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9.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0.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1.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2.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charts/chart8.xml" ContentType="application/vnd.openxmlformats-officedocument.drawingml.char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4" r:id="rId1"/>
    <p:sldMasterId id="2147483666" r:id="rId2"/>
    <p:sldMasterId id="2147483777" r:id="rId3"/>
    <p:sldMasterId id="2147483682" r:id="rId4"/>
    <p:sldMasterId id="2147483690" r:id="rId5"/>
    <p:sldMasterId id="2147483698" r:id="rId6"/>
    <p:sldMasterId id="2147483706" r:id="rId7"/>
    <p:sldMasterId id="2147483714" r:id="rId8"/>
    <p:sldMasterId id="2147483729" r:id="rId9"/>
    <p:sldMasterId id="2147483737" r:id="rId10"/>
    <p:sldMasterId id="2147483745" r:id="rId11"/>
    <p:sldMasterId id="2147483753" r:id="rId12"/>
    <p:sldMasterId id="2147483761" r:id="rId13"/>
    <p:sldMasterId id="2147483769" r:id="rId14"/>
  </p:sldMasterIdLst>
  <p:notesMasterIdLst>
    <p:notesMasterId r:id="rId26"/>
  </p:notesMasterIdLst>
  <p:sldIdLst>
    <p:sldId id="309" r:id="rId15"/>
    <p:sldId id="310" r:id="rId16"/>
    <p:sldId id="321" r:id="rId17"/>
    <p:sldId id="320" r:id="rId18"/>
    <p:sldId id="313" r:id="rId19"/>
    <p:sldId id="322" r:id="rId20"/>
    <p:sldId id="315" r:id="rId21"/>
    <p:sldId id="323" r:id="rId22"/>
    <p:sldId id="318" r:id="rId23"/>
    <p:sldId id="324" r:id="rId24"/>
    <p:sldId id="319" r:id="rId25"/>
  </p:sldIdLst>
  <p:sldSz cx="10077450" cy="56689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86">
          <p15:clr>
            <a:srgbClr val="A4A3A4"/>
          </p15:clr>
        </p15:guide>
        <p15:guide id="2" pos="317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24243"/>
    <a:srgbClr val="BFBFBF"/>
    <a:srgbClr val="00A68B"/>
    <a:srgbClr val="004D3A"/>
    <a:srgbClr val="7F7F7F"/>
    <a:srgbClr val="137260"/>
    <a:srgbClr val="B8FFEE"/>
    <a:srgbClr val="D1BE7E"/>
    <a:srgbClr val="A35A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93" autoAdjust="0"/>
    <p:restoredTop sz="90590" autoAdjust="0"/>
  </p:normalViewPr>
  <p:slideViewPr>
    <p:cSldViewPr snapToGrid="0" snapToObjects="1">
      <p:cViewPr varScale="1">
        <p:scale>
          <a:sx n="90" d="100"/>
          <a:sy n="90" d="100"/>
        </p:scale>
        <p:origin x="67" y="744"/>
      </p:cViewPr>
      <p:guideLst>
        <p:guide orient="horz" pos="1786"/>
        <p:guide pos="3174"/>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7.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701951745712752"/>
          <c:y val="1.6966152122019979E-2"/>
          <c:w val="0.47885184720688584"/>
          <c:h val="0.88749493162439763"/>
        </c:manualLayout>
      </c:layout>
      <c:barChart>
        <c:barDir val="bar"/>
        <c:grouping val="clustered"/>
        <c:varyColors val="0"/>
        <c:ser>
          <c:idx val="0"/>
          <c:order val="0"/>
          <c:tx>
            <c:strRef>
              <c:f>Chart!$B$1</c:f>
              <c:strCache>
                <c:ptCount val="1"/>
                <c:pt idx="0">
                  <c:v>May-22</c:v>
                </c:pt>
              </c:strCache>
            </c:strRef>
          </c:tx>
          <c:spPr>
            <a:solidFill>
              <a:schemeClr val="tx2"/>
            </a:solidFill>
          </c:spPr>
          <c:invertIfNegative val="0"/>
          <c:dPt>
            <c:idx val="0"/>
            <c:invertIfNegative val="0"/>
            <c:bubble3D val="0"/>
            <c:extLst>
              <c:ext xmlns:c16="http://schemas.microsoft.com/office/drawing/2014/chart" uri="{C3380CC4-5D6E-409C-BE32-E72D297353CC}">
                <c16:uniqueId val="{00000005-92C8-4CE2-B63E-1137478460B7}"/>
              </c:ext>
            </c:extLst>
          </c:dPt>
          <c:dPt>
            <c:idx val="2"/>
            <c:invertIfNegative val="0"/>
            <c:bubble3D val="0"/>
            <c:extLst>
              <c:ext xmlns:c16="http://schemas.microsoft.com/office/drawing/2014/chart" uri="{C3380CC4-5D6E-409C-BE32-E72D297353CC}">
                <c16:uniqueId val="{00000017-568A-4DAF-B575-0A7F794B207F}"/>
              </c:ext>
            </c:extLst>
          </c:dPt>
          <c:dPt>
            <c:idx val="5"/>
            <c:invertIfNegative val="0"/>
            <c:bubble3D val="0"/>
            <c:extLst>
              <c:ext xmlns:c16="http://schemas.microsoft.com/office/drawing/2014/chart" uri="{C3380CC4-5D6E-409C-BE32-E72D297353CC}">
                <c16:uniqueId val="{00000003-9212-4109-A6F8-6DEFF26164AE}"/>
              </c:ext>
            </c:extLst>
          </c:dPt>
          <c:dPt>
            <c:idx val="6"/>
            <c:invertIfNegative val="0"/>
            <c:bubble3D val="0"/>
            <c:extLst>
              <c:ext xmlns:c16="http://schemas.microsoft.com/office/drawing/2014/chart" uri="{C3380CC4-5D6E-409C-BE32-E72D297353CC}">
                <c16:uniqueId val="{00000004-9212-4109-A6F8-6DEFF26164AE}"/>
              </c:ext>
            </c:extLst>
          </c:dPt>
          <c:dPt>
            <c:idx val="12"/>
            <c:invertIfNegative val="0"/>
            <c:bubble3D val="0"/>
            <c:extLst>
              <c:ext xmlns:c16="http://schemas.microsoft.com/office/drawing/2014/chart" uri="{C3380CC4-5D6E-409C-BE32-E72D297353CC}">
                <c16:uniqueId val="{00000010-A800-4257-BD81-668B5B923FD2}"/>
              </c:ext>
            </c:extLst>
          </c:dPt>
          <c:dPt>
            <c:idx val="13"/>
            <c:invertIfNegative val="0"/>
            <c:bubble3D val="0"/>
            <c:extLst>
              <c:ext xmlns:c16="http://schemas.microsoft.com/office/drawing/2014/chart" uri="{C3380CC4-5D6E-409C-BE32-E72D297353CC}">
                <c16:uniqueId val="{0000000F-A800-4257-BD81-668B5B923FD2}"/>
              </c:ext>
            </c:extLst>
          </c:dPt>
          <c:dPt>
            <c:idx val="14"/>
            <c:invertIfNegative val="0"/>
            <c:bubble3D val="0"/>
            <c:extLst>
              <c:ext xmlns:c16="http://schemas.microsoft.com/office/drawing/2014/chart" uri="{C3380CC4-5D6E-409C-BE32-E72D297353CC}">
                <c16:uniqueId val="{0000000E-A800-4257-BD81-668B5B923FD2}"/>
              </c:ext>
            </c:extLst>
          </c:dPt>
          <c:dPt>
            <c:idx val="15"/>
            <c:invertIfNegative val="0"/>
            <c:bubble3D val="0"/>
            <c:extLst>
              <c:ext xmlns:c16="http://schemas.microsoft.com/office/drawing/2014/chart" uri="{C3380CC4-5D6E-409C-BE32-E72D297353CC}">
                <c16:uniqueId val="{0000000D-A800-4257-BD81-668B5B923FD2}"/>
              </c:ext>
            </c:extLst>
          </c:dPt>
          <c:dPt>
            <c:idx val="16"/>
            <c:invertIfNegative val="0"/>
            <c:bubble3D val="0"/>
            <c:extLst>
              <c:ext xmlns:c16="http://schemas.microsoft.com/office/drawing/2014/chart" uri="{C3380CC4-5D6E-409C-BE32-E72D297353CC}">
                <c16:uniqueId val="{0000000C-A800-4257-BD81-668B5B923FD2}"/>
              </c:ext>
            </c:extLst>
          </c:dPt>
          <c:dPt>
            <c:idx val="17"/>
            <c:invertIfNegative val="0"/>
            <c:bubble3D val="0"/>
            <c:extLst>
              <c:ext xmlns:c16="http://schemas.microsoft.com/office/drawing/2014/chart" uri="{C3380CC4-5D6E-409C-BE32-E72D297353CC}">
                <c16:uniqueId val="{0000000B-A800-4257-BD81-668B5B923FD2}"/>
              </c:ext>
            </c:extLst>
          </c:dPt>
          <c:dPt>
            <c:idx val="18"/>
            <c:invertIfNegative val="0"/>
            <c:bubble3D val="0"/>
            <c:extLst>
              <c:ext xmlns:c16="http://schemas.microsoft.com/office/drawing/2014/chart" uri="{C3380CC4-5D6E-409C-BE32-E72D297353CC}">
                <c16:uniqueId val="{0000000A-A800-4257-BD81-668B5B923FD2}"/>
              </c:ext>
            </c:extLst>
          </c:dPt>
          <c:dPt>
            <c:idx val="19"/>
            <c:invertIfNegative val="0"/>
            <c:bubble3D val="0"/>
            <c:extLst>
              <c:ext xmlns:c16="http://schemas.microsoft.com/office/drawing/2014/chart" uri="{C3380CC4-5D6E-409C-BE32-E72D297353CC}">
                <c16:uniqueId val="{00000009-A800-4257-BD81-668B5B923FD2}"/>
              </c:ext>
            </c:extLst>
          </c:dPt>
          <c:dPt>
            <c:idx val="20"/>
            <c:invertIfNegative val="0"/>
            <c:bubble3D val="0"/>
            <c:extLst>
              <c:ext xmlns:c16="http://schemas.microsoft.com/office/drawing/2014/chart" uri="{C3380CC4-5D6E-409C-BE32-E72D297353CC}">
                <c16:uniqueId val="{00000008-A800-4257-BD81-668B5B923FD2}"/>
              </c:ext>
            </c:extLst>
          </c:dPt>
          <c:dPt>
            <c:idx val="21"/>
            <c:invertIfNegative val="0"/>
            <c:bubble3D val="0"/>
            <c:extLst>
              <c:ext xmlns:c16="http://schemas.microsoft.com/office/drawing/2014/chart" uri="{C3380CC4-5D6E-409C-BE32-E72D297353CC}">
                <c16:uniqueId val="{00000007-A800-4257-BD81-668B5B923FD2}"/>
              </c:ext>
            </c:extLst>
          </c:dPt>
          <c:cat>
            <c:strRef>
              <c:f>Chart!$A$2:$A$20</c:f>
              <c:strCache>
                <c:ptCount val="19"/>
                <c:pt idx="0">
                  <c:v>Other</c:v>
                </c:pt>
                <c:pt idx="1">
                  <c:v>Entertain and make customers' laugh/smile</c:v>
                </c:pt>
                <c:pt idx="2">
                  <c:v>None of the above</c:v>
                </c:pt>
                <c:pt idx="3">
                  <c:v>Engage directly with customers to develop new solutions to help tackle the crisis</c:v>
                </c:pt>
                <c:pt idx="4">
                  <c:v>Offer affordable customer finance</c:v>
                </c:pt>
                <c:pt idx="5">
                  <c:v>Improve/diversify loyalty scheme offerings</c:v>
                </c:pt>
                <c:pt idx="6">
                  <c:v>Make people aware of support services/resources available to them in their communications</c:v>
                </c:pt>
                <c:pt idx="7">
                  <c:v>Educate customers' through their marketing channels (e.g. money saving tips)</c:v>
                </c:pt>
                <c:pt idx="8">
                  <c:v>Acknowledge the rising cost of living in their communications</c:v>
                </c:pt>
                <c:pt idx="9">
                  <c:v>Provide excellent customer service</c:v>
                </c:pt>
                <c:pt idx="10">
                  <c:v>Offer a wide range of support/practical tools for those groups hardest hit</c:v>
                </c:pt>
                <c:pt idx="11">
                  <c:v>Support local communities, businesses and charities</c:v>
                </c:pt>
                <c:pt idx="12">
                  <c:v>Offer a greater choice of products/services across a range of price points</c:v>
                </c:pt>
                <c:pt idx="13">
                  <c:v>Be transparent and forthcoming (e.g. about future price increases)</c:v>
                </c:pt>
                <c:pt idx="14">
                  <c:v>Increase the number of promotions they offer</c:v>
                </c:pt>
                <c:pt idx="15">
                  <c:v>Reward existing customers' loyalty (e.g. with extra low prices, special treats/small luxuries)</c:v>
                </c:pt>
                <c:pt idx="16">
                  <c:v>Offer more value for money propositions</c:v>
                </c:pt>
                <c:pt idx="17">
                  <c:v>Freeze prices on value-range products or services</c:v>
                </c:pt>
                <c:pt idx="18">
                  <c:v>Keep prices fair</c:v>
                </c:pt>
              </c:strCache>
            </c:strRef>
          </c:cat>
          <c:val>
            <c:numRef>
              <c:f>Chart!$B$2:$B$20</c:f>
              <c:numCache>
                <c:formatCode>0%</c:formatCode>
                <c:ptCount val="19"/>
                <c:pt idx="0">
                  <c:v>0.01</c:v>
                </c:pt>
                <c:pt idx="1">
                  <c:v>0.05</c:v>
                </c:pt>
                <c:pt idx="2">
                  <c:v>0.08</c:v>
                </c:pt>
                <c:pt idx="3">
                  <c:v>0.08</c:v>
                </c:pt>
                <c:pt idx="4">
                  <c:v>0.1</c:v>
                </c:pt>
                <c:pt idx="5">
                  <c:v>0.12</c:v>
                </c:pt>
                <c:pt idx="6">
                  <c:v>0.11</c:v>
                </c:pt>
                <c:pt idx="7">
                  <c:v>0.12</c:v>
                </c:pt>
                <c:pt idx="8">
                  <c:v>0.11</c:v>
                </c:pt>
                <c:pt idx="9">
                  <c:v>0.16</c:v>
                </c:pt>
                <c:pt idx="10">
                  <c:v>0.13</c:v>
                </c:pt>
                <c:pt idx="11">
                  <c:v>0.14000000000000001</c:v>
                </c:pt>
                <c:pt idx="12">
                  <c:v>0.19</c:v>
                </c:pt>
                <c:pt idx="13">
                  <c:v>0.2</c:v>
                </c:pt>
                <c:pt idx="14">
                  <c:v>0.28000000000000003</c:v>
                </c:pt>
                <c:pt idx="15">
                  <c:v>0.3</c:v>
                </c:pt>
                <c:pt idx="16">
                  <c:v>0.33</c:v>
                </c:pt>
                <c:pt idx="17">
                  <c:v>0.36</c:v>
                </c:pt>
                <c:pt idx="18">
                  <c:v>0.56999999999999995</c:v>
                </c:pt>
              </c:numCache>
            </c:numRef>
          </c:val>
          <c:extLst>
            <c:ext xmlns:c16="http://schemas.microsoft.com/office/drawing/2014/chart" uri="{C3380CC4-5D6E-409C-BE32-E72D297353CC}">
              <c16:uniqueId val="{00000005-9212-4109-A6F8-6DEFF26164AE}"/>
            </c:ext>
          </c:extLst>
        </c:ser>
        <c:ser>
          <c:idx val="1"/>
          <c:order val="1"/>
          <c:tx>
            <c:strRef>
              <c:f>Chart!$C$1</c:f>
              <c:strCache>
                <c:ptCount val="1"/>
                <c:pt idx="0">
                  <c:v>Oct-22</c:v>
                </c:pt>
              </c:strCache>
            </c:strRef>
          </c:tx>
          <c:spPr>
            <a:solidFill>
              <a:schemeClr val="tx2">
                <a:lumMod val="50000"/>
              </a:schemeClr>
            </a:solidFill>
          </c:spPr>
          <c:invertIfNegative val="0"/>
          <c:cat>
            <c:strRef>
              <c:f>Chart!$A$2:$A$20</c:f>
              <c:strCache>
                <c:ptCount val="19"/>
                <c:pt idx="0">
                  <c:v>Other</c:v>
                </c:pt>
                <c:pt idx="1">
                  <c:v>Entertain and make customers' laugh/smile</c:v>
                </c:pt>
                <c:pt idx="2">
                  <c:v>None of the above</c:v>
                </c:pt>
                <c:pt idx="3">
                  <c:v>Engage directly with customers to develop new solutions to help tackle the crisis</c:v>
                </c:pt>
                <c:pt idx="4">
                  <c:v>Offer affordable customer finance</c:v>
                </c:pt>
                <c:pt idx="5">
                  <c:v>Improve/diversify loyalty scheme offerings</c:v>
                </c:pt>
                <c:pt idx="6">
                  <c:v>Make people aware of support services/resources available to them in their communications</c:v>
                </c:pt>
                <c:pt idx="7">
                  <c:v>Educate customers' through their marketing channels (e.g. money saving tips)</c:v>
                </c:pt>
                <c:pt idx="8">
                  <c:v>Acknowledge the rising cost of living in their communications</c:v>
                </c:pt>
                <c:pt idx="9">
                  <c:v>Provide excellent customer service</c:v>
                </c:pt>
                <c:pt idx="10">
                  <c:v>Offer a wide range of support/practical tools for those groups hardest hit</c:v>
                </c:pt>
                <c:pt idx="11">
                  <c:v>Support local communities, businesses and charities</c:v>
                </c:pt>
                <c:pt idx="12">
                  <c:v>Offer a greater choice of products/services across a range of price points</c:v>
                </c:pt>
                <c:pt idx="13">
                  <c:v>Be transparent and forthcoming (e.g. about future price increases)</c:v>
                </c:pt>
                <c:pt idx="14">
                  <c:v>Increase the number of promotions they offer</c:v>
                </c:pt>
                <c:pt idx="15">
                  <c:v>Reward existing customers' loyalty (e.g. with extra low prices, special treats/small luxuries)</c:v>
                </c:pt>
                <c:pt idx="16">
                  <c:v>Offer more value for money propositions</c:v>
                </c:pt>
                <c:pt idx="17">
                  <c:v>Freeze prices on value-range products or services</c:v>
                </c:pt>
                <c:pt idx="18">
                  <c:v>Keep prices fair</c:v>
                </c:pt>
              </c:strCache>
            </c:strRef>
          </c:cat>
          <c:val>
            <c:numRef>
              <c:f>Chart!$C$2:$C$20</c:f>
              <c:numCache>
                <c:formatCode>0%</c:formatCode>
                <c:ptCount val="19"/>
                <c:pt idx="0">
                  <c:v>0.01</c:v>
                </c:pt>
                <c:pt idx="1">
                  <c:v>0.04</c:v>
                </c:pt>
                <c:pt idx="2">
                  <c:v>0.05</c:v>
                </c:pt>
                <c:pt idx="3">
                  <c:v>0.08</c:v>
                </c:pt>
                <c:pt idx="4">
                  <c:v>0.1</c:v>
                </c:pt>
                <c:pt idx="5">
                  <c:v>0.12</c:v>
                </c:pt>
                <c:pt idx="6">
                  <c:v>0.12</c:v>
                </c:pt>
                <c:pt idx="7">
                  <c:v>0.12</c:v>
                </c:pt>
                <c:pt idx="8">
                  <c:v>0.13</c:v>
                </c:pt>
                <c:pt idx="9">
                  <c:v>0.14000000000000001</c:v>
                </c:pt>
                <c:pt idx="10">
                  <c:v>0.14000000000000001</c:v>
                </c:pt>
                <c:pt idx="11">
                  <c:v>0.17</c:v>
                </c:pt>
                <c:pt idx="12">
                  <c:v>0.19</c:v>
                </c:pt>
                <c:pt idx="13">
                  <c:v>0.23</c:v>
                </c:pt>
                <c:pt idx="14">
                  <c:v>0.28999999999999998</c:v>
                </c:pt>
                <c:pt idx="15">
                  <c:v>0.32</c:v>
                </c:pt>
                <c:pt idx="16">
                  <c:v>0.37</c:v>
                </c:pt>
                <c:pt idx="17">
                  <c:v>0.44</c:v>
                </c:pt>
                <c:pt idx="18">
                  <c:v>0.6</c:v>
                </c:pt>
              </c:numCache>
            </c:numRef>
          </c:val>
          <c:extLst>
            <c:ext xmlns:c16="http://schemas.microsoft.com/office/drawing/2014/chart" uri="{C3380CC4-5D6E-409C-BE32-E72D297353CC}">
              <c16:uniqueId val="{00000019-97D1-4E92-8172-0FF1CDDB9A06}"/>
            </c:ext>
          </c:extLst>
        </c:ser>
        <c:dLbls>
          <c:showLegendKey val="0"/>
          <c:showVal val="0"/>
          <c:showCatName val="0"/>
          <c:showSerName val="0"/>
          <c:showPercent val="0"/>
          <c:showBubbleSize val="0"/>
        </c:dLbls>
        <c:gapWidth val="50"/>
        <c:axId val="119423744"/>
        <c:axId val="119425280"/>
      </c:barChart>
      <c:catAx>
        <c:axId val="119423744"/>
        <c:scaling>
          <c:orientation val="minMax"/>
        </c:scaling>
        <c:delete val="0"/>
        <c:axPos val="l"/>
        <c:numFmt formatCode="General" sourceLinked="1"/>
        <c:majorTickMark val="none"/>
        <c:minorTickMark val="none"/>
        <c:tickLblPos val="nextTo"/>
        <c:txPr>
          <a:bodyPr rot="0" vert="horz"/>
          <a:lstStyle/>
          <a:p>
            <a:pPr>
              <a:defRPr sz="800" baseline="0">
                <a:solidFill>
                  <a:schemeClr val="tx1">
                    <a:lumMod val="75000"/>
                    <a:lumOff val="25000"/>
                  </a:schemeClr>
                </a:solidFill>
                <a:latin typeface="Raleway" panose="020B0503030101060003" pitchFamily="34" charset="0"/>
              </a:defRPr>
            </a:pPr>
            <a:endParaRPr lang="en-US"/>
          </a:p>
        </c:txPr>
        <c:crossAx val="119425280"/>
        <c:crosses val="autoZero"/>
        <c:auto val="1"/>
        <c:lblAlgn val="ctr"/>
        <c:lblOffset val="100"/>
        <c:noMultiLvlLbl val="0"/>
      </c:catAx>
      <c:valAx>
        <c:axId val="119425280"/>
        <c:scaling>
          <c:orientation val="minMax"/>
          <c:max val="1"/>
          <c:min val="0"/>
        </c:scaling>
        <c:delete val="0"/>
        <c:axPos val="b"/>
        <c:numFmt formatCode="0%" sourceLinked="0"/>
        <c:majorTickMark val="out"/>
        <c:minorTickMark val="out"/>
        <c:tickLblPos val="nextTo"/>
        <c:txPr>
          <a:bodyPr/>
          <a:lstStyle/>
          <a:p>
            <a:pPr>
              <a:defRPr sz="1000">
                <a:solidFill>
                  <a:schemeClr val="tx1">
                    <a:lumMod val="75000"/>
                    <a:lumOff val="25000"/>
                  </a:schemeClr>
                </a:solidFill>
                <a:latin typeface="Raleway" panose="020B0503030101060003" pitchFamily="34" charset="0"/>
              </a:defRPr>
            </a:pPr>
            <a:endParaRPr lang="en-US"/>
          </a:p>
        </c:txPr>
        <c:crossAx val="119423744"/>
        <c:crosses val="autoZero"/>
        <c:crossBetween val="between"/>
        <c:majorUnit val="0.2"/>
        <c:minorUnit val="0.1"/>
      </c:valAx>
      <c:spPr>
        <a:noFill/>
      </c:spPr>
    </c:plotArea>
    <c:legend>
      <c:legendPos val="r"/>
      <c:layout/>
      <c:overlay val="0"/>
      <c:txPr>
        <a:bodyPr/>
        <a:lstStyle/>
        <a:p>
          <a:pPr>
            <a:defRPr sz="1000">
              <a:latin typeface="Raleway" panose="020B0503030101060003"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701951745712752"/>
          <c:y val="1.6966152122019979E-2"/>
          <c:w val="0.47885184720688584"/>
          <c:h val="0.88749493162439763"/>
        </c:manualLayout>
      </c:layout>
      <c:barChart>
        <c:barDir val="bar"/>
        <c:grouping val="clustered"/>
        <c:varyColors val="0"/>
        <c:ser>
          <c:idx val="0"/>
          <c:order val="0"/>
          <c:tx>
            <c:strRef>
              <c:f>Chart!$B$1</c:f>
              <c:strCache>
                <c:ptCount val="1"/>
                <c:pt idx="0">
                  <c:v>May-22</c:v>
                </c:pt>
              </c:strCache>
            </c:strRef>
          </c:tx>
          <c:spPr>
            <a:solidFill>
              <a:schemeClr val="tx2"/>
            </a:solidFill>
          </c:spPr>
          <c:invertIfNegative val="0"/>
          <c:dPt>
            <c:idx val="0"/>
            <c:invertIfNegative val="0"/>
            <c:bubble3D val="0"/>
            <c:extLst>
              <c:ext xmlns:c16="http://schemas.microsoft.com/office/drawing/2014/chart" uri="{C3380CC4-5D6E-409C-BE32-E72D297353CC}">
                <c16:uniqueId val="{00000005-92C8-4CE2-B63E-1137478460B7}"/>
              </c:ext>
            </c:extLst>
          </c:dPt>
          <c:dPt>
            <c:idx val="2"/>
            <c:invertIfNegative val="0"/>
            <c:bubble3D val="0"/>
            <c:extLst>
              <c:ext xmlns:c16="http://schemas.microsoft.com/office/drawing/2014/chart" uri="{C3380CC4-5D6E-409C-BE32-E72D297353CC}">
                <c16:uniqueId val="{00000017-568A-4DAF-B575-0A7F794B207F}"/>
              </c:ext>
            </c:extLst>
          </c:dPt>
          <c:dPt>
            <c:idx val="5"/>
            <c:invertIfNegative val="0"/>
            <c:bubble3D val="0"/>
            <c:extLst>
              <c:ext xmlns:c16="http://schemas.microsoft.com/office/drawing/2014/chart" uri="{C3380CC4-5D6E-409C-BE32-E72D297353CC}">
                <c16:uniqueId val="{00000003-9212-4109-A6F8-6DEFF26164AE}"/>
              </c:ext>
            </c:extLst>
          </c:dPt>
          <c:dPt>
            <c:idx val="6"/>
            <c:invertIfNegative val="0"/>
            <c:bubble3D val="0"/>
            <c:extLst>
              <c:ext xmlns:c16="http://schemas.microsoft.com/office/drawing/2014/chart" uri="{C3380CC4-5D6E-409C-BE32-E72D297353CC}">
                <c16:uniqueId val="{00000004-9212-4109-A6F8-6DEFF26164AE}"/>
              </c:ext>
            </c:extLst>
          </c:dPt>
          <c:dPt>
            <c:idx val="12"/>
            <c:invertIfNegative val="0"/>
            <c:bubble3D val="0"/>
            <c:extLst>
              <c:ext xmlns:c16="http://schemas.microsoft.com/office/drawing/2014/chart" uri="{C3380CC4-5D6E-409C-BE32-E72D297353CC}">
                <c16:uniqueId val="{00000010-A800-4257-BD81-668B5B923FD2}"/>
              </c:ext>
            </c:extLst>
          </c:dPt>
          <c:dPt>
            <c:idx val="13"/>
            <c:invertIfNegative val="0"/>
            <c:bubble3D val="0"/>
            <c:extLst>
              <c:ext xmlns:c16="http://schemas.microsoft.com/office/drawing/2014/chart" uri="{C3380CC4-5D6E-409C-BE32-E72D297353CC}">
                <c16:uniqueId val="{0000000F-A800-4257-BD81-668B5B923FD2}"/>
              </c:ext>
            </c:extLst>
          </c:dPt>
          <c:dPt>
            <c:idx val="14"/>
            <c:invertIfNegative val="0"/>
            <c:bubble3D val="0"/>
            <c:extLst>
              <c:ext xmlns:c16="http://schemas.microsoft.com/office/drawing/2014/chart" uri="{C3380CC4-5D6E-409C-BE32-E72D297353CC}">
                <c16:uniqueId val="{0000000E-A800-4257-BD81-668B5B923FD2}"/>
              </c:ext>
            </c:extLst>
          </c:dPt>
          <c:dPt>
            <c:idx val="15"/>
            <c:invertIfNegative val="0"/>
            <c:bubble3D val="0"/>
            <c:extLst>
              <c:ext xmlns:c16="http://schemas.microsoft.com/office/drawing/2014/chart" uri="{C3380CC4-5D6E-409C-BE32-E72D297353CC}">
                <c16:uniqueId val="{0000000D-A800-4257-BD81-668B5B923FD2}"/>
              </c:ext>
            </c:extLst>
          </c:dPt>
          <c:dPt>
            <c:idx val="16"/>
            <c:invertIfNegative val="0"/>
            <c:bubble3D val="0"/>
            <c:extLst>
              <c:ext xmlns:c16="http://schemas.microsoft.com/office/drawing/2014/chart" uri="{C3380CC4-5D6E-409C-BE32-E72D297353CC}">
                <c16:uniqueId val="{0000000C-A800-4257-BD81-668B5B923FD2}"/>
              </c:ext>
            </c:extLst>
          </c:dPt>
          <c:dPt>
            <c:idx val="17"/>
            <c:invertIfNegative val="0"/>
            <c:bubble3D val="0"/>
            <c:extLst>
              <c:ext xmlns:c16="http://schemas.microsoft.com/office/drawing/2014/chart" uri="{C3380CC4-5D6E-409C-BE32-E72D297353CC}">
                <c16:uniqueId val="{0000000B-A800-4257-BD81-668B5B923FD2}"/>
              </c:ext>
            </c:extLst>
          </c:dPt>
          <c:dPt>
            <c:idx val="18"/>
            <c:invertIfNegative val="0"/>
            <c:bubble3D val="0"/>
            <c:extLst>
              <c:ext xmlns:c16="http://schemas.microsoft.com/office/drawing/2014/chart" uri="{C3380CC4-5D6E-409C-BE32-E72D297353CC}">
                <c16:uniqueId val="{0000000A-A800-4257-BD81-668B5B923FD2}"/>
              </c:ext>
            </c:extLst>
          </c:dPt>
          <c:dPt>
            <c:idx val="19"/>
            <c:invertIfNegative val="0"/>
            <c:bubble3D val="0"/>
            <c:extLst>
              <c:ext xmlns:c16="http://schemas.microsoft.com/office/drawing/2014/chart" uri="{C3380CC4-5D6E-409C-BE32-E72D297353CC}">
                <c16:uniqueId val="{00000009-A800-4257-BD81-668B5B923FD2}"/>
              </c:ext>
            </c:extLst>
          </c:dPt>
          <c:dPt>
            <c:idx val="20"/>
            <c:invertIfNegative val="0"/>
            <c:bubble3D val="0"/>
            <c:extLst>
              <c:ext xmlns:c16="http://schemas.microsoft.com/office/drawing/2014/chart" uri="{C3380CC4-5D6E-409C-BE32-E72D297353CC}">
                <c16:uniqueId val="{00000008-A800-4257-BD81-668B5B923FD2}"/>
              </c:ext>
            </c:extLst>
          </c:dPt>
          <c:dPt>
            <c:idx val="21"/>
            <c:invertIfNegative val="0"/>
            <c:bubble3D val="0"/>
            <c:extLst>
              <c:ext xmlns:c16="http://schemas.microsoft.com/office/drawing/2014/chart" uri="{C3380CC4-5D6E-409C-BE32-E72D297353CC}">
                <c16:uniqueId val="{00000007-A800-4257-BD81-668B5B923FD2}"/>
              </c:ext>
            </c:extLst>
          </c:dPt>
          <c:cat>
            <c:strRef>
              <c:f>Chart!$A$2:$A$20</c:f>
              <c:strCache>
                <c:ptCount val="19"/>
                <c:pt idx="0">
                  <c:v>Other</c:v>
                </c:pt>
                <c:pt idx="1">
                  <c:v>Entertain and make customers' laugh/smile</c:v>
                </c:pt>
                <c:pt idx="2">
                  <c:v>Engage directly with customers to develop new solutions to help tackle the crisis</c:v>
                </c:pt>
                <c:pt idx="3">
                  <c:v>Offer affordable customer finance</c:v>
                </c:pt>
                <c:pt idx="4">
                  <c:v>None of the above</c:v>
                </c:pt>
                <c:pt idx="5">
                  <c:v>Improve/diversify loyalty scheme offerings</c:v>
                </c:pt>
                <c:pt idx="6">
                  <c:v>Offer a wide range of support/practical tools for those groups hardest hit</c:v>
                </c:pt>
                <c:pt idx="7">
                  <c:v>Make people aware of support services/resources available to them in their communications</c:v>
                </c:pt>
                <c:pt idx="8">
                  <c:v>Educate customers' through their marketing channels (e.g. money saving tips)</c:v>
                </c:pt>
                <c:pt idx="9">
                  <c:v>Support local communities, businesses and charities</c:v>
                </c:pt>
                <c:pt idx="10">
                  <c:v>Acknowledge the rising cost of living in their communications</c:v>
                </c:pt>
                <c:pt idx="11">
                  <c:v>Provide excellent customer service</c:v>
                </c:pt>
                <c:pt idx="12">
                  <c:v>Offer a greater choice of products/services across a range of price points</c:v>
                </c:pt>
                <c:pt idx="13">
                  <c:v>Be transparent and forthcoming (e.g. about future price increases)</c:v>
                </c:pt>
                <c:pt idx="14">
                  <c:v>Reward existing customers' loyalty (e.g. with extra low prices, special treats/small luxuries)</c:v>
                </c:pt>
                <c:pt idx="15">
                  <c:v>Increase the number of promotions they offer</c:v>
                </c:pt>
                <c:pt idx="16">
                  <c:v>Offer more value for money propositions</c:v>
                </c:pt>
                <c:pt idx="17">
                  <c:v>Freeze prices on value-range products or services</c:v>
                </c:pt>
                <c:pt idx="18">
                  <c:v>Keep prices fair</c:v>
                </c:pt>
              </c:strCache>
            </c:strRef>
          </c:cat>
          <c:val>
            <c:numRef>
              <c:f>Chart!$B$2:$B$20</c:f>
              <c:numCache>
                <c:formatCode>0%</c:formatCode>
                <c:ptCount val="19"/>
                <c:pt idx="0">
                  <c:v>0.01</c:v>
                </c:pt>
                <c:pt idx="1">
                  <c:v>0.05</c:v>
                </c:pt>
                <c:pt idx="2">
                  <c:v>7.0000000000000007E-2</c:v>
                </c:pt>
                <c:pt idx="3">
                  <c:v>0.09</c:v>
                </c:pt>
                <c:pt idx="4">
                  <c:v>0.13</c:v>
                </c:pt>
                <c:pt idx="5">
                  <c:v>0.11</c:v>
                </c:pt>
                <c:pt idx="6">
                  <c:v>0.13</c:v>
                </c:pt>
                <c:pt idx="7">
                  <c:v>0.11</c:v>
                </c:pt>
                <c:pt idx="8">
                  <c:v>0.12</c:v>
                </c:pt>
                <c:pt idx="9">
                  <c:v>0.13</c:v>
                </c:pt>
                <c:pt idx="10">
                  <c:v>0.11</c:v>
                </c:pt>
                <c:pt idx="11">
                  <c:v>0.13</c:v>
                </c:pt>
                <c:pt idx="12">
                  <c:v>0.16</c:v>
                </c:pt>
                <c:pt idx="13">
                  <c:v>0.18</c:v>
                </c:pt>
                <c:pt idx="14">
                  <c:v>0.27</c:v>
                </c:pt>
                <c:pt idx="15">
                  <c:v>0.23</c:v>
                </c:pt>
                <c:pt idx="16">
                  <c:v>0.3</c:v>
                </c:pt>
                <c:pt idx="17">
                  <c:v>0.3</c:v>
                </c:pt>
                <c:pt idx="18">
                  <c:v>0.48</c:v>
                </c:pt>
              </c:numCache>
            </c:numRef>
          </c:val>
          <c:extLst>
            <c:ext xmlns:c16="http://schemas.microsoft.com/office/drawing/2014/chart" uri="{C3380CC4-5D6E-409C-BE32-E72D297353CC}">
              <c16:uniqueId val="{00000005-9212-4109-A6F8-6DEFF26164AE}"/>
            </c:ext>
          </c:extLst>
        </c:ser>
        <c:ser>
          <c:idx val="1"/>
          <c:order val="1"/>
          <c:tx>
            <c:strRef>
              <c:f>Chart!$C$1</c:f>
              <c:strCache>
                <c:ptCount val="1"/>
                <c:pt idx="0">
                  <c:v>Oct-22</c:v>
                </c:pt>
              </c:strCache>
            </c:strRef>
          </c:tx>
          <c:spPr>
            <a:solidFill>
              <a:schemeClr val="tx2">
                <a:lumMod val="50000"/>
              </a:schemeClr>
            </a:solidFill>
          </c:spPr>
          <c:invertIfNegative val="0"/>
          <c:cat>
            <c:strRef>
              <c:f>Chart!$A$2:$A$20</c:f>
              <c:strCache>
                <c:ptCount val="19"/>
                <c:pt idx="0">
                  <c:v>Other</c:v>
                </c:pt>
                <c:pt idx="1">
                  <c:v>Entertain and make customers' laugh/smile</c:v>
                </c:pt>
                <c:pt idx="2">
                  <c:v>Engage directly with customers to develop new solutions to help tackle the crisis</c:v>
                </c:pt>
                <c:pt idx="3">
                  <c:v>Offer affordable customer finance</c:v>
                </c:pt>
                <c:pt idx="4">
                  <c:v>None of the above</c:v>
                </c:pt>
                <c:pt idx="5">
                  <c:v>Improve/diversify loyalty scheme offerings</c:v>
                </c:pt>
                <c:pt idx="6">
                  <c:v>Offer a wide range of support/practical tools for those groups hardest hit</c:v>
                </c:pt>
                <c:pt idx="7">
                  <c:v>Make people aware of support services/resources available to them in their communications</c:v>
                </c:pt>
                <c:pt idx="8">
                  <c:v>Educate customers' through their marketing channels (e.g. money saving tips)</c:v>
                </c:pt>
                <c:pt idx="9">
                  <c:v>Support local communities, businesses and charities</c:v>
                </c:pt>
                <c:pt idx="10">
                  <c:v>Acknowledge the rising cost of living in their communications</c:v>
                </c:pt>
                <c:pt idx="11">
                  <c:v>Provide excellent customer service</c:v>
                </c:pt>
                <c:pt idx="12">
                  <c:v>Offer a greater choice of products/services across a range of price points</c:v>
                </c:pt>
                <c:pt idx="13">
                  <c:v>Be transparent and forthcoming (e.g. about future price increases)</c:v>
                </c:pt>
                <c:pt idx="14">
                  <c:v>Reward existing customers' loyalty (e.g. with extra low prices, special treats/small luxuries)</c:v>
                </c:pt>
                <c:pt idx="15">
                  <c:v>Increase the number of promotions they offer</c:v>
                </c:pt>
                <c:pt idx="16">
                  <c:v>Offer more value for money propositions</c:v>
                </c:pt>
                <c:pt idx="17">
                  <c:v>Freeze prices on value-range products or services</c:v>
                </c:pt>
                <c:pt idx="18">
                  <c:v>Keep prices fair</c:v>
                </c:pt>
              </c:strCache>
            </c:strRef>
          </c:cat>
          <c:val>
            <c:numRef>
              <c:f>Chart!$C$2:$C$20</c:f>
              <c:numCache>
                <c:formatCode>0%</c:formatCode>
                <c:ptCount val="19"/>
                <c:pt idx="0">
                  <c:v>0.01</c:v>
                </c:pt>
                <c:pt idx="1">
                  <c:v>0.04</c:v>
                </c:pt>
                <c:pt idx="2">
                  <c:v>7.0000000000000007E-2</c:v>
                </c:pt>
                <c:pt idx="3">
                  <c:v>0.08</c:v>
                </c:pt>
                <c:pt idx="4">
                  <c:v>0.09</c:v>
                </c:pt>
                <c:pt idx="5">
                  <c:v>0.11</c:v>
                </c:pt>
                <c:pt idx="6">
                  <c:v>0.11</c:v>
                </c:pt>
                <c:pt idx="7">
                  <c:v>0.12</c:v>
                </c:pt>
                <c:pt idx="8">
                  <c:v>0.12</c:v>
                </c:pt>
                <c:pt idx="9">
                  <c:v>0.13</c:v>
                </c:pt>
                <c:pt idx="10">
                  <c:v>0.16</c:v>
                </c:pt>
                <c:pt idx="11">
                  <c:v>0.17</c:v>
                </c:pt>
                <c:pt idx="12">
                  <c:v>0.18</c:v>
                </c:pt>
                <c:pt idx="13">
                  <c:v>0.21</c:v>
                </c:pt>
                <c:pt idx="14">
                  <c:v>0.25</c:v>
                </c:pt>
                <c:pt idx="15">
                  <c:v>0.26</c:v>
                </c:pt>
                <c:pt idx="16">
                  <c:v>0.32</c:v>
                </c:pt>
                <c:pt idx="17">
                  <c:v>0.34</c:v>
                </c:pt>
                <c:pt idx="18">
                  <c:v>0.55000000000000004</c:v>
                </c:pt>
              </c:numCache>
            </c:numRef>
          </c:val>
          <c:extLst>
            <c:ext xmlns:c16="http://schemas.microsoft.com/office/drawing/2014/chart" uri="{C3380CC4-5D6E-409C-BE32-E72D297353CC}">
              <c16:uniqueId val="{00000019-97D1-4E92-8172-0FF1CDDB9A06}"/>
            </c:ext>
          </c:extLst>
        </c:ser>
        <c:dLbls>
          <c:showLegendKey val="0"/>
          <c:showVal val="0"/>
          <c:showCatName val="0"/>
          <c:showSerName val="0"/>
          <c:showPercent val="0"/>
          <c:showBubbleSize val="0"/>
        </c:dLbls>
        <c:gapWidth val="50"/>
        <c:axId val="119423744"/>
        <c:axId val="119425280"/>
      </c:barChart>
      <c:catAx>
        <c:axId val="119423744"/>
        <c:scaling>
          <c:orientation val="minMax"/>
        </c:scaling>
        <c:delete val="0"/>
        <c:axPos val="l"/>
        <c:numFmt formatCode="General" sourceLinked="1"/>
        <c:majorTickMark val="none"/>
        <c:minorTickMark val="none"/>
        <c:tickLblPos val="nextTo"/>
        <c:txPr>
          <a:bodyPr rot="0" vert="horz"/>
          <a:lstStyle/>
          <a:p>
            <a:pPr>
              <a:defRPr sz="800" baseline="0">
                <a:solidFill>
                  <a:schemeClr val="tx1">
                    <a:lumMod val="75000"/>
                    <a:lumOff val="25000"/>
                  </a:schemeClr>
                </a:solidFill>
                <a:latin typeface="Raleway" panose="020B0503030101060003" pitchFamily="34" charset="0"/>
              </a:defRPr>
            </a:pPr>
            <a:endParaRPr lang="en-US"/>
          </a:p>
        </c:txPr>
        <c:crossAx val="119425280"/>
        <c:crosses val="autoZero"/>
        <c:auto val="1"/>
        <c:lblAlgn val="ctr"/>
        <c:lblOffset val="100"/>
        <c:noMultiLvlLbl val="0"/>
      </c:catAx>
      <c:valAx>
        <c:axId val="119425280"/>
        <c:scaling>
          <c:orientation val="minMax"/>
          <c:max val="1"/>
          <c:min val="0"/>
        </c:scaling>
        <c:delete val="0"/>
        <c:axPos val="b"/>
        <c:numFmt formatCode="0%" sourceLinked="0"/>
        <c:majorTickMark val="out"/>
        <c:minorTickMark val="out"/>
        <c:tickLblPos val="nextTo"/>
        <c:txPr>
          <a:bodyPr/>
          <a:lstStyle/>
          <a:p>
            <a:pPr>
              <a:defRPr sz="1000">
                <a:solidFill>
                  <a:schemeClr val="tx1">
                    <a:lumMod val="75000"/>
                    <a:lumOff val="25000"/>
                  </a:schemeClr>
                </a:solidFill>
                <a:latin typeface="Raleway" panose="020B0503030101060003" pitchFamily="34" charset="0"/>
              </a:defRPr>
            </a:pPr>
            <a:endParaRPr lang="en-US"/>
          </a:p>
        </c:txPr>
        <c:crossAx val="119423744"/>
        <c:crosses val="autoZero"/>
        <c:crossBetween val="between"/>
        <c:majorUnit val="0.2"/>
        <c:minorUnit val="0.1"/>
      </c:valAx>
      <c:spPr>
        <a:noFill/>
      </c:spPr>
    </c:plotArea>
    <c:legend>
      <c:legendPos val="r"/>
      <c:layout/>
      <c:overlay val="0"/>
      <c:txPr>
        <a:bodyPr/>
        <a:lstStyle/>
        <a:p>
          <a:pPr>
            <a:defRPr sz="1000">
              <a:latin typeface="Raleway" panose="020B0503030101060003"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701951745712752"/>
          <c:y val="1.6966152122019979E-2"/>
          <c:w val="0.47885184720688584"/>
          <c:h val="0.88749493162439763"/>
        </c:manualLayout>
      </c:layout>
      <c:barChart>
        <c:barDir val="bar"/>
        <c:grouping val="clustered"/>
        <c:varyColors val="0"/>
        <c:ser>
          <c:idx val="0"/>
          <c:order val="0"/>
          <c:tx>
            <c:strRef>
              <c:f>Chart!$B$1</c:f>
              <c:strCache>
                <c:ptCount val="1"/>
                <c:pt idx="0">
                  <c:v>Male</c:v>
                </c:pt>
              </c:strCache>
            </c:strRef>
          </c:tx>
          <c:spPr>
            <a:solidFill>
              <a:schemeClr val="tx2">
                <a:lumMod val="50000"/>
              </a:schemeClr>
            </a:solidFill>
          </c:spPr>
          <c:invertIfNegative val="0"/>
          <c:dPt>
            <c:idx val="0"/>
            <c:invertIfNegative val="0"/>
            <c:bubble3D val="0"/>
            <c:extLst>
              <c:ext xmlns:c16="http://schemas.microsoft.com/office/drawing/2014/chart" uri="{C3380CC4-5D6E-409C-BE32-E72D297353CC}">
                <c16:uniqueId val="{00000005-92C8-4CE2-B63E-1137478460B7}"/>
              </c:ext>
            </c:extLst>
          </c:dPt>
          <c:dPt>
            <c:idx val="2"/>
            <c:invertIfNegative val="0"/>
            <c:bubble3D val="0"/>
            <c:extLst>
              <c:ext xmlns:c16="http://schemas.microsoft.com/office/drawing/2014/chart" uri="{C3380CC4-5D6E-409C-BE32-E72D297353CC}">
                <c16:uniqueId val="{00000017-568A-4DAF-B575-0A7F794B207F}"/>
              </c:ext>
            </c:extLst>
          </c:dPt>
          <c:dPt>
            <c:idx val="5"/>
            <c:invertIfNegative val="0"/>
            <c:bubble3D val="0"/>
            <c:extLst>
              <c:ext xmlns:c16="http://schemas.microsoft.com/office/drawing/2014/chart" uri="{C3380CC4-5D6E-409C-BE32-E72D297353CC}">
                <c16:uniqueId val="{00000003-9212-4109-A6F8-6DEFF26164AE}"/>
              </c:ext>
            </c:extLst>
          </c:dPt>
          <c:dPt>
            <c:idx val="6"/>
            <c:invertIfNegative val="0"/>
            <c:bubble3D val="0"/>
            <c:extLst>
              <c:ext xmlns:c16="http://schemas.microsoft.com/office/drawing/2014/chart" uri="{C3380CC4-5D6E-409C-BE32-E72D297353CC}">
                <c16:uniqueId val="{00000004-9212-4109-A6F8-6DEFF26164AE}"/>
              </c:ext>
            </c:extLst>
          </c:dPt>
          <c:dPt>
            <c:idx val="12"/>
            <c:invertIfNegative val="0"/>
            <c:bubble3D val="0"/>
            <c:extLst>
              <c:ext xmlns:c16="http://schemas.microsoft.com/office/drawing/2014/chart" uri="{C3380CC4-5D6E-409C-BE32-E72D297353CC}">
                <c16:uniqueId val="{00000010-A800-4257-BD81-668B5B923FD2}"/>
              </c:ext>
            </c:extLst>
          </c:dPt>
          <c:dPt>
            <c:idx val="13"/>
            <c:invertIfNegative val="0"/>
            <c:bubble3D val="0"/>
            <c:extLst>
              <c:ext xmlns:c16="http://schemas.microsoft.com/office/drawing/2014/chart" uri="{C3380CC4-5D6E-409C-BE32-E72D297353CC}">
                <c16:uniqueId val="{0000000F-A800-4257-BD81-668B5B923FD2}"/>
              </c:ext>
            </c:extLst>
          </c:dPt>
          <c:dPt>
            <c:idx val="14"/>
            <c:invertIfNegative val="0"/>
            <c:bubble3D val="0"/>
            <c:extLst>
              <c:ext xmlns:c16="http://schemas.microsoft.com/office/drawing/2014/chart" uri="{C3380CC4-5D6E-409C-BE32-E72D297353CC}">
                <c16:uniqueId val="{0000000E-A800-4257-BD81-668B5B923FD2}"/>
              </c:ext>
            </c:extLst>
          </c:dPt>
          <c:dPt>
            <c:idx val="15"/>
            <c:invertIfNegative val="0"/>
            <c:bubble3D val="0"/>
            <c:extLst>
              <c:ext xmlns:c16="http://schemas.microsoft.com/office/drawing/2014/chart" uri="{C3380CC4-5D6E-409C-BE32-E72D297353CC}">
                <c16:uniqueId val="{0000000D-A800-4257-BD81-668B5B923FD2}"/>
              </c:ext>
            </c:extLst>
          </c:dPt>
          <c:dPt>
            <c:idx val="16"/>
            <c:invertIfNegative val="0"/>
            <c:bubble3D val="0"/>
            <c:extLst>
              <c:ext xmlns:c16="http://schemas.microsoft.com/office/drawing/2014/chart" uri="{C3380CC4-5D6E-409C-BE32-E72D297353CC}">
                <c16:uniqueId val="{0000000C-A800-4257-BD81-668B5B923FD2}"/>
              </c:ext>
            </c:extLst>
          </c:dPt>
          <c:dPt>
            <c:idx val="17"/>
            <c:invertIfNegative val="0"/>
            <c:bubble3D val="0"/>
            <c:extLst>
              <c:ext xmlns:c16="http://schemas.microsoft.com/office/drawing/2014/chart" uri="{C3380CC4-5D6E-409C-BE32-E72D297353CC}">
                <c16:uniqueId val="{0000000B-A800-4257-BD81-668B5B923FD2}"/>
              </c:ext>
            </c:extLst>
          </c:dPt>
          <c:dPt>
            <c:idx val="18"/>
            <c:invertIfNegative val="0"/>
            <c:bubble3D val="0"/>
            <c:extLst>
              <c:ext xmlns:c16="http://schemas.microsoft.com/office/drawing/2014/chart" uri="{C3380CC4-5D6E-409C-BE32-E72D297353CC}">
                <c16:uniqueId val="{0000000A-A800-4257-BD81-668B5B923FD2}"/>
              </c:ext>
            </c:extLst>
          </c:dPt>
          <c:dPt>
            <c:idx val="19"/>
            <c:invertIfNegative val="0"/>
            <c:bubble3D val="0"/>
            <c:extLst>
              <c:ext xmlns:c16="http://schemas.microsoft.com/office/drawing/2014/chart" uri="{C3380CC4-5D6E-409C-BE32-E72D297353CC}">
                <c16:uniqueId val="{00000009-A800-4257-BD81-668B5B923FD2}"/>
              </c:ext>
            </c:extLst>
          </c:dPt>
          <c:dPt>
            <c:idx val="20"/>
            <c:invertIfNegative val="0"/>
            <c:bubble3D val="0"/>
            <c:extLst>
              <c:ext xmlns:c16="http://schemas.microsoft.com/office/drawing/2014/chart" uri="{C3380CC4-5D6E-409C-BE32-E72D297353CC}">
                <c16:uniqueId val="{00000008-A800-4257-BD81-668B5B923FD2}"/>
              </c:ext>
            </c:extLst>
          </c:dPt>
          <c:dPt>
            <c:idx val="21"/>
            <c:invertIfNegative val="0"/>
            <c:bubble3D val="0"/>
            <c:extLst>
              <c:ext xmlns:c16="http://schemas.microsoft.com/office/drawing/2014/chart" uri="{C3380CC4-5D6E-409C-BE32-E72D297353CC}">
                <c16:uniqueId val="{00000007-A800-4257-BD81-668B5B923FD2}"/>
              </c:ext>
            </c:extLst>
          </c:dPt>
          <c:cat>
            <c:strRef>
              <c:f>Chart!$A$2:$A$20</c:f>
              <c:strCache>
                <c:ptCount val="19"/>
                <c:pt idx="0">
                  <c:v>Other</c:v>
                </c:pt>
                <c:pt idx="1">
                  <c:v>Entertain and make customers' laugh/smile</c:v>
                </c:pt>
                <c:pt idx="2">
                  <c:v>Engage directly with customers to develop new solutions to help tackle the crisis</c:v>
                </c:pt>
                <c:pt idx="3">
                  <c:v>None of the above</c:v>
                </c:pt>
                <c:pt idx="4">
                  <c:v>Offer affordable customer finance</c:v>
                </c:pt>
                <c:pt idx="5">
                  <c:v>Acknowledge the rising cost of living in their communications</c:v>
                </c:pt>
                <c:pt idx="6">
                  <c:v>Make people aware of support services/resources available to them in their communications</c:v>
                </c:pt>
                <c:pt idx="7">
                  <c:v>Improve/diversify loyalty scheme offerings</c:v>
                </c:pt>
                <c:pt idx="8">
                  <c:v>Offer a wide range of support/practical tools for those groups hardest hit</c:v>
                </c:pt>
                <c:pt idx="9">
                  <c:v>Educate customers' through their marketing channels (e.g. money saving tips)</c:v>
                </c:pt>
                <c:pt idx="10">
                  <c:v>Support local communities, businesses and charities</c:v>
                </c:pt>
                <c:pt idx="11">
                  <c:v>Provide excellent customer service</c:v>
                </c:pt>
                <c:pt idx="12">
                  <c:v>Be transparent and forthcoming (e.g. about future price increases)</c:v>
                </c:pt>
                <c:pt idx="13">
                  <c:v>Offer a greater choice of products/services across a range of price points</c:v>
                </c:pt>
                <c:pt idx="14">
                  <c:v>Increase the number of promotions they offer</c:v>
                </c:pt>
                <c:pt idx="15">
                  <c:v>Offer more value for money propositions</c:v>
                </c:pt>
                <c:pt idx="16">
                  <c:v>Reward existing customers' loyalty (e.g. with extra low prices, special treats/small luxuries)</c:v>
                </c:pt>
                <c:pt idx="17">
                  <c:v>Freeze prices on value-range products or services</c:v>
                </c:pt>
                <c:pt idx="18">
                  <c:v>Keep prices fair</c:v>
                </c:pt>
              </c:strCache>
            </c:strRef>
          </c:cat>
          <c:val>
            <c:numRef>
              <c:f>Chart!$B$2:$B$20</c:f>
              <c:numCache>
                <c:formatCode>0\ %</c:formatCode>
                <c:ptCount val="19"/>
                <c:pt idx="0">
                  <c:v>6.987116778901026E-3</c:v>
                </c:pt>
                <c:pt idx="1">
                  <c:v>6.4085110209762736E-2</c:v>
                </c:pt>
                <c:pt idx="2">
                  <c:v>7.9757751201973814E-2</c:v>
                </c:pt>
                <c:pt idx="3">
                  <c:v>8.0678597656433995E-2</c:v>
                </c:pt>
                <c:pt idx="4">
                  <c:v>9.8166559472502024E-2</c:v>
                </c:pt>
                <c:pt idx="5">
                  <c:v>0.11640824307305701</c:v>
                </c:pt>
                <c:pt idx="6">
                  <c:v>9.7128216522611999E-2</c:v>
                </c:pt>
                <c:pt idx="7">
                  <c:v>0.11700669030089955</c:v>
                </c:pt>
                <c:pt idx="8">
                  <c:v>0.12614488557282855</c:v>
                </c:pt>
                <c:pt idx="9">
                  <c:v>0.12033630598141697</c:v>
                </c:pt>
                <c:pt idx="10">
                  <c:v>0.12202959975845019</c:v>
                </c:pt>
                <c:pt idx="11">
                  <c:v>0.15086456991523725</c:v>
                </c:pt>
                <c:pt idx="12">
                  <c:v>0.20899213527716648</c:v>
                </c:pt>
                <c:pt idx="13">
                  <c:v>0.17336351132029129</c:v>
                </c:pt>
                <c:pt idx="14">
                  <c:v>0.24196422283607877</c:v>
                </c:pt>
                <c:pt idx="15">
                  <c:v>0.33340800613999039</c:v>
                </c:pt>
                <c:pt idx="16">
                  <c:v>0.26063077616077374</c:v>
                </c:pt>
                <c:pt idx="17">
                  <c:v>0.32251717538934932</c:v>
                </c:pt>
                <c:pt idx="18">
                  <c:v>0.51853979061388444</c:v>
                </c:pt>
              </c:numCache>
            </c:numRef>
          </c:val>
          <c:extLst>
            <c:ext xmlns:c16="http://schemas.microsoft.com/office/drawing/2014/chart" uri="{C3380CC4-5D6E-409C-BE32-E72D297353CC}">
              <c16:uniqueId val="{00000005-9212-4109-A6F8-6DEFF26164AE}"/>
            </c:ext>
          </c:extLst>
        </c:ser>
        <c:ser>
          <c:idx val="1"/>
          <c:order val="1"/>
          <c:tx>
            <c:strRef>
              <c:f>Chart!$C$1</c:f>
              <c:strCache>
                <c:ptCount val="1"/>
                <c:pt idx="0">
                  <c:v>Female</c:v>
                </c:pt>
              </c:strCache>
            </c:strRef>
          </c:tx>
          <c:spPr>
            <a:solidFill>
              <a:schemeClr val="tx2"/>
            </a:solidFill>
          </c:spPr>
          <c:invertIfNegative val="0"/>
          <c:cat>
            <c:strRef>
              <c:f>Chart!$A$2:$A$20</c:f>
              <c:strCache>
                <c:ptCount val="19"/>
                <c:pt idx="0">
                  <c:v>Other</c:v>
                </c:pt>
                <c:pt idx="1">
                  <c:v>Entertain and make customers' laugh/smile</c:v>
                </c:pt>
                <c:pt idx="2">
                  <c:v>Engage directly with customers to develop new solutions to help tackle the crisis</c:v>
                </c:pt>
                <c:pt idx="3">
                  <c:v>None of the above</c:v>
                </c:pt>
                <c:pt idx="4">
                  <c:v>Offer affordable customer finance</c:v>
                </c:pt>
                <c:pt idx="5">
                  <c:v>Acknowledge the rising cost of living in their communications</c:v>
                </c:pt>
                <c:pt idx="6">
                  <c:v>Make people aware of support services/resources available to them in their communications</c:v>
                </c:pt>
                <c:pt idx="7">
                  <c:v>Improve/diversify loyalty scheme offerings</c:v>
                </c:pt>
                <c:pt idx="8">
                  <c:v>Offer a wide range of support/practical tools for those groups hardest hit</c:v>
                </c:pt>
                <c:pt idx="9">
                  <c:v>Educate customers' through their marketing channels (e.g. money saving tips)</c:v>
                </c:pt>
                <c:pt idx="10">
                  <c:v>Support local communities, businesses and charities</c:v>
                </c:pt>
                <c:pt idx="11">
                  <c:v>Provide excellent customer service</c:v>
                </c:pt>
                <c:pt idx="12">
                  <c:v>Be transparent and forthcoming (e.g. about future price increases)</c:v>
                </c:pt>
                <c:pt idx="13">
                  <c:v>Offer a greater choice of products/services across a range of price points</c:v>
                </c:pt>
                <c:pt idx="14">
                  <c:v>Increase the number of promotions they offer</c:v>
                </c:pt>
                <c:pt idx="15">
                  <c:v>Offer more value for money propositions</c:v>
                </c:pt>
                <c:pt idx="16">
                  <c:v>Reward existing customers' loyalty (e.g. with extra low prices, special treats/small luxuries)</c:v>
                </c:pt>
                <c:pt idx="17">
                  <c:v>Freeze prices on value-range products or services</c:v>
                </c:pt>
                <c:pt idx="18">
                  <c:v>Keep prices fair</c:v>
                </c:pt>
              </c:strCache>
            </c:strRef>
          </c:cat>
          <c:val>
            <c:numRef>
              <c:f>Chart!$C$2:$C$20</c:f>
              <c:numCache>
                <c:formatCode>0\ %</c:formatCode>
                <c:ptCount val="19"/>
                <c:pt idx="0">
                  <c:v>8.7872438903183418E-3</c:v>
                </c:pt>
                <c:pt idx="1">
                  <c:v>3.9465898108509735E-2</c:v>
                </c:pt>
                <c:pt idx="2">
                  <c:v>7.279513450630648E-2</c:v>
                </c:pt>
                <c:pt idx="3">
                  <c:v>7.7391138254471567E-2</c:v>
                </c:pt>
                <c:pt idx="4">
                  <c:v>9.357000056662701E-2</c:v>
                </c:pt>
                <c:pt idx="5">
                  <c:v>0.10259635846603922</c:v>
                </c:pt>
                <c:pt idx="6">
                  <c:v>0.11937916713830324</c:v>
                </c:pt>
                <c:pt idx="7">
                  <c:v>0.12091088159748788</c:v>
                </c:pt>
                <c:pt idx="8">
                  <c:v>0.12742946627397839</c:v>
                </c:pt>
                <c:pt idx="9">
                  <c:v>0.1294383564049196</c:v>
                </c:pt>
                <c:pt idx="10">
                  <c:v>0.14848590068268691</c:v>
                </c:pt>
                <c:pt idx="11">
                  <c:v>0.16481744201691068</c:v>
                </c:pt>
                <c:pt idx="12">
                  <c:v>0.19077195909475253</c:v>
                </c:pt>
                <c:pt idx="13">
                  <c:v>0.21053810607937831</c:v>
                </c:pt>
                <c:pt idx="14">
                  <c:v>0.31803874875200466</c:v>
                </c:pt>
                <c:pt idx="15">
                  <c:v>0.32505620278220737</c:v>
                </c:pt>
                <c:pt idx="16">
                  <c:v>0.33999350995532468</c:v>
                </c:pt>
                <c:pt idx="17">
                  <c:v>0.39784310402685952</c:v>
                </c:pt>
                <c:pt idx="18">
                  <c:v>0.6232134732956659</c:v>
                </c:pt>
              </c:numCache>
            </c:numRef>
          </c:val>
          <c:extLst>
            <c:ext xmlns:c16="http://schemas.microsoft.com/office/drawing/2014/chart" uri="{C3380CC4-5D6E-409C-BE32-E72D297353CC}">
              <c16:uniqueId val="{00000019-97D1-4E92-8172-0FF1CDDB9A06}"/>
            </c:ext>
          </c:extLst>
        </c:ser>
        <c:dLbls>
          <c:showLegendKey val="0"/>
          <c:showVal val="0"/>
          <c:showCatName val="0"/>
          <c:showSerName val="0"/>
          <c:showPercent val="0"/>
          <c:showBubbleSize val="0"/>
        </c:dLbls>
        <c:gapWidth val="50"/>
        <c:axId val="119423744"/>
        <c:axId val="119425280"/>
      </c:barChart>
      <c:catAx>
        <c:axId val="119423744"/>
        <c:scaling>
          <c:orientation val="minMax"/>
        </c:scaling>
        <c:delete val="0"/>
        <c:axPos val="l"/>
        <c:numFmt formatCode="General" sourceLinked="1"/>
        <c:majorTickMark val="none"/>
        <c:minorTickMark val="none"/>
        <c:tickLblPos val="nextTo"/>
        <c:txPr>
          <a:bodyPr rot="0" vert="horz"/>
          <a:lstStyle/>
          <a:p>
            <a:pPr>
              <a:defRPr sz="800" baseline="0">
                <a:solidFill>
                  <a:schemeClr val="tx1">
                    <a:lumMod val="75000"/>
                    <a:lumOff val="25000"/>
                  </a:schemeClr>
                </a:solidFill>
                <a:latin typeface="Raleway" panose="020B0503030101060003" pitchFamily="34" charset="0"/>
              </a:defRPr>
            </a:pPr>
            <a:endParaRPr lang="en-US"/>
          </a:p>
        </c:txPr>
        <c:crossAx val="119425280"/>
        <c:crosses val="autoZero"/>
        <c:auto val="1"/>
        <c:lblAlgn val="ctr"/>
        <c:lblOffset val="100"/>
        <c:noMultiLvlLbl val="0"/>
      </c:catAx>
      <c:valAx>
        <c:axId val="119425280"/>
        <c:scaling>
          <c:orientation val="minMax"/>
          <c:max val="1"/>
          <c:min val="0"/>
        </c:scaling>
        <c:delete val="0"/>
        <c:axPos val="b"/>
        <c:numFmt formatCode="0%" sourceLinked="0"/>
        <c:majorTickMark val="out"/>
        <c:minorTickMark val="out"/>
        <c:tickLblPos val="nextTo"/>
        <c:txPr>
          <a:bodyPr/>
          <a:lstStyle/>
          <a:p>
            <a:pPr>
              <a:defRPr sz="1000">
                <a:solidFill>
                  <a:schemeClr val="tx1">
                    <a:lumMod val="75000"/>
                    <a:lumOff val="25000"/>
                  </a:schemeClr>
                </a:solidFill>
                <a:latin typeface="Raleway" panose="020B0503030101060003" pitchFamily="34" charset="0"/>
              </a:defRPr>
            </a:pPr>
            <a:endParaRPr lang="en-US"/>
          </a:p>
        </c:txPr>
        <c:crossAx val="119423744"/>
        <c:crosses val="autoZero"/>
        <c:crossBetween val="between"/>
        <c:majorUnit val="0.2"/>
        <c:minorUnit val="0.1"/>
      </c:valAx>
      <c:spPr>
        <a:noFill/>
      </c:spPr>
    </c:plotArea>
    <c:legend>
      <c:legendPos val="r"/>
      <c:layout/>
      <c:overlay val="0"/>
      <c:txPr>
        <a:bodyPr/>
        <a:lstStyle/>
        <a:p>
          <a:pPr>
            <a:defRPr sz="1000">
              <a:latin typeface="Raleway" panose="020B0503030101060003"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701951745712752"/>
          <c:y val="1.6966152122019979E-2"/>
          <c:w val="0.47885184720688584"/>
          <c:h val="0.88749493162439763"/>
        </c:manualLayout>
      </c:layout>
      <c:barChart>
        <c:barDir val="bar"/>
        <c:grouping val="clustered"/>
        <c:varyColors val="0"/>
        <c:ser>
          <c:idx val="0"/>
          <c:order val="0"/>
          <c:tx>
            <c:strRef>
              <c:f>Chart!$B$1</c:f>
              <c:strCache>
                <c:ptCount val="1"/>
                <c:pt idx="0">
                  <c:v>Male</c:v>
                </c:pt>
              </c:strCache>
            </c:strRef>
          </c:tx>
          <c:spPr>
            <a:solidFill>
              <a:schemeClr val="tx2">
                <a:lumMod val="50000"/>
              </a:schemeClr>
            </a:solidFill>
          </c:spPr>
          <c:invertIfNegative val="0"/>
          <c:dPt>
            <c:idx val="0"/>
            <c:invertIfNegative val="0"/>
            <c:bubble3D val="0"/>
            <c:extLst>
              <c:ext xmlns:c16="http://schemas.microsoft.com/office/drawing/2014/chart" uri="{C3380CC4-5D6E-409C-BE32-E72D297353CC}">
                <c16:uniqueId val="{00000005-92C8-4CE2-B63E-1137478460B7}"/>
              </c:ext>
            </c:extLst>
          </c:dPt>
          <c:dPt>
            <c:idx val="2"/>
            <c:invertIfNegative val="0"/>
            <c:bubble3D val="0"/>
            <c:extLst>
              <c:ext xmlns:c16="http://schemas.microsoft.com/office/drawing/2014/chart" uri="{C3380CC4-5D6E-409C-BE32-E72D297353CC}">
                <c16:uniqueId val="{00000017-568A-4DAF-B575-0A7F794B207F}"/>
              </c:ext>
            </c:extLst>
          </c:dPt>
          <c:dPt>
            <c:idx val="5"/>
            <c:invertIfNegative val="0"/>
            <c:bubble3D val="0"/>
            <c:extLst>
              <c:ext xmlns:c16="http://schemas.microsoft.com/office/drawing/2014/chart" uri="{C3380CC4-5D6E-409C-BE32-E72D297353CC}">
                <c16:uniqueId val="{00000003-9212-4109-A6F8-6DEFF26164AE}"/>
              </c:ext>
            </c:extLst>
          </c:dPt>
          <c:dPt>
            <c:idx val="6"/>
            <c:invertIfNegative val="0"/>
            <c:bubble3D val="0"/>
            <c:extLst>
              <c:ext xmlns:c16="http://schemas.microsoft.com/office/drawing/2014/chart" uri="{C3380CC4-5D6E-409C-BE32-E72D297353CC}">
                <c16:uniqueId val="{00000004-9212-4109-A6F8-6DEFF26164AE}"/>
              </c:ext>
            </c:extLst>
          </c:dPt>
          <c:dPt>
            <c:idx val="12"/>
            <c:invertIfNegative val="0"/>
            <c:bubble3D val="0"/>
            <c:extLst>
              <c:ext xmlns:c16="http://schemas.microsoft.com/office/drawing/2014/chart" uri="{C3380CC4-5D6E-409C-BE32-E72D297353CC}">
                <c16:uniqueId val="{00000010-A800-4257-BD81-668B5B923FD2}"/>
              </c:ext>
            </c:extLst>
          </c:dPt>
          <c:dPt>
            <c:idx val="13"/>
            <c:invertIfNegative val="0"/>
            <c:bubble3D val="0"/>
            <c:extLst>
              <c:ext xmlns:c16="http://schemas.microsoft.com/office/drawing/2014/chart" uri="{C3380CC4-5D6E-409C-BE32-E72D297353CC}">
                <c16:uniqueId val="{0000000F-A800-4257-BD81-668B5B923FD2}"/>
              </c:ext>
            </c:extLst>
          </c:dPt>
          <c:dPt>
            <c:idx val="14"/>
            <c:invertIfNegative val="0"/>
            <c:bubble3D val="0"/>
            <c:extLst>
              <c:ext xmlns:c16="http://schemas.microsoft.com/office/drawing/2014/chart" uri="{C3380CC4-5D6E-409C-BE32-E72D297353CC}">
                <c16:uniqueId val="{0000000E-A800-4257-BD81-668B5B923FD2}"/>
              </c:ext>
            </c:extLst>
          </c:dPt>
          <c:dPt>
            <c:idx val="15"/>
            <c:invertIfNegative val="0"/>
            <c:bubble3D val="0"/>
            <c:extLst>
              <c:ext xmlns:c16="http://schemas.microsoft.com/office/drawing/2014/chart" uri="{C3380CC4-5D6E-409C-BE32-E72D297353CC}">
                <c16:uniqueId val="{0000000D-A800-4257-BD81-668B5B923FD2}"/>
              </c:ext>
            </c:extLst>
          </c:dPt>
          <c:dPt>
            <c:idx val="16"/>
            <c:invertIfNegative val="0"/>
            <c:bubble3D val="0"/>
            <c:extLst>
              <c:ext xmlns:c16="http://schemas.microsoft.com/office/drawing/2014/chart" uri="{C3380CC4-5D6E-409C-BE32-E72D297353CC}">
                <c16:uniqueId val="{0000000C-A800-4257-BD81-668B5B923FD2}"/>
              </c:ext>
            </c:extLst>
          </c:dPt>
          <c:dPt>
            <c:idx val="17"/>
            <c:invertIfNegative val="0"/>
            <c:bubble3D val="0"/>
            <c:extLst>
              <c:ext xmlns:c16="http://schemas.microsoft.com/office/drawing/2014/chart" uri="{C3380CC4-5D6E-409C-BE32-E72D297353CC}">
                <c16:uniqueId val="{0000000B-A800-4257-BD81-668B5B923FD2}"/>
              </c:ext>
            </c:extLst>
          </c:dPt>
          <c:dPt>
            <c:idx val="18"/>
            <c:invertIfNegative val="0"/>
            <c:bubble3D val="0"/>
            <c:extLst>
              <c:ext xmlns:c16="http://schemas.microsoft.com/office/drawing/2014/chart" uri="{C3380CC4-5D6E-409C-BE32-E72D297353CC}">
                <c16:uniqueId val="{0000000A-A800-4257-BD81-668B5B923FD2}"/>
              </c:ext>
            </c:extLst>
          </c:dPt>
          <c:dPt>
            <c:idx val="19"/>
            <c:invertIfNegative val="0"/>
            <c:bubble3D val="0"/>
            <c:extLst>
              <c:ext xmlns:c16="http://schemas.microsoft.com/office/drawing/2014/chart" uri="{C3380CC4-5D6E-409C-BE32-E72D297353CC}">
                <c16:uniqueId val="{00000009-A800-4257-BD81-668B5B923FD2}"/>
              </c:ext>
            </c:extLst>
          </c:dPt>
          <c:dPt>
            <c:idx val="20"/>
            <c:invertIfNegative val="0"/>
            <c:bubble3D val="0"/>
            <c:extLst>
              <c:ext xmlns:c16="http://schemas.microsoft.com/office/drawing/2014/chart" uri="{C3380CC4-5D6E-409C-BE32-E72D297353CC}">
                <c16:uniqueId val="{00000008-A800-4257-BD81-668B5B923FD2}"/>
              </c:ext>
            </c:extLst>
          </c:dPt>
          <c:dPt>
            <c:idx val="21"/>
            <c:invertIfNegative val="0"/>
            <c:bubble3D val="0"/>
            <c:extLst>
              <c:ext xmlns:c16="http://schemas.microsoft.com/office/drawing/2014/chart" uri="{C3380CC4-5D6E-409C-BE32-E72D297353CC}">
                <c16:uniqueId val="{00000007-A800-4257-BD81-668B5B923FD2}"/>
              </c:ext>
            </c:extLst>
          </c:dPt>
          <c:cat>
            <c:strRef>
              <c:f>Chart!$A$2:$A$20</c:f>
              <c:strCache>
                <c:ptCount val="19"/>
                <c:pt idx="0">
                  <c:v>Other</c:v>
                </c:pt>
                <c:pt idx="1">
                  <c:v>Entertain and make customers' laugh/smile</c:v>
                </c:pt>
                <c:pt idx="2">
                  <c:v>None of the above</c:v>
                </c:pt>
                <c:pt idx="3">
                  <c:v>Engage directly with customers to develop new solutions to help tackle the crisis</c:v>
                </c:pt>
                <c:pt idx="4">
                  <c:v>Offer affordable customer finance</c:v>
                </c:pt>
                <c:pt idx="5">
                  <c:v>Make people aware of support services/resources available to them in their communications</c:v>
                </c:pt>
                <c:pt idx="6">
                  <c:v>Acknowledge the rising cost of living in their communications</c:v>
                </c:pt>
                <c:pt idx="7">
                  <c:v>Educate customers' through their marketing channels (e.g. money saving tips)</c:v>
                </c:pt>
                <c:pt idx="8">
                  <c:v>Improve/diversify loyalty scheme offerings</c:v>
                </c:pt>
                <c:pt idx="9">
                  <c:v>Provide excellent customer service</c:v>
                </c:pt>
                <c:pt idx="10">
                  <c:v>Offer a wide range of support/practical tools for those groups hardest hit</c:v>
                </c:pt>
                <c:pt idx="11">
                  <c:v>Support local communities, businesses and charities</c:v>
                </c:pt>
                <c:pt idx="12">
                  <c:v>Offer a greater choice of products/services across a range of price points</c:v>
                </c:pt>
                <c:pt idx="13">
                  <c:v>Be transparent and forthcoming (e.g. about future price increases)</c:v>
                </c:pt>
                <c:pt idx="14">
                  <c:v>Increase the number of promotions they offer</c:v>
                </c:pt>
                <c:pt idx="15">
                  <c:v>Reward existing customers' loyalty (e.g. with extra low prices, special treats/small luxuries)</c:v>
                </c:pt>
                <c:pt idx="16">
                  <c:v>Offer more value for money propositions</c:v>
                </c:pt>
                <c:pt idx="17">
                  <c:v>Freeze prices on value-range products or services</c:v>
                </c:pt>
                <c:pt idx="18">
                  <c:v>Keep prices fair</c:v>
                </c:pt>
              </c:strCache>
            </c:strRef>
          </c:cat>
          <c:val>
            <c:numRef>
              <c:f>Chart!$B$2:$B$20</c:f>
              <c:numCache>
                <c:formatCode>0\ %</c:formatCode>
                <c:ptCount val="19"/>
                <c:pt idx="0">
                  <c:v>0.01</c:v>
                </c:pt>
                <c:pt idx="1">
                  <c:v>0.05</c:v>
                </c:pt>
                <c:pt idx="2">
                  <c:v>0.06</c:v>
                </c:pt>
                <c:pt idx="3">
                  <c:v>7.0000000000000007E-2</c:v>
                </c:pt>
                <c:pt idx="4">
                  <c:v>9.8166559472502024E-2</c:v>
                </c:pt>
                <c:pt idx="5">
                  <c:v>0.11</c:v>
                </c:pt>
                <c:pt idx="6">
                  <c:v>0.11640824307305701</c:v>
                </c:pt>
                <c:pt idx="7">
                  <c:v>0.11</c:v>
                </c:pt>
                <c:pt idx="8">
                  <c:v>0.11</c:v>
                </c:pt>
                <c:pt idx="9">
                  <c:v>0.14000000000000001</c:v>
                </c:pt>
                <c:pt idx="10">
                  <c:v>0.12</c:v>
                </c:pt>
                <c:pt idx="11">
                  <c:v>0.15</c:v>
                </c:pt>
                <c:pt idx="12">
                  <c:v>0.18</c:v>
                </c:pt>
                <c:pt idx="13">
                  <c:v>0.22</c:v>
                </c:pt>
                <c:pt idx="14">
                  <c:v>0.26</c:v>
                </c:pt>
                <c:pt idx="15">
                  <c:v>0.28999999999999998</c:v>
                </c:pt>
                <c:pt idx="16">
                  <c:v>0.37</c:v>
                </c:pt>
                <c:pt idx="17">
                  <c:v>0.39</c:v>
                </c:pt>
                <c:pt idx="18">
                  <c:v>0.55000000000000004</c:v>
                </c:pt>
              </c:numCache>
            </c:numRef>
          </c:val>
          <c:extLst>
            <c:ext xmlns:c16="http://schemas.microsoft.com/office/drawing/2014/chart" uri="{C3380CC4-5D6E-409C-BE32-E72D297353CC}">
              <c16:uniqueId val="{00000005-9212-4109-A6F8-6DEFF26164AE}"/>
            </c:ext>
          </c:extLst>
        </c:ser>
        <c:ser>
          <c:idx val="1"/>
          <c:order val="1"/>
          <c:tx>
            <c:strRef>
              <c:f>Chart!$C$1</c:f>
              <c:strCache>
                <c:ptCount val="1"/>
                <c:pt idx="0">
                  <c:v>Female</c:v>
                </c:pt>
              </c:strCache>
            </c:strRef>
          </c:tx>
          <c:spPr>
            <a:solidFill>
              <a:schemeClr val="tx2"/>
            </a:solidFill>
          </c:spPr>
          <c:invertIfNegative val="0"/>
          <c:cat>
            <c:strRef>
              <c:f>Chart!$A$2:$A$20</c:f>
              <c:strCache>
                <c:ptCount val="19"/>
                <c:pt idx="0">
                  <c:v>Other</c:v>
                </c:pt>
                <c:pt idx="1">
                  <c:v>Entertain and make customers' laugh/smile</c:v>
                </c:pt>
                <c:pt idx="2">
                  <c:v>None of the above</c:v>
                </c:pt>
                <c:pt idx="3">
                  <c:v>Engage directly with customers to develop new solutions to help tackle the crisis</c:v>
                </c:pt>
                <c:pt idx="4">
                  <c:v>Offer affordable customer finance</c:v>
                </c:pt>
                <c:pt idx="5">
                  <c:v>Make people aware of support services/resources available to them in their communications</c:v>
                </c:pt>
                <c:pt idx="6">
                  <c:v>Acknowledge the rising cost of living in their communications</c:v>
                </c:pt>
                <c:pt idx="7">
                  <c:v>Educate customers' through their marketing channels (e.g. money saving tips)</c:v>
                </c:pt>
                <c:pt idx="8">
                  <c:v>Improve/diversify loyalty scheme offerings</c:v>
                </c:pt>
                <c:pt idx="9">
                  <c:v>Provide excellent customer service</c:v>
                </c:pt>
                <c:pt idx="10">
                  <c:v>Offer a wide range of support/practical tools for those groups hardest hit</c:v>
                </c:pt>
                <c:pt idx="11">
                  <c:v>Support local communities, businesses and charities</c:v>
                </c:pt>
                <c:pt idx="12">
                  <c:v>Offer a greater choice of products/services across a range of price points</c:v>
                </c:pt>
                <c:pt idx="13">
                  <c:v>Be transparent and forthcoming (e.g. about future price increases)</c:v>
                </c:pt>
                <c:pt idx="14">
                  <c:v>Increase the number of promotions they offer</c:v>
                </c:pt>
                <c:pt idx="15">
                  <c:v>Reward existing customers' loyalty (e.g. with extra low prices, special treats/small luxuries)</c:v>
                </c:pt>
                <c:pt idx="16">
                  <c:v>Offer more value for money propositions</c:v>
                </c:pt>
                <c:pt idx="17">
                  <c:v>Freeze prices on value-range products or services</c:v>
                </c:pt>
                <c:pt idx="18">
                  <c:v>Keep prices fair</c:v>
                </c:pt>
              </c:strCache>
            </c:strRef>
          </c:cat>
          <c:val>
            <c:numRef>
              <c:f>Chart!$C$2:$C$20</c:f>
              <c:numCache>
                <c:formatCode>0\ %</c:formatCode>
                <c:ptCount val="19"/>
                <c:pt idx="0">
                  <c:v>0.01</c:v>
                </c:pt>
                <c:pt idx="1">
                  <c:v>3.9465898108509735E-2</c:v>
                </c:pt>
                <c:pt idx="2">
                  <c:v>0.04</c:v>
                </c:pt>
                <c:pt idx="3">
                  <c:v>0.08</c:v>
                </c:pt>
                <c:pt idx="4">
                  <c:v>0.1</c:v>
                </c:pt>
                <c:pt idx="5">
                  <c:v>0.12</c:v>
                </c:pt>
                <c:pt idx="6">
                  <c:v>0.13</c:v>
                </c:pt>
                <c:pt idx="7">
                  <c:v>0.13</c:v>
                </c:pt>
                <c:pt idx="8">
                  <c:v>0.14000000000000001</c:v>
                </c:pt>
                <c:pt idx="9">
                  <c:v>0.14000000000000001</c:v>
                </c:pt>
                <c:pt idx="10">
                  <c:v>0.15</c:v>
                </c:pt>
                <c:pt idx="11">
                  <c:v>0.18</c:v>
                </c:pt>
                <c:pt idx="12">
                  <c:v>0.2</c:v>
                </c:pt>
                <c:pt idx="13">
                  <c:v>0.25</c:v>
                </c:pt>
                <c:pt idx="14">
                  <c:v>0.33</c:v>
                </c:pt>
                <c:pt idx="15">
                  <c:v>0.36</c:v>
                </c:pt>
                <c:pt idx="16">
                  <c:v>0.37</c:v>
                </c:pt>
                <c:pt idx="17">
                  <c:v>0.48</c:v>
                </c:pt>
                <c:pt idx="18">
                  <c:v>0.64</c:v>
                </c:pt>
              </c:numCache>
            </c:numRef>
          </c:val>
          <c:extLst>
            <c:ext xmlns:c16="http://schemas.microsoft.com/office/drawing/2014/chart" uri="{C3380CC4-5D6E-409C-BE32-E72D297353CC}">
              <c16:uniqueId val="{00000019-97D1-4E92-8172-0FF1CDDB9A06}"/>
            </c:ext>
          </c:extLst>
        </c:ser>
        <c:dLbls>
          <c:showLegendKey val="0"/>
          <c:showVal val="0"/>
          <c:showCatName val="0"/>
          <c:showSerName val="0"/>
          <c:showPercent val="0"/>
          <c:showBubbleSize val="0"/>
        </c:dLbls>
        <c:gapWidth val="50"/>
        <c:axId val="119423744"/>
        <c:axId val="119425280"/>
      </c:barChart>
      <c:catAx>
        <c:axId val="119423744"/>
        <c:scaling>
          <c:orientation val="minMax"/>
        </c:scaling>
        <c:delete val="0"/>
        <c:axPos val="l"/>
        <c:numFmt formatCode="General" sourceLinked="1"/>
        <c:majorTickMark val="none"/>
        <c:minorTickMark val="none"/>
        <c:tickLblPos val="nextTo"/>
        <c:txPr>
          <a:bodyPr rot="0" vert="horz"/>
          <a:lstStyle/>
          <a:p>
            <a:pPr>
              <a:defRPr sz="800" baseline="0">
                <a:solidFill>
                  <a:schemeClr val="tx1">
                    <a:lumMod val="75000"/>
                    <a:lumOff val="25000"/>
                  </a:schemeClr>
                </a:solidFill>
                <a:latin typeface="Raleway" panose="020B0503030101060003" pitchFamily="34" charset="0"/>
              </a:defRPr>
            </a:pPr>
            <a:endParaRPr lang="en-US"/>
          </a:p>
        </c:txPr>
        <c:crossAx val="119425280"/>
        <c:crosses val="autoZero"/>
        <c:auto val="1"/>
        <c:lblAlgn val="ctr"/>
        <c:lblOffset val="100"/>
        <c:noMultiLvlLbl val="0"/>
      </c:catAx>
      <c:valAx>
        <c:axId val="119425280"/>
        <c:scaling>
          <c:orientation val="minMax"/>
          <c:max val="1"/>
          <c:min val="0"/>
        </c:scaling>
        <c:delete val="0"/>
        <c:axPos val="b"/>
        <c:numFmt formatCode="0%" sourceLinked="0"/>
        <c:majorTickMark val="out"/>
        <c:minorTickMark val="out"/>
        <c:tickLblPos val="nextTo"/>
        <c:txPr>
          <a:bodyPr/>
          <a:lstStyle/>
          <a:p>
            <a:pPr>
              <a:defRPr sz="1000">
                <a:solidFill>
                  <a:schemeClr val="tx1">
                    <a:lumMod val="75000"/>
                    <a:lumOff val="25000"/>
                  </a:schemeClr>
                </a:solidFill>
                <a:latin typeface="Raleway" panose="020B0503030101060003" pitchFamily="34" charset="0"/>
              </a:defRPr>
            </a:pPr>
            <a:endParaRPr lang="en-US"/>
          </a:p>
        </c:txPr>
        <c:crossAx val="119423744"/>
        <c:crosses val="autoZero"/>
        <c:crossBetween val="between"/>
        <c:majorUnit val="0.2"/>
        <c:minorUnit val="0.1"/>
      </c:valAx>
      <c:spPr>
        <a:noFill/>
      </c:spPr>
    </c:plotArea>
    <c:legend>
      <c:legendPos val="r"/>
      <c:layout/>
      <c:overlay val="0"/>
      <c:txPr>
        <a:bodyPr/>
        <a:lstStyle/>
        <a:p>
          <a:pPr>
            <a:defRPr sz="1000">
              <a:latin typeface="Raleway" panose="020B0503030101060003"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701951745712752"/>
          <c:y val="1.6966152122019979E-2"/>
          <c:w val="0.47885184720688584"/>
          <c:h val="0.88749493162439763"/>
        </c:manualLayout>
      </c:layout>
      <c:barChart>
        <c:barDir val="bar"/>
        <c:grouping val="clustered"/>
        <c:varyColors val="0"/>
        <c:ser>
          <c:idx val="0"/>
          <c:order val="0"/>
          <c:tx>
            <c:strRef>
              <c:f>Chart!$B$1</c:f>
              <c:strCache>
                <c:ptCount val="1"/>
                <c:pt idx="0">
                  <c:v>18-34</c:v>
                </c:pt>
              </c:strCache>
            </c:strRef>
          </c:tx>
          <c:spPr>
            <a:solidFill>
              <a:schemeClr val="tx2">
                <a:lumMod val="50000"/>
              </a:schemeClr>
            </a:solidFill>
          </c:spPr>
          <c:invertIfNegative val="0"/>
          <c:dPt>
            <c:idx val="0"/>
            <c:invertIfNegative val="0"/>
            <c:bubble3D val="0"/>
            <c:extLst>
              <c:ext xmlns:c16="http://schemas.microsoft.com/office/drawing/2014/chart" uri="{C3380CC4-5D6E-409C-BE32-E72D297353CC}">
                <c16:uniqueId val="{00000005-92C8-4CE2-B63E-1137478460B7}"/>
              </c:ext>
            </c:extLst>
          </c:dPt>
          <c:dPt>
            <c:idx val="2"/>
            <c:invertIfNegative val="0"/>
            <c:bubble3D val="0"/>
            <c:extLst>
              <c:ext xmlns:c16="http://schemas.microsoft.com/office/drawing/2014/chart" uri="{C3380CC4-5D6E-409C-BE32-E72D297353CC}">
                <c16:uniqueId val="{00000017-568A-4DAF-B575-0A7F794B207F}"/>
              </c:ext>
            </c:extLst>
          </c:dPt>
          <c:dPt>
            <c:idx val="5"/>
            <c:invertIfNegative val="0"/>
            <c:bubble3D val="0"/>
            <c:extLst>
              <c:ext xmlns:c16="http://schemas.microsoft.com/office/drawing/2014/chart" uri="{C3380CC4-5D6E-409C-BE32-E72D297353CC}">
                <c16:uniqueId val="{00000003-9212-4109-A6F8-6DEFF26164AE}"/>
              </c:ext>
            </c:extLst>
          </c:dPt>
          <c:dPt>
            <c:idx val="6"/>
            <c:invertIfNegative val="0"/>
            <c:bubble3D val="0"/>
            <c:extLst>
              <c:ext xmlns:c16="http://schemas.microsoft.com/office/drawing/2014/chart" uri="{C3380CC4-5D6E-409C-BE32-E72D297353CC}">
                <c16:uniqueId val="{00000004-9212-4109-A6F8-6DEFF26164AE}"/>
              </c:ext>
            </c:extLst>
          </c:dPt>
          <c:dPt>
            <c:idx val="12"/>
            <c:invertIfNegative val="0"/>
            <c:bubble3D val="0"/>
            <c:extLst>
              <c:ext xmlns:c16="http://schemas.microsoft.com/office/drawing/2014/chart" uri="{C3380CC4-5D6E-409C-BE32-E72D297353CC}">
                <c16:uniqueId val="{00000010-A800-4257-BD81-668B5B923FD2}"/>
              </c:ext>
            </c:extLst>
          </c:dPt>
          <c:dPt>
            <c:idx val="13"/>
            <c:invertIfNegative val="0"/>
            <c:bubble3D val="0"/>
            <c:extLst>
              <c:ext xmlns:c16="http://schemas.microsoft.com/office/drawing/2014/chart" uri="{C3380CC4-5D6E-409C-BE32-E72D297353CC}">
                <c16:uniqueId val="{0000000F-A800-4257-BD81-668B5B923FD2}"/>
              </c:ext>
            </c:extLst>
          </c:dPt>
          <c:dPt>
            <c:idx val="14"/>
            <c:invertIfNegative val="0"/>
            <c:bubble3D val="0"/>
            <c:extLst>
              <c:ext xmlns:c16="http://schemas.microsoft.com/office/drawing/2014/chart" uri="{C3380CC4-5D6E-409C-BE32-E72D297353CC}">
                <c16:uniqueId val="{0000000E-A800-4257-BD81-668B5B923FD2}"/>
              </c:ext>
            </c:extLst>
          </c:dPt>
          <c:dPt>
            <c:idx val="15"/>
            <c:invertIfNegative val="0"/>
            <c:bubble3D val="0"/>
            <c:extLst>
              <c:ext xmlns:c16="http://schemas.microsoft.com/office/drawing/2014/chart" uri="{C3380CC4-5D6E-409C-BE32-E72D297353CC}">
                <c16:uniqueId val="{0000000D-A800-4257-BD81-668B5B923FD2}"/>
              </c:ext>
            </c:extLst>
          </c:dPt>
          <c:dPt>
            <c:idx val="16"/>
            <c:invertIfNegative val="0"/>
            <c:bubble3D val="0"/>
            <c:extLst>
              <c:ext xmlns:c16="http://schemas.microsoft.com/office/drawing/2014/chart" uri="{C3380CC4-5D6E-409C-BE32-E72D297353CC}">
                <c16:uniqueId val="{0000000C-A800-4257-BD81-668B5B923FD2}"/>
              </c:ext>
            </c:extLst>
          </c:dPt>
          <c:dPt>
            <c:idx val="17"/>
            <c:invertIfNegative val="0"/>
            <c:bubble3D val="0"/>
            <c:extLst>
              <c:ext xmlns:c16="http://schemas.microsoft.com/office/drawing/2014/chart" uri="{C3380CC4-5D6E-409C-BE32-E72D297353CC}">
                <c16:uniqueId val="{0000000B-A800-4257-BD81-668B5B923FD2}"/>
              </c:ext>
            </c:extLst>
          </c:dPt>
          <c:dPt>
            <c:idx val="18"/>
            <c:invertIfNegative val="0"/>
            <c:bubble3D val="0"/>
            <c:extLst>
              <c:ext xmlns:c16="http://schemas.microsoft.com/office/drawing/2014/chart" uri="{C3380CC4-5D6E-409C-BE32-E72D297353CC}">
                <c16:uniqueId val="{0000000A-A800-4257-BD81-668B5B923FD2}"/>
              </c:ext>
            </c:extLst>
          </c:dPt>
          <c:dPt>
            <c:idx val="19"/>
            <c:invertIfNegative val="0"/>
            <c:bubble3D val="0"/>
            <c:extLst>
              <c:ext xmlns:c16="http://schemas.microsoft.com/office/drawing/2014/chart" uri="{C3380CC4-5D6E-409C-BE32-E72D297353CC}">
                <c16:uniqueId val="{00000009-A800-4257-BD81-668B5B923FD2}"/>
              </c:ext>
            </c:extLst>
          </c:dPt>
          <c:dPt>
            <c:idx val="20"/>
            <c:invertIfNegative val="0"/>
            <c:bubble3D val="0"/>
            <c:extLst>
              <c:ext xmlns:c16="http://schemas.microsoft.com/office/drawing/2014/chart" uri="{C3380CC4-5D6E-409C-BE32-E72D297353CC}">
                <c16:uniqueId val="{00000008-A800-4257-BD81-668B5B923FD2}"/>
              </c:ext>
            </c:extLst>
          </c:dPt>
          <c:dPt>
            <c:idx val="21"/>
            <c:invertIfNegative val="0"/>
            <c:bubble3D val="0"/>
            <c:extLst>
              <c:ext xmlns:c16="http://schemas.microsoft.com/office/drawing/2014/chart" uri="{C3380CC4-5D6E-409C-BE32-E72D297353CC}">
                <c16:uniqueId val="{00000007-A800-4257-BD81-668B5B923FD2}"/>
              </c:ext>
            </c:extLst>
          </c:dPt>
          <c:cat>
            <c:strRef>
              <c:f>Chart!$A$2:$A$20</c:f>
              <c:strCache>
                <c:ptCount val="19"/>
                <c:pt idx="0">
                  <c:v>Other</c:v>
                </c:pt>
                <c:pt idx="1">
                  <c:v>Entertain and make customers' laugh/smile</c:v>
                </c:pt>
                <c:pt idx="2">
                  <c:v>Engage directly with customers to develop new solutions to help tackle the crisis</c:v>
                </c:pt>
                <c:pt idx="3">
                  <c:v>None of the above</c:v>
                </c:pt>
                <c:pt idx="4">
                  <c:v>Offer affordable customer finance</c:v>
                </c:pt>
                <c:pt idx="5">
                  <c:v>Make people aware of support services/resources available to them in their communications</c:v>
                </c:pt>
                <c:pt idx="6">
                  <c:v>Acknowledge the rising cost of living in their communications</c:v>
                </c:pt>
                <c:pt idx="7">
                  <c:v>Educate customers' through their marketing channels (e.g. money saving tips)</c:v>
                </c:pt>
                <c:pt idx="8">
                  <c:v>Support local communities, businesses and charities</c:v>
                </c:pt>
                <c:pt idx="9">
                  <c:v>Offer a wide range of support/practical tools for those groups hardest hit</c:v>
                </c:pt>
                <c:pt idx="10">
                  <c:v>Improve/diversify loyalty scheme offerings</c:v>
                </c:pt>
                <c:pt idx="11">
                  <c:v>Provide excellent customer service</c:v>
                </c:pt>
                <c:pt idx="12">
                  <c:v>Offer a greater choice of products/services across a range of price points</c:v>
                </c:pt>
                <c:pt idx="13">
                  <c:v>Be transparent and forthcoming (e.g. about future price increases)</c:v>
                </c:pt>
                <c:pt idx="14">
                  <c:v>Increase the number of promotions they offer</c:v>
                </c:pt>
                <c:pt idx="15">
                  <c:v>Reward existing customers' loyalty (e.g. with extra low prices, special treats/small luxuries)</c:v>
                </c:pt>
                <c:pt idx="16">
                  <c:v>Offer more value for money propositions</c:v>
                </c:pt>
                <c:pt idx="17">
                  <c:v>Freeze prices on value-range products or services</c:v>
                </c:pt>
                <c:pt idx="18">
                  <c:v>Keep prices fair</c:v>
                </c:pt>
              </c:strCache>
            </c:strRef>
          </c:cat>
          <c:val>
            <c:numRef>
              <c:f>Chart!$B$2:$B$20</c:f>
              <c:numCache>
                <c:formatCode>0\ %</c:formatCode>
                <c:ptCount val="19"/>
                <c:pt idx="0">
                  <c:v>8.2380352720533585E-3</c:v>
                </c:pt>
                <c:pt idx="1">
                  <c:v>9.8660059445474235E-2</c:v>
                </c:pt>
                <c:pt idx="2">
                  <c:v>0.13484482985063612</c:v>
                </c:pt>
                <c:pt idx="3">
                  <c:v>8.3955955362717744E-2</c:v>
                </c:pt>
                <c:pt idx="4">
                  <c:v>0.14126741647718247</c:v>
                </c:pt>
                <c:pt idx="5">
                  <c:v>0.14209925364922463</c:v>
                </c:pt>
                <c:pt idx="6">
                  <c:v>0.12514945309871808</c:v>
                </c:pt>
                <c:pt idx="7">
                  <c:v>0.16240512706085852</c:v>
                </c:pt>
                <c:pt idx="8">
                  <c:v>0.15626652947450506</c:v>
                </c:pt>
                <c:pt idx="9">
                  <c:v>0.14378173053800616</c:v>
                </c:pt>
                <c:pt idx="10">
                  <c:v>0.11128269270015939</c:v>
                </c:pt>
                <c:pt idx="11">
                  <c:v>0.1247758020623124</c:v>
                </c:pt>
                <c:pt idx="12">
                  <c:v>0.15945440915670794</c:v>
                </c:pt>
                <c:pt idx="13">
                  <c:v>0.16413731573917942</c:v>
                </c:pt>
                <c:pt idx="14">
                  <c:v>0.22973558595746943</c:v>
                </c:pt>
                <c:pt idx="15">
                  <c:v>0.27248770436445352</c:v>
                </c:pt>
                <c:pt idx="16">
                  <c:v>0.20748220524481087</c:v>
                </c:pt>
                <c:pt idx="17">
                  <c:v>0.21535223795019295</c:v>
                </c:pt>
                <c:pt idx="18">
                  <c:v>0.35841552440710472</c:v>
                </c:pt>
              </c:numCache>
            </c:numRef>
          </c:val>
          <c:extLst>
            <c:ext xmlns:c16="http://schemas.microsoft.com/office/drawing/2014/chart" uri="{C3380CC4-5D6E-409C-BE32-E72D297353CC}">
              <c16:uniqueId val="{00000005-9212-4109-A6F8-6DEFF26164AE}"/>
            </c:ext>
          </c:extLst>
        </c:ser>
        <c:ser>
          <c:idx val="1"/>
          <c:order val="1"/>
          <c:tx>
            <c:strRef>
              <c:f>Chart!$C$1</c:f>
              <c:strCache>
                <c:ptCount val="1"/>
                <c:pt idx="0">
                  <c:v>35-54</c:v>
                </c:pt>
              </c:strCache>
            </c:strRef>
          </c:tx>
          <c:spPr>
            <a:solidFill>
              <a:schemeClr val="tx2"/>
            </a:solidFill>
          </c:spPr>
          <c:invertIfNegative val="0"/>
          <c:cat>
            <c:strRef>
              <c:f>Chart!$A$2:$A$20</c:f>
              <c:strCache>
                <c:ptCount val="19"/>
                <c:pt idx="0">
                  <c:v>Other</c:v>
                </c:pt>
                <c:pt idx="1">
                  <c:v>Entertain and make customers' laugh/smile</c:v>
                </c:pt>
                <c:pt idx="2">
                  <c:v>Engage directly with customers to develop new solutions to help tackle the crisis</c:v>
                </c:pt>
                <c:pt idx="3">
                  <c:v>None of the above</c:v>
                </c:pt>
                <c:pt idx="4">
                  <c:v>Offer affordable customer finance</c:v>
                </c:pt>
                <c:pt idx="5">
                  <c:v>Make people aware of support services/resources available to them in their communications</c:v>
                </c:pt>
                <c:pt idx="6">
                  <c:v>Acknowledge the rising cost of living in their communications</c:v>
                </c:pt>
                <c:pt idx="7">
                  <c:v>Educate customers' through their marketing channels (e.g. money saving tips)</c:v>
                </c:pt>
                <c:pt idx="8">
                  <c:v>Support local communities, businesses and charities</c:v>
                </c:pt>
                <c:pt idx="9">
                  <c:v>Offer a wide range of support/practical tools for those groups hardest hit</c:v>
                </c:pt>
                <c:pt idx="10">
                  <c:v>Improve/diversify loyalty scheme offerings</c:v>
                </c:pt>
                <c:pt idx="11">
                  <c:v>Provide excellent customer service</c:v>
                </c:pt>
                <c:pt idx="12">
                  <c:v>Offer a greater choice of products/services across a range of price points</c:v>
                </c:pt>
                <c:pt idx="13">
                  <c:v>Be transparent and forthcoming (e.g. about future price increases)</c:v>
                </c:pt>
                <c:pt idx="14">
                  <c:v>Increase the number of promotions they offer</c:v>
                </c:pt>
                <c:pt idx="15">
                  <c:v>Reward existing customers' loyalty (e.g. with extra low prices, special treats/small luxuries)</c:v>
                </c:pt>
                <c:pt idx="16">
                  <c:v>Offer more value for money propositions</c:v>
                </c:pt>
                <c:pt idx="17">
                  <c:v>Freeze prices on value-range products or services</c:v>
                </c:pt>
                <c:pt idx="18">
                  <c:v>Keep prices fair</c:v>
                </c:pt>
              </c:strCache>
            </c:strRef>
          </c:cat>
          <c:val>
            <c:numRef>
              <c:f>Chart!$C$2:$C$20</c:f>
              <c:numCache>
                <c:formatCode>0\ %</c:formatCode>
                <c:ptCount val="19"/>
                <c:pt idx="0">
                  <c:v>9.2708126935067466E-3</c:v>
                </c:pt>
                <c:pt idx="1">
                  <c:v>4.9430589311975526E-2</c:v>
                </c:pt>
                <c:pt idx="2">
                  <c:v>5.8236227280480647E-2</c:v>
                </c:pt>
                <c:pt idx="3">
                  <c:v>7.8600147330615516E-2</c:v>
                </c:pt>
                <c:pt idx="4">
                  <c:v>8.3803512969890845E-2</c:v>
                </c:pt>
                <c:pt idx="5">
                  <c:v>9.4285463766067931E-2</c:v>
                </c:pt>
                <c:pt idx="6">
                  <c:v>0.10431408942547002</c:v>
                </c:pt>
                <c:pt idx="7">
                  <c:v>0.10618013797455815</c:v>
                </c:pt>
                <c:pt idx="8">
                  <c:v>0.11469000902369236</c:v>
                </c:pt>
                <c:pt idx="9">
                  <c:v>0.11590698572925653</c:v>
                </c:pt>
                <c:pt idx="10">
                  <c:v>0.13296366623699965</c:v>
                </c:pt>
                <c:pt idx="11">
                  <c:v>0.13918326433900421</c:v>
                </c:pt>
                <c:pt idx="12">
                  <c:v>0.20502366137203495</c:v>
                </c:pt>
                <c:pt idx="13">
                  <c:v>0.21019790778846759</c:v>
                </c:pt>
                <c:pt idx="14">
                  <c:v>0.29087892459809855</c:v>
                </c:pt>
                <c:pt idx="15">
                  <c:v>0.30007789304968391</c:v>
                </c:pt>
                <c:pt idx="16">
                  <c:v>0.34259412983524884</c:v>
                </c:pt>
                <c:pt idx="17">
                  <c:v>0.36541614926998006</c:v>
                </c:pt>
                <c:pt idx="18">
                  <c:v>0.57399943786743379</c:v>
                </c:pt>
              </c:numCache>
            </c:numRef>
          </c:val>
          <c:extLst>
            <c:ext xmlns:c16="http://schemas.microsoft.com/office/drawing/2014/chart" uri="{C3380CC4-5D6E-409C-BE32-E72D297353CC}">
              <c16:uniqueId val="{00000019-97D1-4E92-8172-0FF1CDDB9A06}"/>
            </c:ext>
          </c:extLst>
        </c:ser>
        <c:ser>
          <c:idx val="2"/>
          <c:order val="2"/>
          <c:tx>
            <c:strRef>
              <c:f>Chart!$D$1</c:f>
              <c:strCache>
                <c:ptCount val="1"/>
                <c:pt idx="0">
                  <c:v>55+</c:v>
                </c:pt>
              </c:strCache>
            </c:strRef>
          </c:tx>
          <c:invertIfNegative val="0"/>
          <c:cat>
            <c:strRef>
              <c:f>Chart!$A$2:$A$20</c:f>
              <c:strCache>
                <c:ptCount val="19"/>
                <c:pt idx="0">
                  <c:v>Other</c:v>
                </c:pt>
                <c:pt idx="1">
                  <c:v>Entertain and make customers' laugh/smile</c:v>
                </c:pt>
                <c:pt idx="2">
                  <c:v>Engage directly with customers to develop new solutions to help tackle the crisis</c:v>
                </c:pt>
                <c:pt idx="3">
                  <c:v>None of the above</c:v>
                </c:pt>
                <c:pt idx="4">
                  <c:v>Offer affordable customer finance</c:v>
                </c:pt>
                <c:pt idx="5">
                  <c:v>Make people aware of support services/resources available to them in their communications</c:v>
                </c:pt>
                <c:pt idx="6">
                  <c:v>Acknowledge the rising cost of living in their communications</c:v>
                </c:pt>
                <c:pt idx="7">
                  <c:v>Educate customers' through their marketing channels (e.g. money saving tips)</c:v>
                </c:pt>
                <c:pt idx="8">
                  <c:v>Support local communities, businesses and charities</c:v>
                </c:pt>
                <c:pt idx="9">
                  <c:v>Offer a wide range of support/practical tools for those groups hardest hit</c:v>
                </c:pt>
                <c:pt idx="10">
                  <c:v>Improve/diversify loyalty scheme offerings</c:v>
                </c:pt>
                <c:pt idx="11">
                  <c:v>Provide excellent customer service</c:v>
                </c:pt>
                <c:pt idx="12">
                  <c:v>Offer a greater choice of products/services across a range of price points</c:v>
                </c:pt>
                <c:pt idx="13">
                  <c:v>Be transparent and forthcoming (e.g. about future price increases)</c:v>
                </c:pt>
                <c:pt idx="14">
                  <c:v>Increase the number of promotions they offer</c:v>
                </c:pt>
                <c:pt idx="15">
                  <c:v>Reward existing customers' loyalty (e.g. with extra low prices, special treats/small luxuries)</c:v>
                </c:pt>
                <c:pt idx="16">
                  <c:v>Offer more value for money propositions</c:v>
                </c:pt>
                <c:pt idx="17">
                  <c:v>Freeze prices on value-range products or services</c:v>
                </c:pt>
                <c:pt idx="18">
                  <c:v>Keep prices fair</c:v>
                </c:pt>
              </c:strCache>
            </c:strRef>
          </c:cat>
          <c:val>
            <c:numRef>
              <c:f>Chart!$D$2:$D$20</c:f>
              <c:numCache>
                <c:formatCode>0\ %</c:formatCode>
                <c:ptCount val="19"/>
                <c:pt idx="0">
                  <c:v>6.4680812389698609E-3</c:v>
                </c:pt>
                <c:pt idx="1">
                  <c:v>1.9811462503292129E-2</c:v>
                </c:pt>
                <c:pt idx="2">
                  <c:v>4.9618104999041297E-2</c:v>
                </c:pt>
                <c:pt idx="3">
                  <c:v>7.6095568706502539E-2</c:v>
                </c:pt>
                <c:pt idx="4">
                  <c:v>7.3333217561756037E-2</c:v>
                </c:pt>
                <c:pt idx="5">
                  <c:v>9.6064841426695247E-2</c:v>
                </c:pt>
                <c:pt idx="6">
                  <c:v>0.10563780411187716</c:v>
                </c:pt>
                <c:pt idx="7">
                  <c:v>0.11361690919336193</c:v>
                </c:pt>
                <c:pt idx="8">
                  <c:v>0.1375228171122134</c:v>
                </c:pt>
                <c:pt idx="9">
                  <c:v>0.1230905348919598</c:v>
                </c:pt>
                <c:pt idx="10">
                  <c:v>0.1128094850125017</c:v>
                </c:pt>
                <c:pt idx="11">
                  <c:v>0.19587906401637104</c:v>
                </c:pt>
                <c:pt idx="12">
                  <c:v>0.20759913633936114</c:v>
                </c:pt>
                <c:pt idx="13">
                  <c:v>0.21778313663691906</c:v>
                </c:pt>
                <c:pt idx="14">
                  <c:v>0.31180487592619455</c:v>
                </c:pt>
                <c:pt idx="15">
                  <c:v>0.32274596215452789</c:v>
                </c:pt>
                <c:pt idx="16">
                  <c:v>0.40058633443619046</c:v>
                </c:pt>
                <c:pt idx="17">
                  <c:v>0.45840700544433427</c:v>
                </c:pt>
                <c:pt idx="18">
                  <c:v>0.71986371632701762</c:v>
                </c:pt>
              </c:numCache>
            </c:numRef>
          </c:val>
          <c:extLst>
            <c:ext xmlns:c16="http://schemas.microsoft.com/office/drawing/2014/chart" uri="{C3380CC4-5D6E-409C-BE32-E72D297353CC}">
              <c16:uniqueId val="{00000000-20F2-4455-B368-0520AE79382E}"/>
            </c:ext>
          </c:extLst>
        </c:ser>
        <c:dLbls>
          <c:showLegendKey val="0"/>
          <c:showVal val="0"/>
          <c:showCatName val="0"/>
          <c:showSerName val="0"/>
          <c:showPercent val="0"/>
          <c:showBubbleSize val="0"/>
        </c:dLbls>
        <c:gapWidth val="50"/>
        <c:axId val="119423744"/>
        <c:axId val="119425280"/>
      </c:barChart>
      <c:catAx>
        <c:axId val="119423744"/>
        <c:scaling>
          <c:orientation val="minMax"/>
        </c:scaling>
        <c:delete val="0"/>
        <c:axPos val="l"/>
        <c:numFmt formatCode="General" sourceLinked="1"/>
        <c:majorTickMark val="none"/>
        <c:minorTickMark val="none"/>
        <c:tickLblPos val="nextTo"/>
        <c:txPr>
          <a:bodyPr rot="0" vert="horz"/>
          <a:lstStyle/>
          <a:p>
            <a:pPr>
              <a:defRPr sz="800" baseline="0">
                <a:solidFill>
                  <a:schemeClr val="tx1">
                    <a:lumMod val="75000"/>
                    <a:lumOff val="25000"/>
                  </a:schemeClr>
                </a:solidFill>
                <a:latin typeface="Raleway" panose="020B0503030101060003" pitchFamily="34" charset="0"/>
              </a:defRPr>
            </a:pPr>
            <a:endParaRPr lang="en-US"/>
          </a:p>
        </c:txPr>
        <c:crossAx val="119425280"/>
        <c:crosses val="autoZero"/>
        <c:auto val="1"/>
        <c:lblAlgn val="ctr"/>
        <c:lblOffset val="100"/>
        <c:noMultiLvlLbl val="0"/>
      </c:catAx>
      <c:valAx>
        <c:axId val="119425280"/>
        <c:scaling>
          <c:orientation val="minMax"/>
          <c:max val="1"/>
          <c:min val="0"/>
        </c:scaling>
        <c:delete val="0"/>
        <c:axPos val="b"/>
        <c:numFmt formatCode="0%" sourceLinked="0"/>
        <c:majorTickMark val="out"/>
        <c:minorTickMark val="out"/>
        <c:tickLblPos val="nextTo"/>
        <c:txPr>
          <a:bodyPr/>
          <a:lstStyle/>
          <a:p>
            <a:pPr>
              <a:defRPr sz="1000">
                <a:solidFill>
                  <a:schemeClr val="tx1">
                    <a:lumMod val="75000"/>
                    <a:lumOff val="25000"/>
                  </a:schemeClr>
                </a:solidFill>
                <a:latin typeface="Raleway" panose="020B0503030101060003" pitchFamily="34" charset="0"/>
              </a:defRPr>
            </a:pPr>
            <a:endParaRPr lang="en-US"/>
          </a:p>
        </c:txPr>
        <c:crossAx val="119423744"/>
        <c:crosses val="autoZero"/>
        <c:crossBetween val="between"/>
        <c:majorUnit val="0.2"/>
        <c:minorUnit val="0.1"/>
      </c:valAx>
      <c:spPr>
        <a:noFill/>
      </c:spPr>
    </c:plotArea>
    <c:legend>
      <c:legendPos val="r"/>
      <c:layout/>
      <c:overlay val="0"/>
      <c:txPr>
        <a:bodyPr/>
        <a:lstStyle/>
        <a:p>
          <a:pPr>
            <a:defRPr sz="1000">
              <a:latin typeface="Raleway" panose="020B0503030101060003"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701951745712752"/>
          <c:y val="1.6966152122019979E-2"/>
          <c:w val="0.47885184720688584"/>
          <c:h val="0.88749493162439763"/>
        </c:manualLayout>
      </c:layout>
      <c:barChart>
        <c:barDir val="bar"/>
        <c:grouping val="clustered"/>
        <c:varyColors val="0"/>
        <c:ser>
          <c:idx val="0"/>
          <c:order val="0"/>
          <c:tx>
            <c:strRef>
              <c:f>Chart!$B$1</c:f>
              <c:strCache>
                <c:ptCount val="1"/>
                <c:pt idx="0">
                  <c:v>18-34</c:v>
                </c:pt>
              </c:strCache>
            </c:strRef>
          </c:tx>
          <c:spPr>
            <a:solidFill>
              <a:schemeClr val="tx2">
                <a:lumMod val="50000"/>
              </a:schemeClr>
            </a:solidFill>
          </c:spPr>
          <c:invertIfNegative val="0"/>
          <c:dPt>
            <c:idx val="0"/>
            <c:invertIfNegative val="0"/>
            <c:bubble3D val="0"/>
            <c:extLst>
              <c:ext xmlns:c16="http://schemas.microsoft.com/office/drawing/2014/chart" uri="{C3380CC4-5D6E-409C-BE32-E72D297353CC}">
                <c16:uniqueId val="{00000005-92C8-4CE2-B63E-1137478460B7}"/>
              </c:ext>
            </c:extLst>
          </c:dPt>
          <c:dPt>
            <c:idx val="2"/>
            <c:invertIfNegative val="0"/>
            <c:bubble3D val="0"/>
            <c:extLst>
              <c:ext xmlns:c16="http://schemas.microsoft.com/office/drawing/2014/chart" uri="{C3380CC4-5D6E-409C-BE32-E72D297353CC}">
                <c16:uniqueId val="{00000017-568A-4DAF-B575-0A7F794B207F}"/>
              </c:ext>
            </c:extLst>
          </c:dPt>
          <c:dPt>
            <c:idx val="5"/>
            <c:invertIfNegative val="0"/>
            <c:bubble3D val="0"/>
            <c:extLst>
              <c:ext xmlns:c16="http://schemas.microsoft.com/office/drawing/2014/chart" uri="{C3380CC4-5D6E-409C-BE32-E72D297353CC}">
                <c16:uniqueId val="{00000003-9212-4109-A6F8-6DEFF26164AE}"/>
              </c:ext>
            </c:extLst>
          </c:dPt>
          <c:dPt>
            <c:idx val="6"/>
            <c:invertIfNegative val="0"/>
            <c:bubble3D val="0"/>
            <c:extLst>
              <c:ext xmlns:c16="http://schemas.microsoft.com/office/drawing/2014/chart" uri="{C3380CC4-5D6E-409C-BE32-E72D297353CC}">
                <c16:uniqueId val="{00000004-9212-4109-A6F8-6DEFF26164AE}"/>
              </c:ext>
            </c:extLst>
          </c:dPt>
          <c:dPt>
            <c:idx val="12"/>
            <c:invertIfNegative val="0"/>
            <c:bubble3D val="0"/>
            <c:extLst>
              <c:ext xmlns:c16="http://schemas.microsoft.com/office/drawing/2014/chart" uri="{C3380CC4-5D6E-409C-BE32-E72D297353CC}">
                <c16:uniqueId val="{00000010-A800-4257-BD81-668B5B923FD2}"/>
              </c:ext>
            </c:extLst>
          </c:dPt>
          <c:dPt>
            <c:idx val="13"/>
            <c:invertIfNegative val="0"/>
            <c:bubble3D val="0"/>
            <c:extLst>
              <c:ext xmlns:c16="http://schemas.microsoft.com/office/drawing/2014/chart" uri="{C3380CC4-5D6E-409C-BE32-E72D297353CC}">
                <c16:uniqueId val="{0000000F-A800-4257-BD81-668B5B923FD2}"/>
              </c:ext>
            </c:extLst>
          </c:dPt>
          <c:dPt>
            <c:idx val="14"/>
            <c:invertIfNegative val="0"/>
            <c:bubble3D val="0"/>
            <c:extLst>
              <c:ext xmlns:c16="http://schemas.microsoft.com/office/drawing/2014/chart" uri="{C3380CC4-5D6E-409C-BE32-E72D297353CC}">
                <c16:uniqueId val="{0000000E-A800-4257-BD81-668B5B923FD2}"/>
              </c:ext>
            </c:extLst>
          </c:dPt>
          <c:dPt>
            <c:idx val="15"/>
            <c:invertIfNegative val="0"/>
            <c:bubble3D val="0"/>
            <c:extLst>
              <c:ext xmlns:c16="http://schemas.microsoft.com/office/drawing/2014/chart" uri="{C3380CC4-5D6E-409C-BE32-E72D297353CC}">
                <c16:uniqueId val="{0000000D-A800-4257-BD81-668B5B923FD2}"/>
              </c:ext>
            </c:extLst>
          </c:dPt>
          <c:dPt>
            <c:idx val="16"/>
            <c:invertIfNegative val="0"/>
            <c:bubble3D val="0"/>
            <c:extLst>
              <c:ext xmlns:c16="http://schemas.microsoft.com/office/drawing/2014/chart" uri="{C3380CC4-5D6E-409C-BE32-E72D297353CC}">
                <c16:uniqueId val="{0000000C-A800-4257-BD81-668B5B923FD2}"/>
              </c:ext>
            </c:extLst>
          </c:dPt>
          <c:dPt>
            <c:idx val="17"/>
            <c:invertIfNegative val="0"/>
            <c:bubble3D val="0"/>
            <c:extLst>
              <c:ext xmlns:c16="http://schemas.microsoft.com/office/drawing/2014/chart" uri="{C3380CC4-5D6E-409C-BE32-E72D297353CC}">
                <c16:uniqueId val="{0000000B-A800-4257-BD81-668B5B923FD2}"/>
              </c:ext>
            </c:extLst>
          </c:dPt>
          <c:dPt>
            <c:idx val="18"/>
            <c:invertIfNegative val="0"/>
            <c:bubble3D val="0"/>
            <c:extLst>
              <c:ext xmlns:c16="http://schemas.microsoft.com/office/drawing/2014/chart" uri="{C3380CC4-5D6E-409C-BE32-E72D297353CC}">
                <c16:uniqueId val="{0000000A-A800-4257-BD81-668B5B923FD2}"/>
              </c:ext>
            </c:extLst>
          </c:dPt>
          <c:dPt>
            <c:idx val="19"/>
            <c:invertIfNegative val="0"/>
            <c:bubble3D val="0"/>
            <c:extLst>
              <c:ext xmlns:c16="http://schemas.microsoft.com/office/drawing/2014/chart" uri="{C3380CC4-5D6E-409C-BE32-E72D297353CC}">
                <c16:uniqueId val="{00000009-A800-4257-BD81-668B5B923FD2}"/>
              </c:ext>
            </c:extLst>
          </c:dPt>
          <c:dPt>
            <c:idx val="20"/>
            <c:invertIfNegative val="0"/>
            <c:bubble3D val="0"/>
            <c:extLst>
              <c:ext xmlns:c16="http://schemas.microsoft.com/office/drawing/2014/chart" uri="{C3380CC4-5D6E-409C-BE32-E72D297353CC}">
                <c16:uniqueId val="{00000008-A800-4257-BD81-668B5B923FD2}"/>
              </c:ext>
            </c:extLst>
          </c:dPt>
          <c:dPt>
            <c:idx val="21"/>
            <c:invertIfNegative val="0"/>
            <c:bubble3D val="0"/>
            <c:extLst>
              <c:ext xmlns:c16="http://schemas.microsoft.com/office/drawing/2014/chart" uri="{C3380CC4-5D6E-409C-BE32-E72D297353CC}">
                <c16:uniqueId val="{00000007-A800-4257-BD81-668B5B923FD2}"/>
              </c:ext>
            </c:extLst>
          </c:dPt>
          <c:cat>
            <c:strRef>
              <c:f>Chart!$A$2:$A$20</c:f>
              <c:strCache>
                <c:ptCount val="19"/>
                <c:pt idx="0">
                  <c:v>Other</c:v>
                </c:pt>
                <c:pt idx="1">
                  <c:v>Entertain and make customers' laugh/smile</c:v>
                </c:pt>
                <c:pt idx="2">
                  <c:v>None of the above</c:v>
                </c:pt>
                <c:pt idx="3">
                  <c:v>Engage directly with customers to develop new solutions to help tackle the crisis</c:v>
                </c:pt>
                <c:pt idx="4">
                  <c:v>Offer affordable customer finance</c:v>
                </c:pt>
                <c:pt idx="5">
                  <c:v>Educate customers' through their marketing channels (e.g. money saving tips)</c:v>
                </c:pt>
                <c:pt idx="6">
                  <c:v>Make people aware of support services/resources available to them in their communications</c:v>
                </c:pt>
                <c:pt idx="7">
                  <c:v>Acknowledge the rising cost of living in their communications</c:v>
                </c:pt>
                <c:pt idx="8">
                  <c:v>Improve/diversify loyalty scheme offerings</c:v>
                </c:pt>
                <c:pt idx="9">
                  <c:v>Offer a wide range of support/practical tools for those groups hardest hit</c:v>
                </c:pt>
                <c:pt idx="10">
                  <c:v>Support local communities, businesses and charities</c:v>
                </c:pt>
                <c:pt idx="11">
                  <c:v>Provide excellent customer service</c:v>
                </c:pt>
                <c:pt idx="12">
                  <c:v>Offer a greater choice of products/services across a range of price points</c:v>
                </c:pt>
                <c:pt idx="13">
                  <c:v>Be transparent and forthcoming (e.g. about future price increases)</c:v>
                </c:pt>
                <c:pt idx="14">
                  <c:v>Increase the number of promotions they offer</c:v>
                </c:pt>
                <c:pt idx="15">
                  <c:v>Reward existing customers' loyalty (e.g. with extra low prices, special treats/small luxuries)</c:v>
                </c:pt>
                <c:pt idx="16">
                  <c:v>Offer more value for money propositions</c:v>
                </c:pt>
                <c:pt idx="17">
                  <c:v>Freeze prices on value-range products or services</c:v>
                </c:pt>
                <c:pt idx="18">
                  <c:v>Keep prices fair</c:v>
                </c:pt>
              </c:strCache>
            </c:strRef>
          </c:cat>
          <c:val>
            <c:numRef>
              <c:f>Chart!$B$2:$B$20</c:f>
              <c:numCache>
                <c:formatCode>0%</c:formatCode>
                <c:ptCount val="19"/>
                <c:pt idx="0">
                  <c:v>5.6112403577986284E-3</c:v>
                </c:pt>
                <c:pt idx="1">
                  <c:v>8.3953093456707761E-2</c:v>
                </c:pt>
                <c:pt idx="2">
                  <c:v>5.9801621852231888E-2</c:v>
                </c:pt>
                <c:pt idx="3">
                  <c:v>0.10766087277140703</c:v>
                </c:pt>
                <c:pt idx="4">
                  <c:v>0.14201885469872721</c:v>
                </c:pt>
                <c:pt idx="5">
                  <c:v>0.15334443238899439</c:v>
                </c:pt>
                <c:pt idx="6">
                  <c:v>0.13059368386498865</c:v>
                </c:pt>
                <c:pt idx="7">
                  <c:v>0.15250100458518839</c:v>
                </c:pt>
                <c:pt idx="8">
                  <c:v>0.10810125847234135</c:v>
                </c:pt>
                <c:pt idx="9">
                  <c:v>0.14607980370751056</c:v>
                </c:pt>
                <c:pt idx="10">
                  <c:v>0.17845202574360605</c:v>
                </c:pt>
                <c:pt idx="11">
                  <c:v>0.11052534603651837</c:v>
                </c:pt>
                <c:pt idx="12">
                  <c:v>0.1829765549091269</c:v>
                </c:pt>
                <c:pt idx="13">
                  <c:v>0.214426107585548</c:v>
                </c:pt>
                <c:pt idx="14">
                  <c:v>0.22739066916736936</c:v>
                </c:pt>
                <c:pt idx="15">
                  <c:v>0.26363699194399431</c:v>
                </c:pt>
                <c:pt idx="16">
                  <c:v>0.25290050179058454</c:v>
                </c:pt>
                <c:pt idx="17">
                  <c:v>0.29161991676173538</c:v>
                </c:pt>
                <c:pt idx="18">
                  <c:v>0.41652157211918017</c:v>
                </c:pt>
              </c:numCache>
            </c:numRef>
          </c:val>
          <c:extLst>
            <c:ext xmlns:c16="http://schemas.microsoft.com/office/drawing/2014/chart" uri="{C3380CC4-5D6E-409C-BE32-E72D297353CC}">
              <c16:uniqueId val="{00000005-9212-4109-A6F8-6DEFF26164AE}"/>
            </c:ext>
          </c:extLst>
        </c:ser>
        <c:ser>
          <c:idx val="1"/>
          <c:order val="1"/>
          <c:tx>
            <c:strRef>
              <c:f>Chart!$C$1</c:f>
              <c:strCache>
                <c:ptCount val="1"/>
                <c:pt idx="0">
                  <c:v>35-54</c:v>
                </c:pt>
              </c:strCache>
            </c:strRef>
          </c:tx>
          <c:spPr>
            <a:solidFill>
              <a:schemeClr val="tx2"/>
            </a:solidFill>
          </c:spPr>
          <c:invertIfNegative val="0"/>
          <c:cat>
            <c:strRef>
              <c:f>Chart!$A$2:$A$20</c:f>
              <c:strCache>
                <c:ptCount val="19"/>
                <c:pt idx="0">
                  <c:v>Other</c:v>
                </c:pt>
                <c:pt idx="1">
                  <c:v>Entertain and make customers' laugh/smile</c:v>
                </c:pt>
                <c:pt idx="2">
                  <c:v>None of the above</c:v>
                </c:pt>
                <c:pt idx="3">
                  <c:v>Engage directly with customers to develop new solutions to help tackle the crisis</c:v>
                </c:pt>
                <c:pt idx="4">
                  <c:v>Offer affordable customer finance</c:v>
                </c:pt>
                <c:pt idx="5">
                  <c:v>Educate customers' through their marketing channels (e.g. money saving tips)</c:v>
                </c:pt>
                <c:pt idx="6">
                  <c:v>Make people aware of support services/resources available to them in their communications</c:v>
                </c:pt>
                <c:pt idx="7">
                  <c:v>Acknowledge the rising cost of living in their communications</c:v>
                </c:pt>
                <c:pt idx="8">
                  <c:v>Improve/diversify loyalty scheme offerings</c:v>
                </c:pt>
                <c:pt idx="9">
                  <c:v>Offer a wide range of support/practical tools for those groups hardest hit</c:v>
                </c:pt>
                <c:pt idx="10">
                  <c:v>Support local communities, businesses and charities</c:v>
                </c:pt>
                <c:pt idx="11">
                  <c:v>Provide excellent customer service</c:v>
                </c:pt>
                <c:pt idx="12">
                  <c:v>Offer a greater choice of products/services across a range of price points</c:v>
                </c:pt>
                <c:pt idx="13">
                  <c:v>Be transparent and forthcoming (e.g. about future price increases)</c:v>
                </c:pt>
                <c:pt idx="14">
                  <c:v>Increase the number of promotions they offer</c:v>
                </c:pt>
                <c:pt idx="15">
                  <c:v>Reward existing customers' loyalty (e.g. with extra low prices, special treats/small luxuries)</c:v>
                </c:pt>
                <c:pt idx="16">
                  <c:v>Offer more value for money propositions</c:v>
                </c:pt>
                <c:pt idx="17">
                  <c:v>Freeze prices on value-range products or services</c:v>
                </c:pt>
                <c:pt idx="18">
                  <c:v>Keep prices fair</c:v>
                </c:pt>
              </c:strCache>
            </c:strRef>
          </c:cat>
          <c:val>
            <c:numRef>
              <c:f>Chart!$C$2:$C$20</c:f>
              <c:numCache>
                <c:formatCode>0%</c:formatCode>
                <c:ptCount val="19"/>
                <c:pt idx="0">
                  <c:v>7.3321392518529947E-3</c:v>
                </c:pt>
                <c:pt idx="1">
                  <c:v>3.6847995032425106E-2</c:v>
                </c:pt>
                <c:pt idx="2">
                  <c:v>4.7384228634020753E-2</c:v>
                </c:pt>
                <c:pt idx="3">
                  <c:v>7.4385093936197966E-2</c:v>
                </c:pt>
                <c:pt idx="4">
                  <c:v>0.10161232535764056</c:v>
                </c:pt>
                <c:pt idx="5">
                  <c:v>0.10947797151300488</c:v>
                </c:pt>
                <c:pt idx="6">
                  <c:v>0.11144228544199226</c:v>
                </c:pt>
                <c:pt idx="7">
                  <c:v>0.1096853387277314</c:v>
                </c:pt>
                <c:pt idx="8">
                  <c:v>0.14218592187427151</c:v>
                </c:pt>
                <c:pt idx="9">
                  <c:v>0.13428673392051851</c:v>
                </c:pt>
                <c:pt idx="10">
                  <c:v>0.13860473423661915</c:v>
                </c:pt>
                <c:pt idx="11">
                  <c:v>0.10370220583761754</c:v>
                </c:pt>
                <c:pt idx="12">
                  <c:v>0.16672668616402075</c:v>
                </c:pt>
                <c:pt idx="13">
                  <c:v>0.20412009014044727</c:v>
                </c:pt>
                <c:pt idx="14">
                  <c:v>0.31301117746220775</c:v>
                </c:pt>
                <c:pt idx="15">
                  <c:v>0.34060237891762213</c:v>
                </c:pt>
                <c:pt idx="16">
                  <c:v>0.38278059701174444</c:v>
                </c:pt>
                <c:pt idx="17">
                  <c:v>0.47198534632068134</c:v>
                </c:pt>
                <c:pt idx="18">
                  <c:v>0.6132105069813969</c:v>
                </c:pt>
              </c:numCache>
            </c:numRef>
          </c:val>
          <c:extLst>
            <c:ext xmlns:c16="http://schemas.microsoft.com/office/drawing/2014/chart" uri="{C3380CC4-5D6E-409C-BE32-E72D297353CC}">
              <c16:uniqueId val="{00000019-97D1-4E92-8172-0FF1CDDB9A06}"/>
            </c:ext>
          </c:extLst>
        </c:ser>
        <c:ser>
          <c:idx val="2"/>
          <c:order val="2"/>
          <c:tx>
            <c:strRef>
              <c:f>Chart!$D$1</c:f>
              <c:strCache>
                <c:ptCount val="1"/>
                <c:pt idx="0">
                  <c:v>55+</c:v>
                </c:pt>
              </c:strCache>
            </c:strRef>
          </c:tx>
          <c:invertIfNegative val="0"/>
          <c:cat>
            <c:strRef>
              <c:f>Chart!$A$2:$A$20</c:f>
              <c:strCache>
                <c:ptCount val="19"/>
                <c:pt idx="0">
                  <c:v>Other</c:v>
                </c:pt>
                <c:pt idx="1">
                  <c:v>Entertain and make customers' laugh/smile</c:v>
                </c:pt>
                <c:pt idx="2">
                  <c:v>None of the above</c:v>
                </c:pt>
                <c:pt idx="3">
                  <c:v>Engage directly with customers to develop new solutions to help tackle the crisis</c:v>
                </c:pt>
                <c:pt idx="4">
                  <c:v>Offer affordable customer finance</c:v>
                </c:pt>
                <c:pt idx="5">
                  <c:v>Educate customers' through their marketing channels (e.g. money saving tips)</c:v>
                </c:pt>
                <c:pt idx="6">
                  <c:v>Make people aware of support services/resources available to them in their communications</c:v>
                </c:pt>
                <c:pt idx="7">
                  <c:v>Acknowledge the rising cost of living in their communications</c:v>
                </c:pt>
                <c:pt idx="8">
                  <c:v>Improve/diversify loyalty scheme offerings</c:v>
                </c:pt>
                <c:pt idx="9">
                  <c:v>Offer a wide range of support/practical tools for those groups hardest hit</c:v>
                </c:pt>
                <c:pt idx="10">
                  <c:v>Support local communities, businesses and charities</c:v>
                </c:pt>
                <c:pt idx="11">
                  <c:v>Provide excellent customer service</c:v>
                </c:pt>
                <c:pt idx="12">
                  <c:v>Offer a greater choice of products/services across a range of price points</c:v>
                </c:pt>
                <c:pt idx="13">
                  <c:v>Be transparent and forthcoming (e.g. about future price increases)</c:v>
                </c:pt>
                <c:pt idx="14">
                  <c:v>Increase the number of promotions they offer</c:v>
                </c:pt>
                <c:pt idx="15">
                  <c:v>Reward existing customers' loyalty (e.g. with extra low prices, special treats/small luxuries)</c:v>
                </c:pt>
                <c:pt idx="16">
                  <c:v>Offer more value for money propositions</c:v>
                </c:pt>
                <c:pt idx="17">
                  <c:v>Freeze prices on value-range products or services</c:v>
                </c:pt>
                <c:pt idx="18">
                  <c:v>Keep prices fair</c:v>
                </c:pt>
              </c:strCache>
            </c:strRef>
          </c:cat>
          <c:val>
            <c:numRef>
              <c:f>Chart!$D$2:$D$20</c:f>
              <c:numCache>
                <c:formatCode>0%</c:formatCode>
                <c:ptCount val="19"/>
                <c:pt idx="0">
                  <c:v>8.2108331077547381E-3</c:v>
                </c:pt>
                <c:pt idx="1">
                  <c:v>2.0012953397741704E-2</c:v>
                </c:pt>
                <c:pt idx="2">
                  <c:v>4.7557546250172097E-2</c:v>
                </c:pt>
                <c:pt idx="3">
                  <c:v>5.6563018408563835E-2</c:v>
                </c:pt>
                <c:pt idx="4">
                  <c:v>5.9508725011627461E-2</c:v>
                </c:pt>
                <c:pt idx="5">
                  <c:v>0.10168634947216787</c:v>
                </c:pt>
                <c:pt idx="6">
                  <c:v>0.10889717518099438</c:v>
                </c:pt>
                <c:pt idx="7">
                  <c:v>0.12072533142917234</c:v>
                </c:pt>
                <c:pt idx="8">
                  <c:v>0.12137334988910381</c:v>
                </c:pt>
                <c:pt idx="9">
                  <c:v>0.13340198443540921</c:v>
                </c:pt>
                <c:pt idx="10">
                  <c:v>0.17918120249430028</c:v>
                </c:pt>
                <c:pt idx="11">
                  <c:v>0.1819192257514918</c:v>
                </c:pt>
                <c:pt idx="12">
                  <c:v>0.21600733371792227</c:v>
                </c:pt>
                <c:pt idx="13">
                  <c:v>0.27462330514116329</c:v>
                </c:pt>
                <c:pt idx="14">
                  <c:v>0.32420450920007565</c:v>
                </c:pt>
                <c:pt idx="15">
                  <c:v>0.35114203707049219</c:v>
                </c:pt>
                <c:pt idx="16">
                  <c:v>0.44155114788215827</c:v>
                </c:pt>
                <c:pt idx="17">
                  <c:v>0.50662578426964378</c:v>
                </c:pt>
                <c:pt idx="18">
                  <c:v>0.70958812508622993</c:v>
                </c:pt>
              </c:numCache>
            </c:numRef>
          </c:val>
          <c:extLst>
            <c:ext xmlns:c16="http://schemas.microsoft.com/office/drawing/2014/chart" uri="{C3380CC4-5D6E-409C-BE32-E72D297353CC}">
              <c16:uniqueId val="{00000000-20F2-4455-B368-0520AE79382E}"/>
            </c:ext>
          </c:extLst>
        </c:ser>
        <c:dLbls>
          <c:showLegendKey val="0"/>
          <c:showVal val="0"/>
          <c:showCatName val="0"/>
          <c:showSerName val="0"/>
          <c:showPercent val="0"/>
          <c:showBubbleSize val="0"/>
        </c:dLbls>
        <c:gapWidth val="50"/>
        <c:axId val="119423744"/>
        <c:axId val="119425280"/>
      </c:barChart>
      <c:catAx>
        <c:axId val="119423744"/>
        <c:scaling>
          <c:orientation val="minMax"/>
        </c:scaling>
        <c:delete val="0"/>
        <c:axPos val="l"/>
        <c:numFmt formatCode="General" sourceLinked="1"/>
        <c:majorTickMark val="none"/>
        <c:minorTickMark val="none"/>
        <c:tickLblPos val="nextTo"/>
        <c:txPr>
          <a:bodyPr rot="0" vert="horz"/>
          <a:lstStyle/>
          <a:p>
            <a:pPr>
              <a:defRPr sz="800" baseline="0">
                <a:solidFill>
                  <a:schemeClr val="tx1">
                    <a:lumMod val="75000"/>
                    <a:lumOff val="25000"/>
                  </a:schemeClr>
                </a:solidFill>
                <a:latin typeface="Raleway" panose="020B0503030101060003" pitchFamily="34" charset="0"/>
              </a:defRPr>
            </a:pPr>
            <a:endParaRPr lang="en-US"/>
          </a:p>
        </c:txPr>
        <c:crossAx val="119425280"/>
        <c:crosses val="autoZero"/>
        <c:auto val="1"/>
        <c:lblAlgn val="ctr"/>
        <c:lblOffset val="100"/>
        <c:noMultiLvlLbl val="0"/>
      </c:catAx>
      <c:valAx>
        <c:axId val="119425280"/>
        <c:scaling>
          <c:orientation val="minMax"/>
          <c:max val="1"/>
          <c:min val="0"/>
        </c:scaling>
        <c:delete val="0"/>
        <c:axPos val="b"/>
        <c:numFmt formatCode="0%" sourceLinked="0"/>
        <c:majorTickMark val="out"/>
        <c:minorTickMark val="out"/>
        <c:tickLblPos val="nextTo"/>
        <c:txPr>
          <a:bodyPr/>
          <a:lstStyle/>
          <a:p>
            <a:pPr>
              <a:defRPr sz="1000">
                <a:solidFill>
                  <a:schemeClr val="tx1">
                    <a:lumMod val="75000"/>
                    <a:lumOff val="25000"/>
                  </a:schemeClr>
                </a:solidFill>
                <a:latin typeface="Raleway" panose="020B0503030101060003" pitchFamily="34" charset="0"/>
              </a:defRPr>
            </a:pPr>
            <a:endParaRPr lang="en-US"/>
          </a:p>
        </c:txPr>
        <c:crossAx val="119423744"/>
        <c:crosses val="autoZero"/>
        <c:crossBetween val="between"/>
        <c:majorUnit val="0.2"/>
        <c:minorUnit val="0.1"/>
      </c:valAx>
      <c:spPr>
        <a:noFill/>
      </c:spPr>
    </c:plotArea>
    <c:legend>
      <c:legendPos val="r"/>
      <c:layout/>
      <c:overlay val="0"/>
      <c:txPr>
        <a:bodyPr/>
        <a:lstStyle/>
        <a:p>
          <a:pPr>
            <a:defRPr sz="1000">
              <a:latin typeface="Raleway" panose="020B0503030101060003"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701951745712752"/>
          <c:y val="1.6966152122019979E-2"/>
          <c:w val="0.47885184720688584"/>
          <c:h val="0.88749493162439763"/>
        </c:manualLayout>
      </c:layout>
      <c:barChart>
        <c:barDir val="bar"/>
        <c:grouping val="clustered"/>
        <c:varyColors val="0"/>
        <c:ser>
          <c:idx val="0"/>
          <c:order val="0"/>
          <c:tx>
            <c:strRef>
              <c:f>Chart!$B$1</c:f>
              <c:strCache>
                <c:ptCount val="1"/>
                <c:pt idx="0">
                  <c:v>ABC1</c:v>
                </c:pt>
              </c:strCache>
            </c:strRef>
          </c:tx>
          <c:spPr>
            <a:solidFill>
              <a:schemeClr val="tx2">
                <a:lumMod val="50000"/>
              </a:schemeClr>
            </a:solidFill>
          </c:spPr>
          <c:invertIfNegative val="0"/>
          <c:dPt>
            <c:idx val="0"/>
            <c:invertIfNegative val="0"/>
            <c:bubble3D val="0"/>
            <c:extLst>
              <c:ext xmlns:c16="http://schemas.microsoft.com/office/drawing/2014/chart" uri="{C3380CC4-5D6E-409C-BE32-E72D297353CC}">
                <c16:uniqueId val="{00000005-92C8-4CE2-B63E-1137478460B7}"/>
              </c:ext>
            </c:extLst>
          </c:dPt>
          <c:dPt>
            <c:idx val="2"/>
            <c:invertIfNegative val="0"/>
            <c:bubble3D val="0"/>
            <c:extLst>
              <c:ext xmlns:c16="http://schemas.microsoft.com/office/drawing/2014/chart" uri="{C3380CC4-5D6E-409C-BE32-E72D297353CC}">
                <c16:uniqueId val="{00000017-568A-4DAF-B575-0A7F794B207F}"/>
              </c:ext>
            </c:extLst>
          </c:dPt>
          <c:dPt>
            <c:idx val="5"/>
            <c:invertIfNegative val="0"/>
            <c:bubble3D val="0"/>
            <c:extLst>
              <c:ext xmlns:c16="http://schemas.microsoft.com/office/drawing/2014/chart" uri="{C3380CC4-5D6E-409C-BE32-E72D297353CC}">
                <c16:uniqueId val="{00000003-9212-4109-A6F8-6DEFF26164AE}"/>
              </c:ext>
            </c:extLst>
          </c:dPt>
          <c:dPt>
            <c:idx val="6"/>
            <c:invertIfNegative val="0"/>
            <c:bubble3D val="0"/>
            <c:extLst>
              <c:ext xmlns:c16="http://schemas.microsoft.com/office/drawing/2014/chart" uri="{C3380CC4-5D6E-409C-BE32-E72D297353CC}">
                <c16:uniqueId val="{00000004-9212-4109-A6F8-6DEFF26164AE}"/>
              </c:ext>
            </c:extLst>
          </c:dPt>
          <c:dPt>
            <c:idx val="12"/>
            <c:invertIfNegative val="0"/>
            <c:bubble3D val="0"/>
            <c:extLst>
              <c:ext xmlns:c16="http://schemas.microsoft.com/office/drawing/2014/chart" uri="{C3380CC4-5D6E-409C-BE32-E72D297353CC}">
                <c16:uniqueId val="{00000010-A800-4257-BD81-668B5B923FD2}"/>
              </c:ext>
            </c:extLst>
          </c:dPt>
          <c:dPt>
            <c:idx val="13"/>
            <c:invertIfNegative val="0"/>
            <c:bubble3D val="0"/>
            <c:extLst>
              <c:ext xmlns:c16="http://schemas.microsoft.com/office/drawing/2014/chart" uri="{C3380CC4-5D6E-409C-BE32-E72D297353CC}">
                <c16:uniqueId val="{0000000F-A800-4257-BD81-668B5B923FD2}"/>
              </c:ext>
            </c:extLst>
          </c:dPt>
          <c:dPt>
            <c:idx val="14"/>
            <c:invertIfNegative val="0"/>
            <c:bubble3D val="0"/>
            <c:extLst>
              <c:ext xmlns:c16="http://schemas.microsoft.com/office/drawing/2014/chart" uri="{C3380CC4-5D6E-409C-BE32-E72D297353CC}">
                <c16:uniqueId val="{0000000E-A800-4257-BD81-668B5B923FD2}"/>
              </c:ext>
            </c:extLst>
          </c:dPt>
          <c:dPt>
            <c:idx val="15"/>
            <c:invertIfNegative val="0"/>
            <c:bubble3D val="0"/>
            <c:extLst>
              <c:ext xmlns:c16="http://schemas.microsoft.com/office/drawing/2014/chart" uri="{C3380CC4-5D6E-409C-BE32-E72D297353CC}">
                <c16:uniqueId val="{0000000D-A800-4257-BD81-668B5B923FD2}"/>
              </c:ext>
            </c:extLst>
          </c:dPt>
          <c:dPt>
            <c:idx val="16"/>
            <c:invertIfNegative val="0"/>
            <c:bubble3D val="0"/>
            <c:extLst>
              <c:ext xmlns:c16="http://schemas.microsoft.com/office/drawing/2014/chart" uri="{C3380CC4-5D6E-409C-BE32-E72D297353CC}">
                <c16:uniqueId val="{0000000C-A800-4257-BD81-668B5B923FD2}"/>
              </c:ext>
            </c:extLst>
          </c:dPt>
          <c:dPt>
            <c:idx val="17"/>
            <c:invertIfNegative val="0"/>
            <c:bubble3D val="0"/>
            <c:extLst>
              <c:ext xmlns:c16="http://schemas.microsoft.com/office/drawing/2014/chart" uri="{C3380CC4-5D6E-409C-BE32-E72D297353CC}">
                <c16:uniqueId val="{0000000B-A800-4257-BD81-668B5B923FD2}"/>
              </c:ext>
            </c:extLst>
          </c:dPt>
          <c:dPt>
            <c:idx val="18"/>
            <c:invertIfNegative val="0"/>
            <c:bubble3D val="0"/>
            <c:extLst>
              <c:ext xmlns:c16="http://schemas.microsoft.com/office/drawing/2014/chart" uri="{C3380CC4-5D6E-409C-BE32-E72D297353CC}">
                <c16:uniqueId val="{0000000A-A800-4257-BD81-668B5B923FD2}"/>
              </c:ext>
            </c:extLst>
          </c:dPt>
          <c:dPt>
            <c:idx val="19"/>
            <c:invertIfNegative val="0"/>
            <c:bubble3D val="0"/>
            <c:extLst>
              <c:ext xmlns:c16="http://schemas.microsoft.com/office/drawing/2014/chart" uri="{C3380CC4-5D6E-409C-BE32-E72D297353CC}">
                <c16:uniqueId val="{00000009-A800-4257-BD81-668B5B923FD2}"/>
              </c:ext>
            </c:extLst>
          </c:dPt>
          <c:dPt>
            <c:idx val="20"/>
            <c:invertIfNegative val="0"/>
            <c:bubble3D val="0"/>
            <c:extLst>
              <c:ext xmlns:c16="http://schemas.microsoft.com/office/drawing/2014/chart" uri="{C3380CC4-5D6E-409C-BE32-E72D297353CC}">
                <c16:uniqueId val="{00000008-A800-4257-BD81-668B5B923FD2}"/>
              </c:ext>
            </c:extLst>
          </c:dPt>
          <c:dPt>
            <c:idx val="21"/>
            <c:invertIfNegative val="0"/>
            <c:bubble3D val="0"/>
            <c:extLst>
              <c:ext xmlns:c16="http://schemas.microsoft.com/office/drawing/2014/chart" uri="{C3380CC4-5D6E-409C-BE32-E72D297353CC}">
                <c16:uniqueId val="{00000007-A800-4257-BD81-668B5B923FD2}"/>
              </c:ext>
            </c:extLst>
          </c:dPt>
          <c:cat>
            <c:strRef>
              <c:f>Chart!$A$2:$A$20</c:f>
              <c:strCache>
                <c:ptCount val="19"/>
                <c:pt idx="0">
                  <c:v>Other</c:v>
                </c:pt>
                <c:pt idx="1">
                  <c:v>Entertain and make customers' laugh/smile</c:v>
                </c:pt>
                <c:pt idx="2">
                  <c:v>Engage directly with customers to develop new solutions to help tackle the crisis</c:v>
                </c:pt>
                <c:pt idx="3">
                  <c:v>Educate customers' through their marketing channels (e.g. money saving tips)</c:v>
                </c:pt>
                <c:pt idx="4">
                  <c:v>Acknowledge the rising cost of living in their communications</c:v>
                </c:pt>
                <c:pt idx="5">
                  <c:v>Offer affordable customer finance</c:v>
                </c:pt>
                <c:pt idx="6">
                  <c:v>None of the above</c:v>
                </c:pt>
                <c:pt idx="7">
                  <c:v>Improve/diversify loyalty scheme offerings</c:v>
                </c:pt>
                <c:pt idx="8">
                  <c:v>Make people aware of support services/resources available to them in their communications</c:v>
                </c:pt>
                <c:pt idx="9">
                  <c:v>Offer a wide range of support/practical tools for those groups hardest hit</c:v>
                </c:pt>
                <c:pt idx="10">
                  <c:v>Support local communities, businesses and charities</c:v>
                </c:pt>
                <c:pt idx="11">
                  <c:v>Provide excellent customer service</c:v>
                </c:pt>
                <c:pt idx="12">
                  <c:v>Be transparent and forthcoming (e.g. about future price increases)</c:v>
                </c:pt>
                <c:pt idx="13">
                  <c:v>Offer a greater choice of products/services across a range of price points</c:v>
                </c:pt>
                <c:pt idx="14">
                  <c:v>Increase the number of promotions they offer</c:v>
                </c:pt>
                <c:pt idx="15">
                  <c:v>Reward existing customers' loyalty (e.g. with extra low prices, special treats/small luxuries)</c:v>
                </c:pt>
                <c:pt idx="16">
                  <c:v>Offer more value for money propositions</c:v>
                </c:pt>
                <c:pt idx="17">
                  <c:v>Freeze prices on value-range products or services</c:v>
                </c:pt>
                <c:pt idx="18">
                  <c:v>Keep prices fair</c:v>
                </c:pt>
              </c:strCache>
            </c:strRef>
          </c:cat>
          <c:val>
            <c:numRef>
              <c:f>Chart!$B$2:$B$20</c:f>
              <c:numCache>
                <c:formatCode>0\ %</c:formatCode>
                <c:ptCount val="19"/>
                <c:pt idx="0">
                  <c:v>3.3913505138517242E-3</c:v>
                </c:pt>
                <c:pt idx="1">
                  <c:v>4.5243312677521262E-2</c:v>
                </c:pt>
                <c:pt idx="2">
                  <c:v>8.7746042404532432E-2</c:v>
                </c:pt>
                <c:pt idx="3">
                  <c:v>0.14717608243726668</c:v>
                </c:pt>
                <c:pt idx="4">
                  <c:v>0.1201892143236717</c:v>
                </c:pt>
                <c:pt idx="5">
                  <c:v>9.2711739474154287E-2</c:v>
                </c:pt>
                <c:pt idx="6">
                  <c:v>6.2192510659216958E-2</c:v>
                </c:pt>
                <c:pt idx="7">
                  <c:v>0.13172342483356766</c:v>
                </c:pt>
                <c:pt idx="8">
                  <c:v>0.10999847886017507</c:v>
                </c:pt>
                <c:pt idx="9">
                  <c:v>0.12619097289859027</c:v>
                </c:pt>
                <c:pt idx="10">
                  <c:v>0.13499553975625922</c:v>
                </c:pt>
                <c:pt idx="11">
                  <c:v>0.14869636704986525</c:v>
                </c:pt>
                <c:pt idx="12">
                  <c:v>0.21988448804000552</c:v>
                </c:pt>
                <c:pt idx="13">
                  <c:v>0.20315580616578824</c:v>
                </c:pt>
                <c:pt idx="14">
                  <c:v>0.26753136665438054</c:v>
                </c:pt>
                <c:pt idx="15">
                  <c:v>0.29886484692094611</c:v>
                </c:pt>
                <c:pt idx="16">
                  <c:v>0.33574090533899897</c:v>
                </c:pt>
                <c:pt idx="17">
                  <c:v>0.359345578898836</c:v>
                </c:pt>
                <c:pt idx="18">
                  <c:v>0.56145253755366553</c:v>
                </c:pt>
              </c:numCache>
            </c:numRef>
          </c:val>
          <c:extLst>
            <c:ext xmlns:c16="http://schemas.microsoft.com/office/drawing/2014/chart" uri="{C3380CC4-5D6E-409C-BE32-E72D297353CC}">
              <c16:uniqueId val="{00000005-9212-4109-A6F8-6DEFF26164AE}"/>
            </c:ext>
          </c:extLst>
        </c:ser>
        <c:ser>
          <c:idx val="1"/>
          <c:order val="1"/>
          <c:tx>
            <c:strRef>
              <c:f>Chart!$C$1</c:f>
              <c:strCache>
                <c:ptCount val="1"/>
                <c:pt idx="0">
                  <c:v>C2DE</c:v>
                </c:pt>
              </c:strCache>
            </c:strRef>
          </c:tx>
          <c:spPr>
            <a:solidFill>
              <a:schemeClr val="tx2"/>
            </a:solidFill>
          </c:spPr>
          <c:invertIfNegative val="0"/>
          <c:cat>
            <c:strRef>
              <c:f>Chart!$A$2:$A$20</c:f>
              <c:strCache>
                <c:ptCount val="19"/>
                <c:pt idx="0">
                  <c:v>Other</c:v>
                </c:pt>
                <c:pt idx="1">
                  <c:v>Entertain and make customers' laugh/smile</c:v>
                </c:pt>
                <c:pt idx="2">
                  <c:v>Engage directly with customers to develop new solutions to help tackle the crisis</c:v>
                </c:pt>
                <c:pt idx="3">
                  <c:v>Educate customers' through their marketing channels (e.g. money saving tips)</c:v>
                </c:pt>
                <c:pt idx="4">
                  <c:v>Acknowledge the rising cost of living in their communications</c:v>
                </c:pt>
                <c:pt idx="5">
                  <c:v>Offer affordable customer finance</c:v>
                </c:pt>
                <c:pt idx="6">
                  <c:v>None of the above</c:v>
                </c:pt>
                <c:pt idx="7">
                  <c:v>Improve/diversify loyalty scheme offerings</c:v>
                </c:pt>
                <c:pt idx="8">
                  <c:v>Make people aware of support services/resources available to them in their communications</c:v>
                </c:pt>
                <c:pt idx="9">
                  <c:v>Offer a wide range of support/practical tools for those groups hardest hit</c:v>
                </c:pt>
                <c:pt idx="10">
                  <c:v>Support local communities, businesses and charities</c:v>
                </c:pt>
                <c:pt idx="11">
                  <c:v>Provide excellent customer service</c:v>
                </c:pt>
                <c:pt idx="12">
                  <c:v>Be transparent and forthcoming (e.g. about future price increases)</c:v>
                </c:pt>
                <c:pt idx="13">
                  <c:v>Offer a greater choice of products/services across a range of price points</c:v>
                </c:pt>
                <c:pt idx="14">
                  <c:v>Increase the number of promotions they offer</c:v>
                </c:pt>
                <c:pt idx="15">
                  <c:v>Reward existing customers' loyalty (e.g. with extra low prices, special treats/small luxuries)</c:v>
                </c:pt>
                <c:pt idx="16">
                  <c:v>Offer more value for money propositions</c:v>
                </c:pt>
                <c:pt idx="17">
                  <c:v>Freeze prices on value-range products or services</c:v>
                </c:pt>
                <c:pt idx="18">
                  <c:v>Keep prices fair</c:v>
                </c:pt>
              </c:strCache>
            </c:strRef>
          </c:cat>
          <c:val>
            <c:numRef>
              <c:f>Chart!$C$2:$C$20</c:f>
              <c:numCache>
                <c:formatCode>0\ %</c:formatCode>
                <c:ptCount val="19"/>
                <c:pt idx="0">
                  <c:v>1.3733944499850997E-2</c:v>
                </c:pt>
                <c:pt idx="1">
                  <c:v>5.9308534587279131E-2</c:v>
                </c:pt>
                <c:pt idx="2">
                  <c:v>6.063501248907005E-2</c:v>
                </c:pt>
                <c:pt idx="3">
                  <c:v>9.522073145574797E-2</c:v>
                </c:pt>
                <c:pt idx="4">
                  <c:v>9.8065352874728659E-2</c:v>
                </c:pt>
                <c:pt idx="5">
                  <c:v>9.9202258951528566E-2</c:v>
                </c:pt>
                <c:pt idx="6">
                  <c:v>0.10110361377929086</c:v>
                </c:pt>
                <c:pt idx="7">
                  <c:v>0.10255147440105632</c:v>
                </c:pt>
                <c:pt idx="8">
                  <c:v>0.10579164804954337</c:v>
                </c:pt>
                <c:pt idx="9">
                  <c:v>0.12672019022934702</c:v>
                </c:pt>
                <c:pt idx="10">
                  <c:v>0.13532893648943514</c:v>
                </c:pt>
                <c:pt idx="11">
                  <c:v>0.16901225666767886</c:v>
                </c:pt>
                <c:pt idx="12">
                  <c:v>0.17520533039463401</c:v>
                </c:pt>
                <c:pt idx="13">
                  <c:v>0.18085431918299349</c:v>
                </c:pt>
                <c:pt idx="14">
                  <c:v>0.30142510664585331</c:v>
                </c:pt>
                <c:pt idx="15">
                  <c:v>0.30467684070799933</c:v>
                </c:pt>
                <c:pt idx="16">
                  <c:v>0.31827017658569134</c:v>
                </c:pt>
                <c:pt idx="17">
                  <c:v>0.36228875582079278</c:v>
                </c:pt>
                <c:pt idx="18">
                  <c:v>0.58560919589390414</c:v>
                </c:pt>
              </c:numCache>
            </c:numRef>
          </c:val>
          <c:extLst>
            <c:ext xmlns:c16="http://schemas.microsoft.com/office/drawing/2014/chart" uri="{C3380CC4-5D6E-409C-BE32-E72D297353CC}">
              <c16:uniqueId val="{00000019-97D1-4E92-8172-0FF1CDDB9A06}"/>
            </c:ext>
          </c:extLst>
        </c:ser>
        <c:dLbls>
          <c:showLegendKey val="0"/>
          <c:showVal val="0"/>
          <c:showCatName val="0"/>
          <c:showSerName val="0"/>
          <c:showPercent val="0"/>
          <c:showBubbleSize val="0"/>
        </c:dLbls>
        <c:gapWidth val="50"/>
        <c:axId val="119423744"/>
        <c:axId val="119425280"/>
      </c:barChart>
      <c:catAx>
        <c:axId val="119423744"/>
        <c:scaling>
          <c:orientation val="minMax"/>
        </c:scaling>
        <c:delete val="0"/>
        <c:axPos val="l"/>
        <c:numFmt formatCode="General" sourceLinked="1"/>
        <c:majorTickMark val="none"/>
        <c:minorTickMark val="none"/>
        <c:tickLblPos val="nextTo"/>
        <c:txPr>
          <a:bodyPr rot="0" vert="horz"/>
          <a:lstStyle/>
          <a:p>
            <a:pPr>
              <a:defRPr sz="800" baseline="0">
                <a:solidFill>
                  <a:schemeClr val="tx1">
                    <a:lumMod val="75000"/>
                    <a:lumOff val="25000"/>
                  </a:schemeClr>
                </a:solidFill>
                <a:latin typeface="Raleway" panose="020B0503030101060003" pitchFamily="34" charset="0"/>
              </a:defRPr>
            </a:pPr>
            <a:endParaRPr lang="en-US"/>
          </a:p>
        </c:txPr>
        <c:crossAx val="119425280"/>
        <c:crosses val="autoZero"/>
        <c:auto val="1"/>
        <c:lblAlgn val="ctr"/>
        <c:lblOffset val="100"/>
        <c:noMultiLvlLbl val="0"/>
      </c:catAx>
      <c:valAx>
        <c:axId val="119425280"/>
        <c:scaling>
          <c:orientation val="minMax"/>
          <c:max val="1"/>
          <c:min val="0"/>
        </c:scaling>
        <c:delete val="0"/>
        <c:axPos val="b"/>
        <c:numFmt formatCode="0%" sourceLinked="0"/>
        <c:majorTickMark val="out"/>
        <c:minorTickMark val="out"/>
        <c:tickLblPos val="nextTo"/>
        <c:txPr>
          <a:bodyPr/>
          <a:lstStyle/>
          <a:p>
            <a:pPr>
              <a:defRPr sz="1000">
                <a:solidFill>
                  <a:schemeClr val="tx1">
                    <a:lumMod val="75000"/>
                    <a:lumOff val="25000"/>
                  </a:schemeClr>
                </a:solidFill>
                <a:latin typeface="Raleway" panose="020B0503030101060003" pitchFamily="34" charset="0"/>
              </a:defRPr>
            </a:pPr>
            <a:endParaRPr lang="en-US"/>
          </a:p>
        </c:txPr>
        <c:crossAx val="119423744"/>
        <c:crosses val="autoZero"/>
        <c:crossBetween val="between"/>
        <c:majorUnit val="0.2"/>
        <c:minorUnit val="0.1"/>
      </c:valAx>
      <c:spPr>
        <a:noFill/>
      </c:spPr>
    </c:plotArea>
    <c:legend>
      <c:legendPos val="r"/>
      <c:layout/>
      <c:overlay val="0"/>
      <c:txPr>
        <a:bodyPr/>
        <a:lstStyle/>
        <a:p>
          <a:pPr>
            <a:defRPr sz="1000">
              <a:latin typeface="Raleway" panose="020B0503030101060003"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701951745712752"/>
          <c:y val="1.6966152122019979E-2"/>
          <c:w val="0.47885184720688584"/>
          <c:h val="0.88749493162439763"/>
        </c:manualLayout>
      </c:layout>
      <c:barChart>
        <c:barDir val="bar"/>
        <c:grouping val="clustered"/>
        <c:varyColors val="0"/>
        <c:ser>
          <c:idx val="0"/>
          <c:order val="0"/>
          <c:tx>
            <c:strRef>
              <c:f>Chart!$B$1</c:f>
              <c:strCache>
                <c:ptCount val="1"/>
                <c:pt idx="0">
                  <c:v>ABC1</c:v>
                </c:pt>
              </c:strCache>
            </c:strRef>
          </c:tx>
          <c:spPr>
            <a:solidFill>
              <a:schemeClr val="tx2">
                <a:lumMod val="50000"/>
              </a:schemeClr>
            </a:solidFill>
          </c:spPr>
          <c:invertIfNegative val="0"/>
          <c:dPt>
            <c:idx val="0"/>
            <c:invertIfNegative val="0"/>
            <c:bubble3D val="0"/>
            <c:extLst>
              <c:ext xmlns:c16="http://schemas.microsoft.com/office/drawing/2014/chart" uri="{C3380CC4-5D6E-409C-BE32-E72D297353CC}">
                <c16:uniqueId val="{00000005-92C8-4CE2-B63E-1137478460B7}"/>
              </c:ext>
            </c:extLst>
          </c:dPt>
          <c:dPt>
            <c:idx val="2"/>
            <c:invertIfNegative val="0"/>
            <c:bubble3D val="0"/>
            <c:extLst>
              <c:ext xmlns:c16="http://schemas.microsoft.com/office/drawing/2014/chart" uri="{C3380CC4-5D6E-409C-BE32-E72D297353CC}">
                <c16:uniqueId val="{00000017-568A-4DAF-B575-0A7F794B207F}"/>
              </c:ext>
            </c:extLst>
          </c:dPt>
          <c:dPt>
            <c:idx val="5"/>
            <c:invertIfNegative val="0"/>
            <c:bubble3D val="0"/>
            <c:extLst>
              <c:ext xmlns:c16="http://schemas.microsoft.com/office/drawing/2014/chart" uri="{C3380CC4-5D6E-409C-BE32-E72D297353CC}">
                <c16:uniqueId val="{00000003-9212-4109-A6F8-6DEFF26164AE}"/>
              </c:ext>
            </c:extLst>
          </c:dPt>
          <c:dPt>
            <c:idx val="6"/>
            <c:invertIfNegative val="0"/>
            <c:bubble3D val="0"/>
            <c:extLst>
              <c:ext xmlns:c16="http://schemas.microsoft.com/office/drawing/2014/chart" uri="{C3380CC4-5D6E-409C-BE32-E72D297353CC}">
                <c16:uniqueId val="{00000004-9212-4109-A6F8-6DEFF26164AE}"/>
              </c:ext>
            </c:extLst>
          </c:dPt>
          <c:dPt>
            <c:idx val="12"/>
            <c:invertIfNegative val="0"/>
            <c:bubble3D val="0"/>
            <c:extLst>
              <c:ext xmlns:c16="http://schemas.microsoft.com/office/drawing/2014/chart" uri="{C3380CC4-5D6E-409C-BE32-E72D297353CC}">
                <c16:uniqueId val="{00000010-A800-4257-BD81-668B5B923FD2}"/>
              </c:ext>
            </c:extLst>
          </c:dPt>
          <c:dPt>
            <c:idx val="13"/>
            <c:invertIfNegative val="0"/>
            <c:bubble3D val="0"/>
            <c:extLst>
              <c:ext xmlns:c16="http://schemas.microsoft.com/office/drawing/2014/chart" uri="{C3380CC4-5D6E-409C-BE32-E72D297353CC}">
                <c16:uniqueId val="{0000000F-A800-4257-BD81-668B5B923FD2}"/>
              </c:ext>
            </c:extLst>
          </c:dPt>
          <c:dPt>
            <c:idx val="14"/>
            <c:invertIfNegative val="0"/>
            <c:bubble3D val="0"/>
            <c:extLst>
              <c:ext xmlns:c16="http://schemas.microsoft.com/office/drawing/2014/chart" uri="{C3380CC4-5D6E-409C-BE32-E72D297353CC}">
                <c16:uniqueId val="{0000000E-A800-4257-BD81-668B5B923FD2}"/>
              </c:ext>
            </c:extLst>
          </c:dPt>
          <c:dPt>
            <c:idx val="15"/>
            <c:invertIfNegative val="0"/>
            <c:bubble3D val="0"/>
            <c:extLst>
              <c:ext xmlns:c16="http://schemas.microsoft.com/office/drawing/2014/chart" uri="{C3380CC4-5D6E-409C-BE32-E72D297353CC}">
                <c16:uniqueId val="{0000000D-A800-4257-BD81-668B5B923FD2}"/>
              </c:ext>
            </c:extLst>
          </c:dPt>
          <c:dPt>
            <c:idx val="16"/>
            <c:invertIfNegative val="0"/>
            <c:bubble3D val="0"/>
            <c:extLst>
              <c:ext xmlns:c16="http://schemas.microsoft.com/office/drawing/2014/chart" uri="{C3380CC4-5D6E-409C-BE32-E72D297353CC}">
                <c16:uniqueId val="{0000000C-A800-4257-BD81-668B5B923FD2}"/>
              </c:ext>
            </c:extLst>
          </c:dPt>
          <c:dPt>
            <c:idx val="17"/>
            <c:invertIfNegative val="0"/>
            <c:bubble3D val="0"/>
            <c:extLst>
              <c:ext xmlns:c16="http://schemas.microsoft.com/office/drawing/2014/chart" uri="{C3380CC4-5D6E-409C-BE32-E72D297353CC}">
                <c16:uniqueId val="{0000000B-A800-4257-BD81-668B5B923FD2}"/>
              </c:ext>
            </c:extLst>
          </c:dPt>
          <c:dPt>
            <c:idx val="18"/>
            <c:invertIfNegative val="0"/>
            <c:bubble3D val="0"/>
            <c:extLst>
              <c:ext xmlns:c16="http://schemas.microsoft.com/office/drawing/2014/chart" uri="{C3380CC4-5D6E-409C-BE32-E72D297353CC}">
                <c16:uniqueId val="{0000000A-A800-4257-BD81-668B5B923FD2}"/>
              </c:ext>
            </c:extLst>
          </c:dPt>
          <c:dPt>
            <c:idx val="19"/>
            <c:invertIfNegative val="0"/>
            <c:bubble3D val="0"/>
            <c:extLst>
              <c:ext xmlns:c16="http://schemas.microsoft.com/office/drawing/2014/chart" uri="{C3380CC4-5D6E-409C-BE32-E72D297353CC}">
                <c16:uniqueId val="{00000009-A800-4257-BD81-668B5B923FD2}"/>
              </c:ext>
            </c:extLst>
          </c:dPt>
          <c:dPt>
            <c:idx val="20"/>
            <c:invertIfNegative val="0"/>
            <c:bubble3D val="0"/>
            <c:extLst>
              <c:ext xmlns:c16="http://schemas.microsoft.com/office/drawing/2014/chart" uri="{C3380CC4-5D6E-409C-BE32-E72D297353CC}">
                <c16:uniqueId val="{00000008-A800-4257-BD81-668B5B923FD2}"/>
              </c:ext>
            </c:extLst>
          </c:dPt>
          <c:dPt>
            <c:idx val="21"/>
            <c:invertIfNegative val="0"/>
            <c:bubble3D val="0"/>
            <c:extLst>
              <c:ext xmlns:c16="http://schemas.microsoft.com/office/drawing/2014/chart" uri="{C3380CC4-5D6E-409C-BE32-E72D297353CC}">
                <c16:uniqueId val="{00000007-A800-4257-BD81-668B5B923FD2}"/>
              </c:ext>
            </c:extLst>
          </c:dPt>
          <c:cat>
            <c:strRef>
              <c:f>Chart!$A$2:$A$20</c:f>
              <c:strCache>
                <c:ptCount val="19"/>
                <c:pt idx="0">
                  <c:v>Other</c:v>
                </c:pt>
                <c:pt idx="1">
                  <c:v>Entertain and make customers' laugh/smile</c:v>
                </c:pt>
                <c:pt idx="2">
                  <c:v>Engage directly with customers to develop new solutions to help tackle the crisis</c:v>
                </c:pt>
                <c:pt idx="3">
                  <c:v>None of the above</c:v>
                </c:pt>
                <c:pt idx="4">
                  <c:v>Educate customers' through their marketing channels (e.g. money saving tips)</c:v>
                </c:pt>
                <c:pt idx="5">
                  <c:v>Offer affordable customer finance</c:v>
                </c:pt>
                <c:pt idx="6">
                  <c:v>Improve/diversify loyalty scheme offerings</c:v>
                </c:pt>
                <c:pt idx="7">
                  <c:v>Make people aware of support services/resources available to them in their communications</c:v>
                </c:pt>
                <c:pt idx="8">
                  <c:v>Acknowledge the rising cost of living in their communications</c:v>
                </c:pt>
                <c:pt idx="9">
                  <c:v>Offer a wide range of support/practical tools for those groups hardest hit</c:v>
                </c:pt>
                <c:pt idx="10">
                  <c:v>Support local communities, businesses and charities</c:v>
                </c:pt>
                <c:pt idx="11">
                  <c:v>Provide excellent customer service</c:v>
                </c:pt>
                <c:pt idx="12">
                  <c:v>Offer a greater choice of products/services across a range of price points</c:v>
                </c:pt>
                <c:pt idx="13">
                  <c:v>Be transparent and forthcoming (e.g. about future price increases)</c:v>
                </c:pt>
                <c:pt idx="14">
                  <c:v>Increase the number of promotions they offer</c:v>
                </c:pt>
                <c:pt idx="15">
                  <c:v>Reward existing customers' loyalty (e.g. with extra low prices, special treats/small luxuries)</c:v>
                </c:pt>
                <c:pt idx="16">
                  <c:v>Offer more value for money propositions</c:v>
                </c:pt>
                <c:pt idx="17">
                  <c:v>Freeze prices on value-range products or services</c:v>
                </c:pt>
                <c:pt idx="18">
                  <c:v>Keep prices fair</c:v>
                </c:pt>
              </c:strCache>
            </c:strRef>
          </c:cat>
          <c:val>
            <c:numRef>
              <c:f>Chart!$B$2:$B$20</c:f>
              <c:numCache>
                <c:formatCode>0\ %</c:formatCode>
                <c:ptCount val="19"/>
                <c:pt idx="0">
                  <c:v>1.0084644513785419E-2</c:v>
                </c:pt>
                <c:pt idx="1">
                  <c:v>4.9368603162012963E-2</c:v>
                </c:pt>
                <c:pt idx="2">
                  <c:v>8.7196645842700704E-2</c:v>
                </c:pt>
                <c:pt idx="3">
                  <c:v>3.9335962245335428E-2</c:v>
                </c:pt>
                <c:pt idx="4">
                  <c:v>0.1404184539497394</c:v>
                </c:pt>
                <c:pt idx="5">
                  <c:v>0.10028897085911463</c:v>
                </c:pt>
                <c:pt idx="6">
                  <c:v>0.1294475699686731</c:v>
                </c:pt>
                <c:pt idx="7">
                  <c:v>0.11385164445001023</c:v>
                </c:pt>
                <c:pt idx="8">
                  <c:v>0.12415382423479458</c:v>
                </c:pt>
                <c:pt idx="9">
                  <c:v>0.14228968274431758</c:v>
                </c:pt>
                <c:pt idx="10">
                  <c:v>0.18179077026810839</c:v>
                </c:pt>
                <c:pt idx="11">
                  <c:v>0.12939224188970305</c:v>
                </c:pt>
                <c:pt idx="12">
                  <c:v>0.19187759615611991</c:v>
                </c:pt>
                <c:pt idx="13">
                  <c:v>0.23212546241768703</c:v>
                </c:pt>
                <c:pt idx="14">
                  <c:v>0.2853538435049911</c:v>
                </c:pt>
                <c:pt idx="15">
                  <c:v>0.32583224492611912</c:v>
                </c:pt>
                <c:pt idx="16">
                  <c:v>0.35027071222921063</c:v>
                </c:pt>
                <c:pt idx="17">
                  <c:v>0.42171032903690026</c:v>
                </c:pt>
                <c:pt idx="18">
                  <c:v>0.58935211870650384</c:v>
                </c:pt>
              </c:numCache>
            </c:numRef>
          </c:val>
          <c:extLst>
            <c:ext xmlns:c16="http://schemas.microsoft.com/office/drawing/2014/chart" uri="{C3380CC4-5D6E-409C-BE32-E72D297353CC}">
              <c16:uniqueId val="{00000005-9212-4109-A6F8-6DEFF26164AE}"/>
            </c:ext>
          </c:extLst>
        </c:ser>
        <c:ser>
          <c:idx val="1"/>
          <c:order val="1"/>
          <c:tx>
            <c:strRef>
              <c:f>Chart!$C$1</c:f>
              <c:strCache>
                <c:ptCount val="1"/>
                <c:pt idx="0">
                  <c:v>C2DE</c:v>
                </c:pt>
              </c:strCache>
            </c:strRef>
          </c:tx>
          <c:spPr>
            <a:solidFill>
              <a:schemeClr val="tx2"/>
            </a:solidFill>
          </c:spPr>
          <c:invertIfNegative val="0"/>
          <c:cat>
            <c:strRef>
              <c:f>Chart!$A$2:$A$20</c:f>
              <c:strCache>
                <c:ptCount val="19"/>
                <c:pt idx="0">
                  <c:v>Other</c:v>
                </c:pt>
                <c:pt idx="1">
                  <c:v>Entertain and make customers' laugh/smile</c:v>
                </c:pt>
                <c:pt idx="2">
                  <c:v>Engage directly with customers to develop new solutions to help tackle the crisis</c:v>
                </c:pt>
                <c:pt idx="3">
                  <c:v>None of the above</c:v>
                </c:pt>
                <c:pt idx="4">
                  <c:v>Educate customers' through their marketing channels (e.g. money saving tips)</c:v>
                </c:pt>
                <c:pt idx="5">
                  <c:v>Offer affordable customer finance</c:v>
                </c:pt>
                <c:pt idx="6">
                  <c:v>Improve/diversify loyalty scheme offerings</c:v>
                </c:pt>
                <c:pt idx="7">
                  <c:v>Make people aware of support services/resources available to them in their communications</c:v>
                </c:pt>
                <c:pt idx="8">
                  <c:v>Acknowledge the rising cost of living in their communications</c:v>
                </c:pt>
                <c:pt idx="9">
                  <c:v>Offer a wide range of support/practical tools for those groups hardest hit</c:v>
                </c:pt>
                <c:pt idx="10">
                  <c:v>Support local communities, businesses and charities</c:v>
                </c:pt>
                <c:pt idx="11">
                  <c:v>Provide excellent customer service</c:v>
                </c:pt>
                <c:pt idx="12">
                  <c:v>Offer a greater choice of products/services across a range of price points</c:v>
                </c:pt>
                <c:pt idx="13">
                  <c:v>Be transparent and forthcoming (e.g. about future price increases)</c:v>
                </c:pt>
                <c:pt idx="14">
                  <c:v>Increase the number of promotions they offer</c:v>
                </c:pt>
                <c:pt idx="15">
                  <c:v>Reward existing customers' loyalty (e.g. with extra low prices, special treats/small luxuries)</c:v>
                </c:pt>
                <c:pt idx="16">
                  <c:v>Offer more value for money propositions</c:v>
                </c:pt>
                <c:pt idx="17">
                  <c:v>Freeze prices on value-range products or services</c:v>
                </c:pt>
                <c:pt idx="18">
                  <c:v>Keep prices fair</c:v>
                </c:pt>
              </c:strCache>
            </c:strRef>
          </c:cat>
          <c:val>
            <c:numRef>
              <c:f>Chart!$C$2:$C$20</c:f>
              <c:numCache>
                <c:formatCode>0\ %</c:formatCode>
                <c:ptCount val="19"/>
                <c:pt idx="0">
                  <c:v>3.4464262452045045E-3</c:v>
                </c:pt>
                <c:pt idx="1">
                  <c:v>3.5304774881216708E-2</c:v>
                </c:pt>
                <c:pt idx="2">
                  <c:v>6.2752665719170236E-2</c:v>
                </c:pt>
                <c:pt idx="3">
                  <c:v>6.5940096668044956E-2</c:v>
                </c:pt>
                <c:pt idx="4">
                  <c:v>9.0075495208534556E-2</c:v>
                </c:pt>
                <c:pt idx="5">
                  <c:v>9.0924980464360358E-2</c:v>
                </c:pt>
                <c:pt idx="6">
                  <c:v>0.11818396437196714</c:v>
                </c:pt>
                <c:pt idx="7">
                  <c:v>0.11820475325283697</c:v>
                </c:pt>
                <c:pt idx="8">
                  <c:v>0.12814013117121667</c:v>
                </c:pt>
                <c:pt idx="9">
                  <c:v>0.13057785637005243</c:v>
                </c:pt>
                <c:pt idx="10">
                  <c:v>0.14453679448139295</c:v>
                </c:pt>
                <c:pt idx="11">
                  <c:v>0.14549486645069371</c:v>
                </c:pt>
                <c:pt idx="12">
                  <c:v>0.18899897919402192</c:v>
                </c:pt>
                <c:pt idx="13">
                  <c:v>0.2381242612289432</c:v>
                </c:pt>
                <c:pt idx="14">
                  <c:v>0.30460491060727579</c:v>
                </c:pt>
                <c:pt idx="15">
                  <c:v>0.32033442471409757</c:v>
                </c:pt>
                <c:pt idx="16">
                  <c:v>0.39561200786790385</c:v>
                </c:pt>
                <c:pt idx="17">
                  <c:v>0.45390045190117562</c:v>
                </c:pt>
                <c:pt idx="18">
                  <c:v>0.60627762973508725</c:v>
                </c:pt>
              </c:numCache>
            </c:numRef>
          </c:val>
          <c:extLst>
            <c:ext xmlns:c16="http://schemas.microsoft.com/office/drawing/2014/chart" uri="{C3380CC4-5D6E-409C-BE32-E72D297353CC}">
              <c16:uniqueId val="{00000019-97D1-4E92-8172-0FF1CDDB9A06}"/>
            </c:ext>
          </c:extLst>
        </c:ser>
        <c:dLbls>
          <c:showLegendKey val="0"/>
          <c:showVal val="0"/>
          <c:showCatName val="0"/>
          <c:showSerName val="0"/>
          <c:showPercent val="0"/>
          <c:showBubbleSize val="0"/>
        </c:dLbls>
        <c:gapWidth val="50"/>
        <c:axId val="119423744"/>
        <c:axId val="119425280"/>
      </c:barChart>
      <c:catAx>
        <c:axId val="119423744"/>
        <c:scaling>
          <c:orientation val="minMax"/>
        </c:scaling>
        <c:delete val="0"/>
        <c:axPos val="l"/>
        <c:numFmt formatCode="General" sourceLinked="1"/>
        <c:majorTickMark val="none"/>
        <c:minorTickMark val="none"/>
        <c:tickLblPos val="nextTo"/>
        <c:txPr>
          <a:bodyPr rot="0" vert="horz"/>
          <a:lstStyle/>
          <a:p>
            <a:pPr>
              <a:defRPr sz="800" baseline="0">
                <a:solidFill>
                  <a:schemeClr val="tx1">
                    <a:lumMod val="75000"/>
                    <a:lumOff val="25000"/>
                  </a:schemeClr>
                </a:solidFill>
                <a:latin typeface="Raleway" panose="020B0503030101060003" pitchFamily="34" charset="0"/>
              </a:defRPr>
            </a:pPr>
            <a:endParaRPr lang="en-US"/>
          </a:p>
        </c:txPr>
        <c:crossAx val="119425280"/>
        <c:crosses val="autoZero"/>
        <c:auto val="1"/>
        <c:lblAlgn val="ctr"/>
        <c:lblOffset val="100"/>
        <c:noMultiLvlLbl val="0"/>
      </c:catAx>
      <c:valAx>
        <c:axId val="119425280"/>
        <c:scaling>
          <c:orientation val="minMax"/>
          <c:max val="1"/>
          <c:min val="0"/>
        </c:scaling>
        <c:delete val="0"/>
        <c:axPos val="b"/>
        <c:numFmt formatCode="0%" sourceLinked="0"/>
        <c:majorTickMark val="out"/>
        <c:minorTickMark val="out"/>
        <c:tickLblPos val="nextTo"/>
        <c:txPr>
          <a:bodyPr/>
          <a:lstStyle/>
          <a:p>
            <a:pPr>
              <a:defRPr sz="1000">
                <a:solidFill>
                  <a:schemeClr val="tx1">
                    <a:lumMod val="75000"/>
                    <a:lumOff val="25000"/>
                  </a:schemeClr>
                </a:solidFill>
                <a:latin typeface="Raleway" panose="020B0503030101060003" pitchFamily="34" charset="0"/>
              </a:defRPr>
            </a:pPr>
            <a:endParaRPr lang="en-US"/>
          </a:p>
        </c:txPr>
        <c:crossAx val="119423744"/>
        <c:crosses val="autoZero"/>
        <c:crossBetween val="between"/>
        <c:majorUnit val="0.2"/>
        <c:minorUnit val="0.1"/>
      </c:valAx>
      <c:spPr>
        <a:noFill/>
      </c:spPr>
    </c:plotArea>
    <c:legend>
      <c:legendPos val="r"/>
      <c:layout/>
      <c:overlay val="0"/>
      <c:txPr>
        <a:bodyPr/>
        <a:lstStyle/>
        <a:p>
          <a:pPr>
            <a:defRPr sz="1000">
              <a:latin typeface="Raleway" panose="020B0503030101060003"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5DF7FC-3B30-49BA-B805-8E68D0A4E1FD}" type="datetimeFigureOut">
              <a:rPr lang="en-GB" smtClean="0"/>
              <a:t>24/10/2022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AF72EA-8814-4460-9B85-3A5325F0CAD5}" type="slidenum">
              <a:rPr lang="en-GB" smtClean="0"/>
              <a:t>‹#›</a:t>
            </a:fld>
            <a:endParaRPr lang="en-GB"/>
          </a:p>
        </p:txBody>
      </p:sp>
    </p:spTree>
    <p:extLst>
      <p:ext uri="{BB962C8B-B14F-4D97-AF65-F5344CB8AC3E}">
        <p14:creationId xmlns:p14="http://schemas.microsoft.com/office/powerpoint/2010/main" val="325901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istockphoto.com/portfolio/KhanchitKhirisutchalual?mediatype=photography"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istockphoto.com/portfolio/KhanchitKhirisutchalual?mediatype=photography"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 Image: </a:t>
            </a:r>
            <a:r>
              <a:rPr lang="en-GB" sz="1200" b="0" i="0" kern="1200" dirty="0" err="1" smtClean="0">
                <a:solidFill>
                  <a:schemeClr val="tx1"/>
                </a:solidFill>
                <a:effectLst/>
                <a:latin typeface="+mn-lt"/>
                <a:ea typeface="+mn-ea"/>
                <a:cs typeface="+mn-cs"/>
              </a:rPr>
              <a:t>iStock</a:t>
            </a:r>
            <a:r>
              <a:rPr lang="en-GB" sz="1200" b="0" i="0" kern="1200" dirty="0" smtClean="0">
                <a:solidFill>
                  <a:schemeClr val="tx1"/>
                </a:solidFill>
                <a:effectLst/>
                <a:latin typeface="+mn-lt"/>
                <a:ea typeface="+mn-ea"/>
                <a:cs typeface="+mn-cs"/>
              </a:rPr>
              <a:t> (</a:t>
            </a:r>
            <a:r>
              <a:rPr lang="en-GB" sz="1200" b="0" i="0" u="none" strike="noStrike" kern="1200" dirty="0" err="1" smtClean="0">
                <a:solidFill>
                  <a:schemeClr val="tx1"/>
                </a:solidFill>
                <a:effectLst/>
                <a:latin typeface="+mn-lt"/>
                <a:ea typeface="+mn-ea"/>
                <a:cs typeface="+mn-cs"/>
                <a:hlinkClick r:id="rId3" tooltip="https://www.istockphoto.com/portfolio/khanchitkhirisutchalual?mediatype=photography"/>
              </a:rPr>
              <a:t>Khanchit</a:t>
            </a:r>
            <a:r>
              <a:rPr lang="en-GB" sz="1200" b="0" i="0" u="none" strike="noStrike" kern="1200" dirty="0" smtClean="0">
                <a:solidFill>
                  <a:schemeClr val="tx1"/>
                </a:solidFill>
                <a:effectLst/>
                <a:latin typeface="+mn-lt"/>
                <a:ea typeface="+mn-ea"/>
                <a:cs typeface="+mn-cs"/>
                <a:hlinkClick r:id="rId3" tooltip="https://www.istockphoto.com/portfolio/khanchitkhirisutchalual?mediatype=photography"/>
              </a:rPr>
              <a:t> </a:t>
            </a:r>
            <a:r>
              <a:rPr lang="en-GB" sz="1200" b="0" i="0" u="none" strike="noStrike" kern="1200" dirty="0" err="1" smtClean="0">
                <a:solidFill>
                  <a:schemeClr val="tx1"/>
                </a:solidFill>
                <a:effectLst/>
                <a:latin typeface="+mn-lt"/>
                <a:ea typeface="+mn-ea"/>
                <a:cs typeface="+mn-cs"/>
                <a:hlinkClick r:id="rId3" tooltip="https://www.istockphoto.com/portfolio/khanchitkhirisutchalual?mediatype=photography"/>
              </a:rPr>
              <a:t>Khirisutchalual</a:t>
            </a:r>
            <a:r>
              <a:rPr lang="en-GB" sz="1200" b="0" i="0" kern="1200" dirty="0" smtClean="0">
                <a:solidFill>
                  <a:schemeClr val="tx1"/>
                </a:solidFill>
                <a:effectLst/>
                <a:latin typeface="+mn-lt"/>
                <a:ea typeface="+mn-ea"/>
                <a:cs typeface="+mn-cs"/>
              </a:rPr>
              <a:t>).</a:t>
            </a:r>
            <a:endParaRPr lang="en-GB" dirty="0" smtClean="0"/>
          </a:p>
          <a:p>
            <a:endParaRPr lang="en-GB" dirty="0"/>
          </a:p>
        </p:txBody>
      </p:sp>
      <p:sp>
        <p:nvSpPr>
          <p:cNvPr id="4" name="Slide Number Placeholder 3"/>
          <p:cNvSpPr>
            <a:spLocks noGrp="1"/>
          </p:cNvSpPr>
          <p:nvPr>
            <p:ph type="sldNum" sz="quarter" idx="10"/>
          </p:nvPr>
        </p:nvSpPr>
        <p:spPr/>
        <p:txBody>
          <a:bodyPr/>
          <a:lstStyle/>
          <a:p>
            <a:fld id="{2EAF72EA-8814-4460-9B85-3A5325F0CAD5}" type="slidenum">
              <a:rPr lang="en-GB" smtClean="0"/>
              <a:t>1</a:t>
            </a:fld>
            <a:endParaRPr lang="en-GB"/>
          </a:p>
        </p:txBody>
      </p:sp>
    </p:spTree>
    <p:extLst>
      <p:ext uri="{BB962C8B-B14F-4D97-AF65-F5344CB8AC3E}">
        <p14:creationId xmlns:p14="http://schemas.microsoft.com/office/powerpoint/2010/main" val="3933871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Fieldwork 4-7</a:t>
            </a:r>
            <a:r>
              <a:rPr lang="en-GB" baseline="0" dirty="0" smtClean="0"/>
              <a:t> October</a:t>
            </a:r>
            <a:r>
              <a:rPr lang="en-GB" dirty="0" smtClean="0"/>
              <a:t>, 2022. </a:t>
            </a:r>
            <a:endParaRPr lang="en-GB" dirty="0"/>
          </a:p>
        </p:txBody>
      </p:sp>
      <p:sp>
        <p:nvSpPr>
          <p:cNvPr id="4" name="Slide Number Placeholder 3"/>
          <p:cNvSpPr>
            <a:spLocks noGrp="1"/>
          </p:cNvSpPr>
          <p:nvPr>
            <p:ph type="sldNum" sz="quarter" idx="10"/>
          </p:nvPr>
        </p:nvSpPr>
        <p:spPr/>
        <p:txBody>
          <a:bodyPr/>
          <a:lstStyle/>
          <a:p>
            <a:fld id="{2EAF72EA-8814-4460-9B85-3A5325F0CAD5}" type="slidenum">
              <a:rPr lang="en-GB" smtClean="0"/>
              <a:t>10</a:t>
            </a:fld>
            <a:endParaRPr lang="en-GB"/>
          </a:p>
        </p:txBody>
      </p:sp>
    </p:spTree>
    <p:extLst>
      <p:ext uri="{BB962C8B-B14F-4D97-AF65-F5344CB8AC3E}">
        <p14:creationId xmlns:p14="http://schemas.microsoft.com/office/powerpoint/2010/main" val="1459446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AF72EA-8814-4460-9B85-3A5325F0CAD5}" type="slidenum">
              <a:rPr lang="en-GB" smtClean="0"/>
              <a:t>11</a:t>
            </a:fld>
            <a:endParaRPr lang="en-GB"/>
          </a:p>
        </p:txBody>
      </p:sp>
    </p:spTree>
    <p:extLst>
      <p:ext uri="{BB962C8B-B14F-4D97-AF65-F5344CB8AC3E}">
        <p14:creationId xmlns:p14="http://schemas.microsoft.com/office/powerpoint/2010/main" val="2723798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 Image: </a:t>
            </a:r>
            <a:r>
              <a:rPr lang="en-GB" sz="1200" b="0" i="0" kern="1200" dirty="0" err="1" smtClean="0">
                <a:solidFill>
                  <a:schemeClr val="tx1"/>
                </a:solidFill>
                <a:effectLst/>
                <a:latin typeface="+mn-lt"/>
                <a:ea typeface="+mn-ea"/>
                <a:cs typeface="+mn-cs"/>
              </a:rPr>
              <a:t>iStock</a:t>
            </a:r>
            <a:r>
              <a:rPr lang="en-GB" sz="1200" b="0" i="0" kern="1200" dirty="0" smtClean="0">
                <a:solidFill>
                  <a:schemeClr val="tx1"/>
                </a:solidFill>
                <a:effectLst/>
                <a:latin typeface="+mn-lt"/>
                <a:ea typeface="+mn-ea"/>
                <a:cs typeface="+mn-cs"/>
              </a:rPr>
              <a:t> (</a:t>
            </a:r>
            <a:r>
              <a:rPr lang="en-GB" sz="1200" b="0" i="0" u="none" strike="noStrike" kern="1200" dirty="0" err="1" smtClean="0">
                <a:solidFill>
                  <a:schemeClr val="tx1"/>
                </a:solidFill>
                <a:effectLst/>
                <a:latin typeface="+mn-lt"/>
                <a:ea typeface="+mn-ea"/>
                <a:cs typeface="+mn-cs"/>
                <a:hlinkClick r:id="rId3" tooltip="https://www.istockphoto.com/portfolio/khanchitkhirisutchalual?mediatype=photography"/>
              </a:rPr>
              <a:t>Khanchit</a:t>
            </a:r>
            <a:r>
              <a:rPr lang="en-GB" sz="1200" b="0" i="0" u="none" strike="noStrike" kern="1200" dirty="0" smtClean="0">
                <a:solidFill>
                  <a:schemeClr val="tx1"/>
                </a:solidFill>
                <a:effectLst/>
                <a:latin typeface="+mn-lt"/>
                <a:ea typeface="+mn-ea"/>
                <a:cs typeface="+mn-cs"/>
                <a:hlinkClick r:id="rId3" tooltip="https://www.istockphoto.com/portfolio/khanchitkhirisutchalual?mediatype=photography"/>
              </a:rPr>
              <a:t> </a:t>
            </a:r>
            <a:r>
              <a:rPr lang="en-GB" sz="1200" b="0" i="0" u="none" strike="noStrike" kern="1200" dirty="0" err="1" smtClean="0">
                <a:solidFill>
                  <a:schemeClr val="tx1"/>
                </a:solidFill>
                <a:effectLst/>
                <a:latin typeface="+mn-lt"/>
                <a:ea typeface="+mn-ea"/>
                <a:cs typeface="+mn-cs"/>
                <a:hlinkClick r:id="rId3" tooltip="https://www.istockphoto.com/portfolio/khanchitkhirisutchalual?mediatype=photography"/>
              </a:rPr>
              <a:t>Khirisutchalual</a:t>
            </a:r>
            <a:r>
              <a:rPr lang="en-GB" sz="1200" b="0" i="0" kern="1200" dirty="0" smtClean="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2EAF72EA-8814-4460-9B85-3A5325F0CAD5}" type="slidenum">
              <a:rPr lang="en-GB" smtClean="0"/>
              <a:t>2</a:t>
            </a:fld>
            <a:endParaRPr lang="en-GB"/>
          </a:p>
        </p:txBody>
      </p:sp>
    </p:spTree>
    <p:extLst>
      <p:ext uri="{BB962C8B-B14F-4D97-AF65-F5344CB8AC3E}">
        <p14:creationId xmlns:p14="http://schemas.microsoft.com/office/powerpoint/2010/main" val="2423807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Fieldwork 4-7</a:t>
            </a:r>
            <a:r>
              <a:rPr lang="en-GB" baseline="0" dirty="0" smtClean="0"/>
              <a:t> October</a:t>
            </a:r>
            <a:r>
              <a:rPr lang="en-GB" dirty="0" smtClean="0"/>
              <a:t>, 2022.</a:t>
            </a:r>
            <a:endParaRPr lang="en-GB" dirty="0"/>
          </a:p>
        </p:txBody>
      </p:sp>
      <p:sp>
        <p:nvSpPr>
          <p:cNvPr id="4" name="Slide Number Placeholder 3"/>
          <p:cNvSpPr>
            <a:spLocks noGrp="1"/>
          </p:cNvSpPr>
          <p:nvPr>
            <p:ph type="sldNum" sz="quarter" idx="10"/>
          </p:nvPr>
        </p:nvSpPr>
        <p:spPr/>
        <p:txBody>
          <a:bodyPr/>
          <a:lstStyle/>
          <a:p>
            <a:fld id="{2EAF72EA-8814-4460-9B85-3A5325F0CAD5}" type="slidenum">
              <a:rPr lang="en-GB" smtClean="0"/>
              <a:t>3</a:t>
            </a:fld>
            <a:endParaRPr lang="en-GB"/>
          </a:p>
        </p:txBody>
      </p:sp>
    </p:spTree>
    <p:extLst>
      <p:ext uri="{BB962C8B-B14F-4D97-AF65-F5344CB8AC3E}">
        <p14:creationId xmlns:p14="http://schemas.microsoft.com/office/powerpoint/2010/main" val="1036697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Fieldwork 4-7</a:t>
            </a:r>
            <a:r>
              <a:rPr lang="en-GB" baseline="0" dirty="0" smtClean="0"/>
              <a:t> October</a:t>
            </a:r>
            <a:r>
              <a:rPr lang="en-GB" dirty="0" smtClean="0"/>
              <a:t>, 2022.</a:t>
            </a:r>
            <a:endParaRPr lang="en-GB" dirty="0"/>
          </a:p>
        </p:txBody>
      </p:sp>
      <p:sp>
        <p:nvSpPr>
          <p:cNvPr id="4" name="Slide Number Placeholder 3"/>
          <p:cNvSpPr>
            <a:spLocks noGrp="1"/>
          </p:cNvSpPr>
          <p:nvPr>
            <p:ph type="sldNum" sz="quarter" idx="10"/>
          </p:nvPr>
        </p:nvSpPr>
        <p:spPr/>
        <p:txBody>
          <a:bodyPr/>
          <a:lstStyle/>
          <a:p>
            <a:fld id="{2EAF72EA-8814-4460-9B85-3A5325F0CAD5}" type="slidenum">
              <a:rPr lang="en-GB" smtClean="0"/>
              <a:t>4</a:t>
            </a:fld>
            <a:endParaRPr lang="en-GB"/>
          </a:p>
        </p:txBody>
      </p:sp>
    </p:spTree>
    <p:extLst>
      <p:ext uri="{BB962C8B-B14F-4D97-AF65-F5344CB8AC3E}">
        <p14:creationId xmlns:p14="http://schemas.microsoft.com/office/powerpoint/2010/main" val="3896250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Fieldwork 13-17</a:t>
            </a:r>
            <a:r>
              <a:rPr lang="en-GB" baseline="0" dirty="0" smtClean="0"/>
              <a:t> May</a:t>
            </a:r>
            <a:r>
              <a:rPr lang="en-GB" dirty="0" smtClean="0"/>
              <a:t>, 2022.</a:t>
            </a:r>
            <a:endParaRPr lang="en-GB" dirty="0"/>
          </a:p>
        </p:txBody>
      </p:sp>
      <p:sp>
        <p:nvSpPr>
          <p:cNvPr id="4" name="Slide Number Placeholder 3"/>
          <p:cNvSpPr>
            <a:spLocks noGrp="1"/>
          </p:cNvSpPr>
          <p:nvPr>
            <p:ph type="sldNum" sz="quarter" idx="10"/>
          </p:nvPr>
        </p:nvSpPr>
        <p:spPr/>
        <p:txBody>
          <a:bodyPr/>
          <a:lstStyle/>
          <a:p>
            <a:fld id="{2EAF72EA-8814-4460-9B85-3A5325F0CAD5}" type="slidenum">
              <a:rPr lang="en-GB" smtClean="0"/>
              <a:t>5</a:t>
            </a:fld>
            <a:endParaRPr lang="en-GB"/>
          </a:p>
        </p:txBody>
      </p:sp>
    </p:spTree>
    <p:extLst>
      <p:ext uri="{BB962C8B-B14F-4D97-AF65-F5344CB8AC3E}">
        <p14:creationId xmlns:p14="http://schemas.microsoft.com/office/powerpoint/2010/main" val="1712355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Fieldwork 4-7</a:t>
            </a:r>
            <a:r>
              <a:rPr lang="en-GB" baseline="0" dirty="0" smtClean="0"/>
              <a:t> October</a:t>
            </a:r>
            <a:r>
              <a:rPr lang="en-GB" dirty="0" smtClean="0"/>
              <a:t>, 2022. </a:t>
            </a:r>
            <a:endParaRPr lang="en-GB" dirty="0"/>
          </a:p>
        </p:txBody>
      </p:sp>
      <p:sp>
        <p:nvSpPr>
          <p:cNvPr id="4" name="Slide Number Placeholder 3"/>
          <p:cNvSpPr>
            <a:spLocks noGrp="1"/>
          </p:cNvSpPr>
          <p:nvPr>
            <p:ph type="sldNum" sz="quarter" idx="10"/>
          </p:nvPr>
        </p:nvSpPr>
        <p:spPr/>
        <p:txBody>
          <a:bodyPr/>
          <a:lstStyle/>
          <a:p>
            <a:fld id="{2EAF72EA-8814-4460-9B85-3A5325F0CAD5}" type="slidenum">
              <a:rPr lang="en-GB" smtClean="0"/>
              <a:t>6</a:t>
            </a:fld>
            <a:endParaRPr lang="en-GB"/>
          </a:p>
        </p:txBody>
      </p:sp>
    </p:spTree>
    <p:extLst>
      <p:ext uri="{BB962C8B-B14F-4D97-AF65-F5344CB8AC3E}">
        <p14:creationId xmlns:p14="http://schemas.microsoft.com/office/powerpoint/2010/main" val="1074388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Fieldwork 13-17</a:t>
            </a:r>
            <a:r>
              <a:rPr lang="en-GB" baseline="0" dirty="0" smtClean="0"/>
              <a:t> May</a:t>
            </a:r>
            <a:r>
              <a:rPr lang="en-GB" dirty="0" smtClean="0"/>
              <a:t>, 2022.</a:t>
            </a:r>
            <a:endParaRPr lang="en-GB" dirty="0"/>
          </a:p>
        </p:txBody>
      </p:sp>
      <p:sp>
        <p:nvSpPr>
          <p:cNvPr id="4" name="Slide Number Placeholder 3"/>
          <p:cNvSpPr>
            <a:spLocks noGrp="1"/>
          </p:cNvSpPr>
          <p:nvPr>
            <p:ph type="sldNum" sz="quarter" idx="10"/>
          </p:nvPr>
        </p:nvSpPr>
        <p:spPr/>
        <p:txBody>
          <a:bodyPr/>
          <a:lstStyle/>
          <a:p>
            <a:fld id="{2EAF72EA-8814-4460-9B85-3A5325F0CAD5}" type="slidenum">
              <a:rPr lang="en-GB" smtClean="0"/>
              <a:t>7</a:t>
            </a:fld>
            <a:endParaRPr lang="en-GB"/>
          </a:p>
        </p:txBody>
      </p:sp>
    </p:spTree>
    <p:extLst>
      <p:ext uri="{BB962C8B-B14F-4D97-AF65-F5344CB8AC3E}">
        <p14:creationId xmlns:p14="http://schemas.microsoft.com/office/powerpoint/2010/main" val="3256707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Fieldwork 4-7</a:t>
            </a:r>
            <a:r>
              <a:rPr lang="en-GB" baseline="0" dirty="0" smtClean="0"/>
              <a:t> October</a:t>
            </a:r>
            <a:r>
              <a:rPr lang="en-GB" dirty="0" smtClean="0"/>
              <a:t>, 2022. </a:t>
            </a:r>
            <a:endParaRPr lang="en-GB" dirty="0"/>
          </a:p>
        </p:txBody>
      </p:sp>
      <p:sp>
        <p:nvSpPr>
          <p:cNvPr id="4" name="Slide Number Placeholder 3"/>
          <p:cNvSpPr>
            <a:spLocks noGrp="1"/>
          </p:cNvSpPr>
          <p:nvPr>
            <p:ph type="sldNum" sz="quarter" idx="10"/>
          </p:nvPr>
        </p:nvSpPr>
        <p:spPr/>
        <p:txBody>
          <a:bodyPr/>
          <a:lstStyle/>
          <a:p>
            <a:fld id="{2EAF72EA-8814-4460-9B85-3A5325F0CAD5}" type="slidenum">
              <a:rPr lang="en-GB" smtClean="0"/>
              <a:t>8</a:t>
            </a:fld>
            <a:endParaRPr lang="en-GB"/>
          </a:p>
        </p:txBody>
      </p:sp>
    </p:spTree>
    <p:extLst>
      <p:ext uri="{BB962C8B-B14F-4D97-AF65-F5344CB8AC3E}">
        <p14:creationId xmlns:p14="http://schemas.microsoft.com/office/powerpoint/2010/main" val="3427691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Fieldwork 13-17</a:t>
            </a:r>
            <a:r>
              <a:rPr lang="en-GB" baseline="0" dirty="0" smtClean="0"/>
              <a:t> May</a:t>
            </a:r>
            <a:r>
              <a:rPr lang="en-GB" dirty="0" smtClean="0"/>
              <a:t>, 2022.</a:t>
            </a:r>
            <a:endParaRPr lang="en-GB" dirty="0"/>
          </a:p>
        </p:txBody>
      </p:sp>
      <p:sp>
        <p:nvSpPr>
          <p:cNvPr id="4" name="Slide Number Placeholder 3"/>
          <p:cNvSpPr>
            <a:spLocks noGrp="1"/>
          </p:cNvSpPr>
          <p:nvPr>
            <p:ph type="sldNum" sz="quarter" idx="10"/>
          </p:nvPr>
        </p:nvSpPr>
        <p:spPr/>
        <p:txBody>
          <a:bodyPr/>
          <a:lstStyle/>
          <a:p>
            <a:fld id="{2EAF72EA-8814-4460-9B85-3A5325F0CAD5}" type="slidenum">
              <a:rPr lang="en-GB" smtClean="0"/>
              <a:t>9</a:t>
            </a:fld>
            <a:endParaRPr lang="en-GB"/>
          </a:p>
        </p:txBody>
      </p:sp>
    </p:spTree>
    <p:extLst>
      <p:ext uri="{BB962C8B-B14F-4D97-AF65-F5344CB8AC3E}">
        <p14:creationId xmlns:p14="http://schemas.microsoft.com/office/powerpoint/2010/main" val="7658857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eal Content 1">
    <p:bg>
      <p:bgPr>
        <a:solidFill>
          <a:schemeClr val="bg1"/>
        </a:solidFill>
        <a:effectLst/>
      </p:bgPr>
    </p:bg>
    <p:spTree>
      <p:nvGrpSpPr>
        <p:cNvPr id="1" name=""/>
        <p:cNvGrpSpPr/>
        <p:nvPr/>
      </p:nvGrpSpPr>
      <p:grpSpPr>
        <a:xfrm>
          <a:off x="0" y="0"/>
          <a:ext cx="0" cy="0"/>
          <a:chOff x="0" y="0"/>
          <a:chExt cx="0" cy="0"/>
        </a:xfrm>
      </p:grpSpPr>
      <p:pic>
        <p:nvPicPr>
          <p:cNvPr id="16" name="Picture 15"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17" name="Straight Connector 16"/>
          <p:cNvCxnSpPr/>
          <p:nvPr userDrawn="1"/>
        </p:nvCxnSpPr>
        <p:spPr>
          <a:xfrm>
            <a:off x="689293" y="5110375"/>
            <a:ext cx="7943392" cy="1588"/>
          </a:xfrm>
          <a:prstGeom prst="line">
            <a:avLst/>
          </a:prstGeom>
          <a:ln>
            <a:solidFill>
              <a:srgbClr val="00A68B"/>
            </a:solidFill>
          </a:ln>
        </p:spPr>
        <p:style>
          <a:lnRef idx="1">
            <a:schemeClr val="accent1"/>
          </a:lnRef>
          <a:fillRef idx="0">
            <a:schemeClr val="accent1"/>
          </a:fillRef>
          <a:effectRef idx="0">
            <a:schemeClr val="accent1"/>
          </a:effectRef>
          <a:fontRef idx="minor">
            <a:schemeClr val="tx1"/>
          </a:fontRef>
        </p:style>
      </p:cxnSp>
      <p:sp>
        <p:nvSpPr>
          <p:cNvPr id="12"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00A68B"/>
                </a:solidFill>
                <a:latin typeface="Raleway"/>
                <a:cs typeface="Raleway"/>
              </a:defRPr>
            </a:lvl1pPr>
          </a:lstStyle>
          <a:p>
            <a:fld id="{250383E6-0508-4FD6-840C-C50B0CB81885}" type="slidenum">
              <a:rPr lang="en-US" smtClean="0"/>
              <a:pPr/>
              <a:t>‹#›</a:t>
            </a:fld>
            <a:endParaRPr lang="en-US" dirty="0"/>
          </a:p>
        </p:txBody>
      </p:sp>
      <p:sp>
        <p:nvSpPr>
          <p:cNvPr id="19" name="Subtitle 2"/>
          <p:cNvSpPr>
            <a:spLocks noGrp="1"/>
          </p:cNvSpPr>
          <p:nvPr>
            <p:ph type="subTitle" idx="1" hasCustomPrompt="1"/>
          </p:nvPr>
        </p:nvSpPr>
        <p:spPr>
          <a:xfrm>
            <a:off x="708826" y="1040291"/>
            <a:ext cx="8370519" cy="391345"/>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3" name="Text Placeholder 2"/>
          <p:cNvSpPr>
            <a:spLocks noGrp="1"/>
          </p:cNvSpPr>
          <p:nvPr>
            <p:ph type="body" sz="quarter" idx="10" hasCustomPrompt="1"/>
          </p:nvPr>
        </p:nvSpPr>
        <p:spPr>
          <a:xfrm>
            <a:off x="709613" y="1509713"/>
            <a:ext cx="8410575" cy="1718396"/>
          </a:xfrm>
          <a:prstGeom prst="rect">
            <a:avLst/>
          </a:prstGeom>
        </p:spPr>
        <p:txBody>
          <a:bodyPr lIns="0" tIns="0" rIns="0" bIns="0"/>
          <a:lstStyle>
            <a:lvl1pPr>
              <a:defRPr sz="1200"/>
            </a:lvl1pPr>
            <a:lvl2pPr marL="360000" marR="0" indent="-180000" algn="l" defTabSz="457200" rtl="0" eaLnBrk="1" fontAlgn="auto" latinLnBrk="0" hangingPunct="1">
              <a:lnSpc>
                <a:spcPct val="70000"/>
              </a:lnSpc>
              <a:spcBef>
                <a:spcPts val="0"/>
              </a:spcBef>
              <a:spcAft>
                <a:spcPts val="0"/>
              </a:spcAft>
              <a:buClrTx/>
              <a:buSzTx/>
              <a:buFont typeface="Arial"/>
              <a:buChar char="–"/>
              <a:tabLst/>
              <a:defRPr sz="1200"/>
            </a:lvl2pPr>
            <a:lvl3pPr>
              <a:defRPr sz="1200"/>
            </a:lvl3pPr>
            <a:lvl4pPr>
              <a:defRPr sz="1200"/>
            </a:lvl4pPr>
            <a:lvl5pPr>
              <a:defRPr sz="1200"/>
            </a:lvl5pPr>
          </a:lstStyle>
          <a:p>
            <a:pPr lvl="0"/>
            <a:r>
              <a:rPr lang="en-US" dirty="0" smtClean="0"/>
              <a:t>Bullet 1</a:t>
            </a:r>
          </a:p>
          <a:p>
            <a:pPr lvl="0"/>
            <a:r>
              <a:rPr lang="en-US" dirty="0" smtClean="0"/>
              <a:t>Bullet 2</a:t>
            </a:r>
          </a:p>
          <a:p>
            <a:pPr lvl="1"/>
            <a:r>
              <a:rPr lang="en-US" dirty="0" smtClean="0"/>
              <a:t>Second level</a:t>
            </a:r>
          </a:p>
          <a:p>
            <a:pPr marL="360000" marR="0" lvl="1" indent="-180000" algn="l" defTabSz="457200" rtl="0" eaLnBrk="1" fontAlgn="auto" latinLnBrk="0" hangingPunct="1">
              <a:lnSpc>
                <a:spcPct val="110000"/>
              </a:lnSpc>
              <a:spcBef>
                <a:spcPts val="0"/>
              </a:spcBef>
              <a:spcAft>
                <a:spcPts val="300"/>
              </a:spcAft>
              <a:buClrTx/>
              <a:buSzTx/>
              <a:buFont typeface="Arial"/>
              <a:buChar char="–"/>
              <a:tabLst/>
              <a:defRPr/>
            </a:pPr>
            <a:r>
              <a:rPr lang="en-US" dirty="0" smtClean="0"/>
              <a:t>Second level</a:t>
            </a:r>
          </a:p>
          <a:p>
            <a:pPr lvl="0"/>
            <a:r>
              <a:rPr lang="en-US" dirty="0" smtClean="0"/>
              <a:t>Bullet 3</a:t>
            </a:r>
          </a:p>
          <a:p>
            <a:pPr lvl="0"/>
            <a:r>
              <a:rPr lang="en-US" dirty="0" smtClean="0"/>
              <a:t>Bullet 4</a:t>
            </a:r>
          </a:p>
          <a:p>
            <a:pPr lvl="1"/>
            <a:endParaRPr lang="en-US" dirty="0" smtClean="0"/>
          </a:p>
        </p:txBody>
      </p:sp>
      <p:sp>
        <p:nvSpPr>
          <p:cNvPr id="5" name="Text Placeholder 4"/>
          <p:cNvSpPr>
            <a:spLocks noGrp="1"/>
          </p:cNvSpPr>
          <p:nvPr>
            <p:ph type="body" sz="quarter" idx="11" hasCustomPrompt="1"/>
          </p:nvPr>
        </p:nvSpPr>
        <p:spPr>
          <a:xfrm>
            <a:off x="708826" y="494191"/>
            <a:ext cx="8389938" cy="290900"/>
          </a:xfrm>
          <a:prstGeom prst="rect">
            <a:avLst/>
          </a:prstGeom>
        </p:spPr>
        <p:txBody>
          <a:bodyPr lIns="0" tIns="0" rIns="0" bIns="0"/>
          <a:lstStyle>
            <a:lvl1pPr marL="0" indent="0">
              <a:buNone/>
              <a:defRPr sz="2000" b="1">
                <a:latin typeface="Raleway" panose="020B0503030101060003" pitchFamily="34" charset="0"/>
              </a:defRPr>
            </a:lvl1pPr>
          </a:lstStyle>
          <a:p>
            <a:pPr lvl="0"/>
            <a:r>
              <a:rPr lang="en-US" dirty="0" smtClean="0"/>
              <a:t>Slide title</a:t>
            </a:r>
            <a:endParaRPr lang="en-GB" dirty="0"/>
          </a:p>
        </p:txBody>
      </p:sp>
    </p:spTree>
    <p:extLst>
      <p:ext uri="{BB962C8B-B14F-4D97-AF65-F5344CB8AC3E}">
        <p14:creationId xmlns:p14="http://schemas.microsoft.com/office/powerpoint/2010/main" val="3936153898"/>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creen Purple">
    <p:bg>
      <p:bgPr>
        <a:solidFill>
          <a:srgbClr val="88308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2019607"/>
            <a:ext cx="7763536" cy="626611"/>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Thank you</a:t>
            </a:r>
            <a:endParaRPr lang="en-US" dirty="0"/>
          </a:p>
        </p:txBody>
      </p:sp>
      <p:sp>
        <p:nvSpPr>
          <p:cNvPr id="3" name="Subtitle 2"/>
          <p:cNvSpPr>
            <a:spLocks noGrp="1"/>
          </p:cNvSpPr>
          <p:nvPr>
            <p:ph type="subTitle" idx="1" hasCustomPrompt="1"/>
          </p:nvPr>
        </p:nvSpPr>
        <p:spPr>
          <a:xfrm>
            <a:off x="708826" y="2993514"/>
            <a:ext cx="8370519" cy="770304"/>
          </a:xfrm>
          <a:prstGeom prst="rect">
            <a:avLst/>
          </a:prstGeom>
        </p:spPr>
        <p:txBody>
          <a:bodyPr lIns="0" tIns="0" rIns="0" bIns="0"/>
          <a:lstStyle>
            <a:lvl1pPr marL="0" indent="0" algn="l">
              <a:buNone/>
              <a:defRPr sz="1200" b="0" i="0" baseline="0">
                <a:solidFill>
                  <a:srgbClr val="FFFFFF"/>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Any Questions? Put your contact details here if you like</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7784878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creen Violet">
    <p:bg>
      <p:bgPr>
        <a:solidFill>
          <a:srgbClr val="48477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1444886"/>
            <a:ext cx="7763536" cy="1008155"/>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First part of headline </a:t>
            </a:r>
            <a:br>
              <a:rPr lang="en-US" dirty="0" smtClean="0"/>
            </a:br>
            <a:r>
              <a:rPr lang="en-US" dirty="0" smtClean="0"/>
              <a:t>here and here in white</a:t>
            </a:r>
            <a:endParaRPr lang="en-US" dirty="0"/>
          </a:p>
        </p:txBody>
      </p:sp>
      <p:sp>
        <p:nvSpPr>
          <p:cNvPr id="3" name="Subtitle 2"/>
          <p:cNvSpPr>
            <a:spLocks noGrp="1"/>
          </p:cNvSpPr>
          <p:nvPr>
            <p:ph type="subTitle" idx="1" hasCustomPrompt="1"/>
          </p:nvPr>
        </p:nvSpPr>
        <p:spPr>
          <a:xfrm>
            <a:off x="708826" y="4185005"/>
            <a:ext cx="8370519" cy="770304"/>
          </a:xfrm>
          <a:prstGeom prst="rect">
            <a:avLst/>
          </a:prstGeom>
        </p:spPr>
        <p:txBody>
          <a:bodyPr lIns="0" tIns="0" rIns="0" bIns="0"/>
          <a:lstStyle>
            <a:lvl1pPr marL="0" indent="0" algn="l">
              <a:buNone/>
              <a:defRPr sz="1200" b="0" i="0" baseline="0">
                <a:solidFill>
                  <a:srgbClr val="FFFFFF"/>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need a subtitle or a short intro that can go here in </a:t>
            </a:r>
            <a:r>
              <a:rPr lang="en-US" dirty="0" err="1" smtClean="0"/>
              <a:t>Raleway</a:t>
            </a:r>
            <a:r>
              <a:rPr lang="en-US" dirty="0" smtClean="0"/>
              <a:t> light. </a:t>
            </a:r>
            <a:br>
              <a:rPr lang="en-US" dirty="0" smtClean="0"/>
            </a:br>
            <a:r>
              <a:rPr lang="en-US" dirty="0" smtClean="0"/>
              <a:t>Must not be more than three lines long</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8" name="Text Placeholder 47"/>
          <p:cNvSpPr>
            <a:spLocks noGrp="1"/>
          </p:cNvSpPr>
          <p:nvPr>
            <p:ph type="body" sz="quarter" idx="11" hasCustomPrompt="1"/>
          </p:nvPr>
        </p:nvSpPr>
        <p:spPr>
          <a:xfrm>
            <a:off x="692150" y="2558235"/>
            <a:ext cx="7764463" cy="1319212"/>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Second part of headline here in black</a:t>
            </a:r>
            <a:endParaRPr lang="en-GB" dirty="0"/>
          </a:p>
        </p:txBody>
      </p:sp>
    </p:spTree>
    <p:extLst>
      <p:ext uri="{BB962C8B-B14F-4D97-AF65-F5344CB8AC3E}">
        <p14:creationId xmlns:p14="http://schemas.microsoft.com/office/powerpoint/2010/main" val="174865563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olet Content 1">
    <p:bg>
      <p:bgPr>
        <a:solidFill>
          <a:schemeClr val="bg1"/>
        </a:solidFill>
        <a:effectLst/>
      </p:bgPr>
    </p:bg>
    <p:spTree>
      <p:nvGrpSpPr>
        <p:cNvPr id="1" name=""/>
        <p:cNvGrpSpPr/>
        <p:nvPr/>
      </p:nvGrpSpPr>
      <p:grpSpPr>
        <a:xfrm>
          <a:off x="0" y="0"/>
          <a:ext cx="0" cy="0"/>
          <a:chOff x="0" y="0"/>
          <a:chExt cx="0" cy="0"/>
        </a:xfrm>
      </p:grpSpPr>
      <p:pic>
        <p:nvPicPr>
          <p:cNvPr id="16" name="Picture 15"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17" name="Straight Connector 16"/>
          <p:cNvCxnSpPr/>
          <p:nvPr userDrawn="1"/>
        </p:nvCxnSpPr>
        <p:spPr>
          <a:xfrm>
            <a:off x="689293" y="5110375"/>
            <a:ext cx="7943392" cy="1588"/>
          </a:xfrm>
          <a:prstGeom prst="line">
            <a:avLst/>
          </a:prstGeom>
          <a:ln>
            <a:solidFill>
              <a:srgbClr val="48477A"/>
            </a:solidFill>
          </a:ln>
        </p:spPr>
        <p:style>
          <a:lnRef idx="1">
            <a:schemeClr val="accent1"/>
          </a:lnRef>
          <a:fillRef idx="0">
            <a:schemeClr val="accent1"/>
          </a:fillRef>
          <a:effectRef idx="0">
            <a:schemeClr val="accent1"/>
          </a:effectRef>
          <a:fontRef idx="minor">
            <a:schemeClr val="tx1"/>
          </a:fontRef>
        </p:style>
      </p:cxnSp>
      <p:sp>
        <p:nvSpPr>
          <p:cNvPr id="12"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48477A"/>
                </a:solidFill>
                <a:latin typeface="Raleway"/>
                <a:cs typeface="Raleway"/>
              </a:defRPr>
            </a:lvl1pPr>
          </a:lstStyle>
          <a:p>
            <a:fld id="{250383E6-0508-4FD6-840C-C50B0CB81885}" type="slidenum">
              <a:rPr lang="en-US" smtClean="0"/>
              <a:pPr/>
              <a:t>‹#›</a:t>
            </a:fld>
            <a:endParaRPr lang="en-US" dirty="0"/>
          </a:p>
        </p:txBody>
      </p:sp>
      <p:sp>
        <p:nvSpPr>
          <p:cNvPr id="19" name="Subtitle 2"/>
          <p:cNvSpPr>
            <a:spLocks noGrp="1"/>
          </p:cNvSpPr>
          <p:nvPr>
            <p:ph type="subTitle" idx="1" hasCustomPrompt="1"/>
          </p:nvPr>
        </p:nvSpPr>
        <p:spPr>
          <a:xfrm>
            <a:off x="708826" y="1040291"/>
            <a:ext cx="8370519" cy="391345"/>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3" name="Text Placeholder 2"/>
          <p:cNvSpPr>
            <a:spLocks noGrp="1"/>
          </p:cNvSpPr>
          <p:nvPr>
            <p:ph type="body" sz="quarter" idx="10" hasCustomPrompt="1"/>
          </p:nvPr>
        </p:nvSpPr>
        <p:spPr>
          <a:xfrm>
            <a:off x="709613" y="1509713"/>
            <a:ext cx="8410575" cy="1718396"/>
          </a:xfrm>
          <a:prstGeom prst="rect">
            <a:avLst/>
          </a:prstGeom>
        </p:spPr>
        <p:txBody>
          <a:bodyPr lIns="0" tIns="0" rIns="0" bIns="0"/>
          <a:lstStyle>
            <a:lvl1pPr>
              <a:defRPr sz="1200"/>
            </a:lvl1pPr>
            <a:lvl2pPr marL="360000" marR="0" indent="-180000" algn="l" defTabSz="457200" rtl="0" eaLnBrk="1" fontAlgn="auto" latinLnBrk="0" hangingPunct="1">
              <a:lnSpc>
                <a:spcPct val="70000"/>
              </a:lnSpc>
              <a:spcBef>
                <a:spcPts val="0"/>
              </a:spcBef>
              <a:spcAft>
                <a:spcPts val="0"/>
              </a:spcAft>
              <a:buClrTx/>
              <a:buSzTx/>
              <a:buFont typeface="Arial"/>
              <a:buChar char="–"/>
              <a:tabLst/>
              <a:defRPr sz="1200"/>
            </a:lvl2pPr>
            <a:lvl3pPr>
              <a:defRPr sz="1200"/>
            </a:lvl3pPr>
            <a:lvl4pPr>
              <a:defRPr sz="1200"/>
            </a:lvl4pPr>
            <a:lvl5pPr>
              <a:defRPr sz="1200"/>
            </a:lvl5pPr>
          </a:lstStyle>
          <a:p>
            <a:pPr lvl="0"/>
            <a:r>
              <a:rPr lang="en-US" dirty="0" smtClean="0"/>
              <a:t>Bullet 1</a:t>
            </a:r>
          </a:p>
          <a:p>
            <a:pPr lvl="0"/>
            <a:r>
              <a:rPr lang="en-US" dirty="0" smtClean="0"/>
              <a:t>Bullet 2</a:t>
            </a:r>
          </a:p>
          <a:p>
            <a:pPr lvl="1"/>
            <a:r>
              <a:rPr lang="en-US" dirty="0" smtClean="0"/>
              <a:t>Second level</a:t>
            </a:r>
          </a:p>
          <a:p>
            <a:pPr marL="360000" marR="0" lvl="1" indent="-180000" algn="l" defTabSz="457200" rtl="0" eaLnBrk="1" fontAlgn="auto" latinLnBrk="0" hangingPunct="1">
              <a:lnSpc>
                <a:spcPct val="110000"/>
              </a:lnSpc>
              <a:spcBef>
                <a:spcPts val="0"/>
              </a:spcBef>
              <a:spcAft>
                <a:spcPts val="300"/>
              </a:spcAft>
              <a:buClrTx/>
              <a:buSzTx/>
              <a:buFont typeface="Arial"/>
              <a:buChar char="–"/>
              <a:tabLst/>
              <a:defRPr/>
            </a:pPr>
            <a:r>
              <a:rPr lang="en-US" dirty="0" smtClean="0"/>
              <a:t>Second level</a:t>
            </a:r>
          </a:p>
          <a:p>
            <a:pPr lvl="0"/>
            <a:r>
              <a:rPr lang="en-US" dirty="0" smtClean="0"/>
              <a:t>Bullet 3</a:t>
            </a:r>
          </a:p>
          <a:p>
            <a:pPr lvl="0"/>
            <a:r>
              <a:rPr lang="en-US" dirty="0" smtClean="0"/>
              <a:t>Bullet 4</a:t>
            </a:r>
          </a:p>
          <a:p>
            <a:pPr lvl="1"/>
            <a:endParaRPr lang="en-US" dirty="0" smtClean="0"/>
          </a:p>
        </p:txBody>
      </p:sp>
      <p:sp>
        <p:nvSpPr>
          <p:cNvPr id="5" name="Text Placeholder 4"/>
          <p:cNvSpPr>
            <a:spLocks noGrp="1"/>
          </p:cNvSpPr>
          <p:nvPr>
            <p:ph type="body" sz="quarter" idx="11" hasCustomPrompt="1"/>
          </p:nvPr>
        </p:nvSpPr>
        <p:spPr>
          <a:xfrm>
            <a:off x="708826" y="494191"/>
            <a:ext cx="8389938" cy="290900"/>
          </a:xfrm>
          <a:prstGeom prst="rect">
            <a:avLst/>
          </a:prstGeom>
        </p:spPr>
        <p:txBody>
          <a:bodyPr lIns="0" tIns="0" rIns="0" bIns="0"/>
          <a:lstStyle>
            <a:lvl1pPr marL="0" indent="0">
              <a:buNone/>
              <a:defRPr sz="2000" b="1">
                <a:latin typeface="Raleway" panose="020B0503030101060003" pitchFamily="34" charset="0"/>
              </a:defRPr>
            </a:lvl1pPr>
          </a:lstStyle>
          <a:p>
            <a:pPr lvl="0"/>
            <a:r>
              <a:rPr lang="en-US" dirty="0" smtClean="0"/>
              <a:t>Slide title</a:t>
            </a:r>
            <a:endParaRPr lang="en-GB" dirty="0"/>
          </a:p>
        </p:txBody>
      </p:sp>
    </p:spTree>
    <p:extLst>
      <p:ext uri="{BB962C8B-B14F-4D97-AF65-F5344CB8AC3E}">
        <p14:creationId xmlns:p14="http://schemas.microsoft.com/office/powerpoint/2010/main" val="3153397070"/>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let content 2">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48477A"/>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48477A"/>
                </a:solidFill>
                <a:latin typeface="Raleway"/>
                <a:cs typeface="Raleway"/>
              </a:defRPr>
            </a:lvl1pPr>
          </a:lstStyle>
          <a:p>
            <a:fld id="{250383E6-0508-4FD6-840C-C50B0CB81885}" type="slidenum">
              <a:rPr lang="en-US" smtClean="0"/>
              <a:pPr/>
              <a:t>‹#›</a:t>
            </a:fld>
            <a:endParaRPr lang="en-US" dirty="0"/>
          </a:p>
        </p:txBody>
      </p:sp>
      <p:sp>
        <p:nvSpPr>
          <p:cNvPr id="16" name="Subtitle 2"/>
          <p:cNvSpPr>
            <a:spLocks noGrp="1"/>
          </p:cNvSpPr>
          <p:nvPr>
            <p:ph type="subTitle" idx="1" hasCustomPrompt="1"/>
          </p:nvPr>
        </p:nvSpPr>
        <p:spPr>
          <a:xfrm>
            <a:off x="708826" y="647745"/>
            <a:ext cx="4214155" cy="4233673"/>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4" name="Picture Placeholder 3"/>
          <p:cNvSpPr>
            <a:spLocks noGrp="1"/>
          </p:cNvSpPr>
          <p:nvPr>
            <p:ph type="pic" sz="quarter" idx="10"/>
          </p:nvPr>
        </p:nvSpPr>
        <p:spPr>
          <a:xfrm>
            <a:off x="5292436" y="647700"/>
            <a:ext cx="3921414" cy="4233863"/>
          </a:xfrm>
          <a:prstGeom prst="rect">
            <a:avLst/>
          </a:prstGeom>
        </p:spPr>
        <p:txBody>
          <a:bodyPr/>
          <a:lstStyle/>
          <a:p>
            <a:endParaRPr lang="en-GB" dirty="0"/>
          </a:p>
        </p:txBody>
      </p:sp>
    </p:spTree>
    <p:extLst>
      <p:ext uri="{BB962C8B-B14F-4D97-AF65-F5344CB8AC3E}">
        <p14:creationId xmlns:p14="http://schemas.microsoft.com/office/powerpoint/2010/main" val="1534790279"/>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Violet">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48477A"/>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48477A"/>
                </a:solidFill>
                <a:latin typeface="Raleway"/>
                <a:cs typeface="Raleway"/>
              </a:defRPr>
            </a:lvl1pPr>
          </a:lstStyle>
          <a:p>
            <a:fld id="{250383E6-0508-4FD6-840C-C50B0CB81885}" type="slidenum">
              <a:rPr lang="en-US" smtClean="0"/>
              <a:pPr/>
              <a:t>‹#›</a:t>
            </a:fld>
            <a:endParaRPr lang="en-US" dirty="0"/>
          </a:p>
        </p:txBody>
      </p:sp>
      <p:sp>
        <p:nvSpPr>
          <p:cNvPr id="10"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48477A"/>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11"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spTree>
    <p:extLst>
      <p:ext uri="{BB962C8B-B14F-4D97-AF65-F5344CB8AC3E}">
        <p14:creationId xmlns:p14="http://schemas.microsoft.com/office/powerpoint/2010/main" val="381987093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Separator Violet">
    <p:bg>
      <p:bgPr>
        <a:solidFill>
          <a:srgbClr val="48477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48"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pic>
        <p:nvPicPr>
          <p:cNvPr id="40" name="Picture 39"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42" name="Straight Connector 41"/>
          <p:cNvCxnSpPr/>
          <p:nvPr userDrawn="1"/>
        </p:nvCxnSpPr>
        <p:spPr>
          <a:xfrm>
            <a:off x="689293" y="5110375"/>
            <a:ext cx="794339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44"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chemeClr val="tx1"/>
                </a:solidFill>
                <a:latin typeface="Raleway"/>
                <a:cs typeface="Raleway"/>
              </a:defRPr>
            </a:lvl1pPr>
          </a:lstStyle>
          <a:p>
            <a:fld id="{250383E6-0508-4FD6-840C-C50B0CB81885}" type="slidenum">
              <a:rPr lang="en-US" smtClean="0"/>
              <a:pPr/>
              <a:t>‹#›</a:t>
            </a:fld>
            <a:endParaRPr lang="en-US" dirty="0"/>
          </a:p>
        </p:txBody>
      </p:sp>
    </p:spTree>
    <p:extLst>
      <p:ext uri="{BB962C8B-B14F-4D97-AF65-F5344CB8AC3E}">
        <p14:creationId xmlns:p14="http://schemas.microsoft.com/office/powerpoint/2010/main" val="152865668"/>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ull out info Violet">
    <p:bg>
      <p:bgPr>
        <a:solidFill>
          <a:srgbClr val="48477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65914" y="1116995"/>
            <a:ext cx="1232705" cy="1118203"/>
          </a:xfrm>
          <a:prstGeom prst="rect">
            <a:avLst/>
          </a:prstGeom>
        </p:spPr>
        <p:txBody>
          <a:bodyPr lIns="0" tIns="0" rIns="0" bIns="0"/>
          <a:lstStyle>
            <a:lvl1pPr>
              <a:lnSpc>
                <a:spcPct val="70000"/>
              </a:lnSpc>
              <a:spcAft>
                <a:spcPts val="0"/>
              </a:spcAft>
              <a:defRPr sz="20000" b="1" i="0" baseline="0">
                <a:solidFill>
                  <a:srgbClr val="FFFFFF">
                    <a:alpha val="60000"/>
                  </a:srgbClr>
                </a:solidFill>
                <a:latin typeface="Raleway" panose="020B0503030101060003" pitchFamily="34" charset="0"/>
                <a:cs typeface="Raleway" panose="020B0503030101060003" pitchFamily="34" charset="0"/>
              </a:defRPr>
            </a:lvl1pPr>
          </a:lstStyle>
          <a:p>
            <a:r>
              <a:rPr lang="en-US" dirty="0" smtClean="0"/>
              <a:t>“</a:t>
            </a:r>
            <a:endParaRPr lang="en-US" dirty="0"/>
          </a:p>
        </p:txBody>
      </p:sp>
      <p:sp>
        <p:nvSpPr>
          <p:cNvPr id="48" name="Text Placeholder 47"/>
          <p:cNvSpPr>
            <a:spLocks noGrp="1"/>
          </p:cNvSpPr>
          <p:nvPr>
            <p:ph type="body" sz="quarter" idx="11" hasCustomPrompt="1"/>
          </p:nvPr>
        </p:nvSpPr>
        <p:spPr>
          <a:xfrm>
            <a:off x="6252441" y="3606801"/>
            <a:ext cx="1122795" cy="725294"/>
          </a:xfrm>
          <a:prstGeom prst="rect">
            <a:avLst/>
          </a:prstGeom>
        </p:spPr>
        <p:txBody>
          <a:bodyPr lIns="0" tIns="0" rIns="0" bIns="0"/>
          <a:lstStyle>
            <a:lvl1pPr marL="0" indent="0">
              <a:lnSpc>
                <a:spcPct val="70000"/>
              </a:lnSpc>
              <a:buNone/>
              <a:defRPr sz="20000" b="1">
                <a:solidFill>
                  <a:schemeClr val="bg1">
                    <a:alpha val="60000"/>
                  </a:schemeClr>
                </a:solidFill>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a:t>
            </a:r>
            <a:endParaRPr lang="en-GB" dirty="0"/>
          </a:p>
        </p:txBody>
      </p:sp>
      <p:pic>
        <p:nvPicPr>
          <p:cNvPr id="40" name="Picture 39"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42" name="Straight Connector 41"/>
          <p:cNvCxnSpPr/>
          <p:nvPr userDrawn="1"/>
        </p:nvCxnSpPr>
        <p:spPr>
          <a:xfrm>
            <a:off x="689293" y="5110375"/>
            <a:ext cx="794339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44"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chemeClr val="tx1"/>
                </a:solidFill>
                <a:latin typeface="Raleway"/>
                <a:cs typeface="Raleway"/>
              </a:defRPr>
            </a:lvl1pPr>
          </a:lstStyle>
          <a:p>
            <a:fld id="{250383E6-0508-4FD6-840C-C50B0CB81885}" type="slidenum">
              <a:rPr lang="en-US" smtClean="0"/>
              <a:pPr/>
              <a:t>‹#›</a:t>
            </a:fld>
            <a:endParaRPr lang="en-US" dirty="0"/>
          </a:p>
        </p:txBody>
      </p:sp>
      <p:sp>
        <p:nvSpPr>
          <p:cNvPr id="8" name="Subtitle 2"/>
          <p:cNvSpPr>
            <a:spLocks noGrp="1"/>
          </p:cNvSpPr>
          <p:nvPr>
            <p:ph type="subTitle" idx="1" hasCustomPrompt="1"/>
          </p:nvPr>
        </p:nvSpPr>
        <p:spPr>
          <a:xfrm>
            <a:off x="2133600" y="1270000"/>
            <a:ext cx="4936836" cy="2997200"/>
          </a:xfrm>
          <a:prstGeom prst="rect">
            <a:avLst/>
          </a:prstGeom>
        </p:spPr>
        <p:txBody>
          <a:bodyPr lIns="0" tIns="0" rIns="0" bIns="0"/>
          <a:lstStyle>
            <a:lvl1pPr marL="0" indent="0" algn="l">
              <a:buNone/>
              <a:defRPr sz="20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want to highlight some copy or facts or a quote it can go on a slide like this here and here and here and here and here and here and here and here and here and here and here and here and here and here and here and here and here and here and here and here and here and here and here and here and here</a:t>
            </a:r>
            <a:endParaRPr lang="en-US" dirty="0"/>
          </a:p>
        </p:txBody>
      </p:sp>
    </p:spTree>
    <p:extLst>
      <p:ext uri="{BB962C8B-B14F-4D97-AF65-F5344CB8AC3E}">
        <p14:creationId xmlns:p14="http://schemas.microsoft.com/office/powerpoint/2010/main" val="1663697217"/>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creen Violet">
    <p:bg>
      <p:bgPr>
        <a:solidFill>
          <a:srgbClr val="48477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2019607"/>
            <a:ext cx="7763536" cy="626611"/>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Thank you</a:t>
            </a:r>
            <a:endParaRPr lang="en-US" dirty="0"/>
          </a:p>
        </p:txBody>
      </p:sp>
      <p:sp>
        <p:nvSpPr>
          <p:cNvPr id="3" name="Subtitle 2"/>
          <p:cNvSpPr>
            <a:spLocks noGrp="1"/>
          </p:cNvSpPr>
          <p:nvPr>
            <p:ph type="subTitle" idx="1" hasCustomPrompt="1"/>
          </p:nvPr>
        </p:nvSpPr>
        <p:spPr>
          <a:xfrm>
            <a:off x="708826" y="2993514"/>
            <a:ext cx="8370519" cy="770304"/>
          </a:xfrm>
          <a:prstGeom prst="rect">
            <a:avLst/>
          </a:prstGeom>
        </p:spPr>
        <p:txBody>
          <a:bodyPr lIns="0" tIns="0" rIns="0" bIns="0"/>
          <a:lstStyle>
            <a:lvl1pPr marL="0" indent="0" algn="l">
              <a:buNone/>
              <a:defRPr sz="1200" b="0" i="0" baseline="0">
                <a:solidFill>
                  <a:srgbClr val="FFFFFF"/>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Any Questions? Put your contact details here if you like</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538084325"/>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creen New Purple">
    <p:bg>
      <p:bgPr>
        <a:solidFill>
          <a:srgbClr val="655A9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1444886"/>
            <a:ext cx="7763536" cy="1008155"/>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First part of headline </a:t>
            </a:r>
            <a:br>
              <a:rPr lang="en-US" dirty="0" smtClean="0"/>
            </a:br>
            <a:r>
              <a:rPr lang="en-US" dirty="0" smtClean="0"/>
              <a:t>here and here in white</a:t>
            </a:r>
            <a:endParaRPr lang="en-US" dirty="0"/>
          </a:p>
        </p:txBody>
      </p:sp>
      <p:sp>
        <p:nvSpPr>
          <p:cNvPr id="3" name="Subtitle 2"/>
          <p:cNvSpPr>
            <a:spLocks noGrp="1"/>
          </p:cNvSpPr>
          <p:nvPr>
            <p:ph type="subTitle" idx="1" hasCustomPrompt="1"/>
          </p:nvPr>
        </p:nvSpPr>
        <p:spPr>
          <a:xfrm>
            <a:off x="708826" y="4185005"/>
            <a:ext cx="8370519" cy="770304"/>
          </a:xfrm>
          <a:prstGeom prst="rect">
            <a:avLst/>
          </a:prstGeom>
        </p:spPr>
        <p:txBody>
          <a:bodyPr lIns="0" tIns="0" rIns="0" bIns="0"/>
          <a:lstStyle>
            <a:lvl1pPr marL="0" indent="0" algn="l">
              <a:buNone/>
              <a:defRPr sz="1200" b="0" i="0" baseline="0">
                <a:solidFill>
                  <a:srgbClr val="FFFFFF"/>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need a subtitle or a short intro that can go here in </a:t>
            </a:r>
            <a:r>
              <a:rPr lang="en-US" dirty="0" err="1" smtClean="0"/>
              <a:t>Raleway</a:t>
            </a:r>
            <a:r>
              <a:rPr lang="en-US" dirty="0" smtClean="0"/>
              <a:t> light. </a:t>
            </a:r>
            <a:br>
              <a:rPr lang="en-US" dirty="0" smtClean="0"/>
            </a:br>
            <a:r>
              <a:rPr lang="en-US" dirty="0" smtClean="0"/>
              <a:t>Must not be more than three lines long</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8" name="Text Placeholder 47"/>
          <p:cNvSpPr>
            <a:spLocks noGrp="1"/>
          </p:cNvSpPr>
          <p:nvPr>
            <p:ph type="body" sz="quarter" idx="11" hasCustomPrompt="1"/>
          </p:nvPr>
        </p:nvSpPr>
        <p:spPr>
          <a:xfrm>
            <a:off x="692150" y="2558235"/>
            <a:ext cx="7764463" cy="1319212"/>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Second part of headline here in black</a:t>
            </a:r>
            <a:endParaRPr lang="en-GB" dirty="0"/>
          </a:p>
        </p:txBody>
      </p:sp>
    </p:spTree>
    <p:extLst>
      <p:ext uri="{BB962C8B-B14F-4D97-AF65-F5344CB8AC3E}">
        <p14:creationId xmlns:p14="http://schemas.microsoft.com/office/powerpoint/2010/main" val="3704695695"/>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ew Purple Content 1">
    <p:bg>
      <p:bgPr>
        <a:solidFill>
          <a:schemeClr val="bg1"/>
        </a:solidFill>
        <a:effectLst/>
      </p:bgPr>
    </p:bg>
    <p:spTree>
      <p:nvGrpSpPr>
        <p:cNvPr id="1" name=""/>
        <p:cNvGrpSpPr/>
        <p:nvPr/>
      </p:nvGrpSpPr>
      <p:grpSpPr>
        <a:xfrm>
          <a:off x="0" y="0"/>
          <a:ext cx="0" cy="0"/>
          <a:chOff x="0" y="0"/>
          <a:chExt cx="0" cy="0"/>
        </a:xfrm>
      </p:grpSpPr>
      <p:pic>
        <p:nvPicPr>
          <p:cNvPr id="16" name="Picture 15"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17" name="Straight Connector 16"/>
          <p:cNvCxnSpPr/>
          <p:nvPr userDrawn="1"/>
        </p:nvCxnSpPr>
        <p:spPr>
          <a:xfrm>
            <a:off x="689293" y="5110375"/>
            <a:ext cx="7943392" cy="1588"/>
          </a:xfrm>
          <a:prstGeom prst="line">
            <a:avLst/>
          </a:prstGeom>
          <a:ln>
            <a:solidFill>
              <a:srgbClr val="655A95"/>
            </a:solidFill>
          </a:ln>
        </p:spPr>
        <p:style>
          <a:lnRef idx="1">
            <a:schemeClr val="accent1"/>
          </a:lnRef>
          <a:fillRef idx="0">
            <a:schemeClr val="accent1"/>
          </a:fillRef>
          <a:effectRef idx="0">
            <a:schemeClr val="accent1"/>
          </a:effectRef>
          <a:fontRef idx="minor">
            <a:schemeClr val="tx1"/>
          </a:fontRef>
        </p:style>
      </p:cxnSp>
      <p:sp>
        <p:nvSpPr>
          <p:cNvPr id="12"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655A95"/>
                </a:solidFill>
                <a:latin typeface="Raleway"/>
                <a:cs typeface="Raleway"/>
              </a:defRPr>
            </a:lvl1pPr>
          </a:lstStyle>
          <a:p>
            <a:fld id="{250383E6-0508-4FD6-840C-C50B0CB81885}" type="slidenum">
              <a:rPr lang="en-US" smtClean="0"/>
              <a:pPr/>
              <a:t>‹#›</a:t>
            </a:fld>
            <a:endParaRPr lang="en-US" dirty="0"/>
          </a:p>
        </p:txBody>
      </p:sp>
      <p:sp>
        <p:nvSpPr>
          <p:cNvPr id="19" name="Subtitle 2"/>
          <p:cNvSpPr>
            <a:spLocks noGrp="1"/>
          </p:cNvSpPr>
          <p:nvPr>
            <p:ph type="subTitle" idx="1" hasCustomPrompt="1"/>
          </p:nvPr>
        </p:nvSpPr>
        <p:spPr>
          <a:xfrm>
            <a:off x="708826" y="1040291"/>
            <a:ext cx="8370519" cy="391345"/>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3" name="Text Placeholder 2"/>
          <p:cNvSpPr>
            <a:spLocks noGrp="1"/>
          </p:cNvSpPr>
          <p:nvPr>
            <p:ph type="body" sz="quarter" idx="10" hasCustomPrompt="1"/>
          </p:nvPr>
        </p:nvSpPr>
        <p:spPr>
          <a:xfrm>
            <a:off x="709613" y="1509713"/>
            <a:ext cx="8410575" cy="1718396"/>
          </a:xfrm>
          <a:prstGeom prst="rect">
            <a:avLst/>
          </a:prstGeom>
        </p:spPr>
        <p:txBody>
          <a:bodyPr lIns="0" tIns="0" rIns="0" bIns="0"/>
          <a:lstStyle>
            <a:lvl1pPr>
              <a:defRPr sz="1200"/>
            </a:lvl1pPr>
            <a:lvl2pPr marL="360000" marR="0" indent="-180000" algn="l" defTabSz="457200" rtl="0" eaLnBrk="1" fontAlgn="auto" latinLnBrk="0" hangingPunct="1">
              <a:lnSpc>
                <a:spcPct val="70000"/>
              </a:lnSpc>
              <a:spcBef>
                <a:spcPts val="0"/>
              </a:spcBef>
              <a:spcAft>
                <a:spcPts val="0"/>
              </a:spcAft>
              <a:buClrTx/>
              <a:buSzTx/>
              <a:buFont typeface="Arial"/>
              <a:buChar char="–"/>
              <a:tabLst/>
              <a:defRPr sz="1200"/>
            </a:lvl2pPr>
            <a:lvl3pPr>
              <a:defRPr sz="1200"/>
            </a:lvl3pPr>
            <a:lvl4pPr>
              <a:defRPr sz="1200"/>
            </a:lvl4pPr>
            <a:lvl5pPr>
              <a:defRPr sz="1200"/>
            </a:lvl5pPr>
          </a:lstStyle>
          <a:p>
            <a:pPr lvl="0"/>
            <a:r>
              <a:rPr lang="en-US" dirty="0" smtClean="0"/>
              <a:t>Bullet 1</a:t>
            </a:r>
          </a:p>
          <a:p>
            <a:pPr lvl="0"/>
            <a:r>
              <a:rPr lang="en-US" dirty="0" smtClean="0"/>
              <a:t>Bullet 2</a:t>
            </a:r>
          </a:p>
          <a:p>
            <a:pPr lvl="1"/>
            <a:r>
              <a:rPr lang="en-US" dirty="0" smtClean="0"/>
              <a:t>Second level</a:t>
            </a:r>
          </a:p>
          <a:p>
            <a:pPr marL="360000" marR="0" lvl="1" indent="-180000" algn="l" defTabSz="457200" rtl="0" eaLnBrk="1" fontAlgn="auto" latinLnBrk="0" hangingPunct="1">
              <a:lnSpc>
                <a:spcPct val="110000"/>
              </a:lnSpc>
              <a:spcBef>
                <a:spcPts val="0"/>
              </a:spcBef>
              <a:spcAft>
                <a:spcPts val="300"/>
              </a:spcAft>
              <a:buClrTx/>
              <a:buSzTx/>
              <a:buFont typeface="Arial"/>
              <a:buChar char="–"/>
              <a:tabLst/>
              <a:defRPr/>
            </a:pPr>
            <a:r>
              <a:rPr lang="en-US" dirty="0" smtClean="0"/>
              <a:t>Second level</a:t>
            </a:r>
          </a:p>
          <a:p>
            <a:pPr lvl="0"/>
            <a:r>
              <a:rPr lang="en-US" dirty="0" smtClean="0"/>
              <a:t>Bullet 3</a:t>
            </a:r>
          </a:p>
          <a:p>
            <a:pPr lvl="0"/>
            <a:r>
              <a:rPr lang="en-US" dirty="0" smtClean="0"/>
              <a:t>Bullet 4</a:t>
            </a:r>
          </a:p>
          <a:p>
            <a:pPr lvl="1"/>
            <a:endParaRPr lang="en-US" dirty="0" smtClean="0"/>
          </a:p>
        </p:txBody>
      </p:sp>
      <p:sp>
        <p:nvSpPr>
          <p:cNvPr id="5" name="Text Placeholder 4"/>
          <p:cNvSpPr>
            <a:spLocks noGrp="1"/>
          </p:cNvSpPr>
          <p:nvPr>
            <p:ph type="body" sz="quarter" idx="11" hasCustomPrompt="1"/>
          </p:nvPr>
        </p:nvSpPr>
        <p:spPr>
          <a:xfrm>
            <a:off x="708826" y="494191"/>
            <a:ext cx="8389938" cy="290900"/>
          </a:xfrm>
          <a:prstGeom prst="rect">
            <a:avLst/>
          </a:prstGeom>
        </p:spPr>
        <p:txBody>
          <a:bodyPr lIns="0" tIns="0" rIns="0" bIns="0"/>
          <a:lstStyle>
            <a:lvl1pPr marL="0" indent="0">
              <a:buNone/>
              <a:defRPr sz="2000" b="1">
                <a:latin typeface="Raleway" panose="020B0503030101060003" pitchFamily="34" charset="0"/>
              </a:defRPr>
            </a:lvl1pPr>
          </a:lstStyle>
          <a:p>
            <a:pPr lvl="0"/>
            <a:r>
              <a:rPr lang="en-US" dirty="0" smtClean="0"/>
              <a:t>Slide title</a:t>
            </a:r>
            <a:endParaRPr lang="en-GB" dirty="0"/>
          </a:p>
        </p:txBody>
      </p:sp>
    </p:spTree>
    <p:extLst>
      <p:ext uri="{BB962C8B-B14F-4D97-AF65-F5344CB8AC3E}">
        <p14:creationId xmlns:p14="http://schemas.microsoft.com/office/powerpoint/2010/main" val="466493585"/>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creen Teal">
    <p:bg>
      <p:bgPr>
        <a:solidFill>
          <a:srgbClr val="00A68B"/>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1444886"/>
            <a:ext cx="7763536" cy="1008155"/>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First part of headline </a:t>
            </a:r>
            <a:br>
              <a:rPr lang="en-US" dirty="0" smtClean="0"/>
            </a:br>
            <a:r>
              <a:rPr lang="en-US" dirty="0" smtClean="0"/>
              <a:t>here and here in white</a:t>
            </a:r>
            <a:endParaRPr lang="en-US" dirty="0"/>
          </a:p>
        </p:txBody>
      </p:sp>
      <p:sp>
        <p:nvSpPr>
          <p:cNvPr id="3" name="Subtitle 2"/>
          <p:cNvSpPr>
            <a:spLocks noGrp="1"/>
          </p:cNvSpPr>
          <p:nvPr>
            <p:ph type="subTitle" idx="1" hasCustomPrompt="1"/>
          </p:nvPr>
        </p:nvSpPr>
        <p:spPr>
          <a:xfrm>
            <a:off x="708826" y="4185005"/>
            <a:ext cx="8370519" cy="770304"/>
          </a:xfrm>
          <a:prstGeom prst="rect">
            <a:avLst/>
          </a:prstGeom>
        </p:spPr>
        <p:txBody>
          <a:bodyPr lIns="0" tIns="0" rIns="0" bIns="0"/>
          <a:lstStyle>
            <a:lvl1pPr marL="0" indent="0" algn="l">
              <a:buNone/>
              <a:defRPr sz="1200" b="0" i="0" baseline="0">
                <a:solidFill>
                  <a:srgbClr val="FFFFFF"/>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need a subtitle or a short intro that can go here in </a:t>
            </a:r>
            <a:r>
              <a:rPr lang="en-US" dirty="0" err="1" smtClean="0"/>
              <a:t>Raleway</a:t>
            </a:r>
            <a:r>
              <a:rPr lang="en-US" dirty="0" smtClean="0"/>
              <a:t> light. </a:t>
            </a:r>
            <a:br>
              <a:rPr lang="en-US" dirty="0" smtClean="0"/>
            </a:br>
            <a:r>
              <a:rPr lang="en-US" dirty="0" smtClean="0"/>
              <a:t>Must not be more than three lines long</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8" name="Text Placeholder 47"/>
          <p:cNvSpPr>
            <a:spLocks noGrp="1"/>
          </p:cNvSpPr>
          <p:nvPr>
            <p:ph type="body" sz="quarter" idx="11" hasCustomPrompt="1"/>
          </p:nvPr>
        </p:nvSpPr>
        <p:spPr>
          <a:xfrm>
            <a:off x="692150" y="2558235"/>
            <a:ext cx="7764463" cy="1319212"/>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Second part of headline here in black</a:t>
            </a:r>
            <a:endParaRPr lang="en-GB" dirty="0"/>
          </a:p>
        </p:txBody>
      </p:sp>
    </p:spTree>
    <p:extLst>
      <p:ext uri="{BB962C8B-B14F-4D97-AF65-F5344CB8AC3E}">
        <p14:creationId xmlns:p14="http://schemas.microsoft.com/office/powerpoint/2010/main" val="3999849064"/>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ew Purple content 2">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655A95"/>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655A95"/>
                </a:solidFill>
                <a:latin typeface="Raleway"/>
                <a:cs typeface="Raleway"/>
              </a:defRPr>
            </a:lvl1pPr>
          </a:lstStyle>
          <a:p>
            <a:fld id="{250383E6-0508-4FD6-840C-C50B0CB81885}" type="slidenum">
              <a:rPr lang="en-US" smtClean="0"/>
              <a:pPr/>
              <a:t>‹#›</a:t>
            </a:fld>
            <a:endParaRPr lang="en-US" dirty="0"/>
          </a:p>
        </p:txBody>
      </p:sp>
      <p:sp>
        <p:nvSpPr>
          <p:cNvPr id="16" name="Subtitle 2"/>
          <p:cNvSpPr>
            <a:spLocks noGrp="1"/>
          </p:cNvSpPr>
          <p:nvPr>
            <p:ph type="subTitle" idx="1" hasCustomPrompt="1"/>
          </p:nvPr>
        </p:nvSpPr>
        <p:spPr>
          <a:xfrm>
            <a:off x="708826" y="647745"/>
            <a:ext cx="4214155" cy="4233673"/>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4" name="Picture Placeholder 3"/>
          <p:cNvSpPr>
            <a:spLocks noGrp="1"/>
          </p:cNvSpPr>
          <p:nvPr>
            <p:ph type="pic" sz="quarter" idx="10"/>
          </p:nvPr>
        </p:nvSpPr>
        <p:spPr>
          <a:xfrm>
            <a:off x="5292436" y="647700"/>
            <a:ext cx="3921414" cy="4233863"/>
          </a:xfrm>
          <a:prstGeom prst="rect">
            <a:avLst/>
          </a:prstGeom>
        </p:spPr>
        <p:txBody>
          <a:bodyPr/>
          <a:lstStyle/>
          <a:p>
            <a:endParaRPr lang="en-GB" dirty="0"/>
          </a:p>
        </p:txBody>
      </p:sp>
    </p:spTree>
    <p:extLst>
      <p:ext uri="{BB962C8B-B14F-4D97-AF65-F5344CB8AC3E}">
        <p14:creationId xmlns:p14="http://schemas.microsoft.com/office/powerpoint/2010/main" val="3347015540"/>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New Purple">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655A95"/>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655A95"/>
                </a:solidFill>
                <a:latin typeface="Raleway"/>
                <a:cs typeface="Raleway"/>
              </a:defRPr>
            </a:lvl1pPr>
          </a:lstStyle>
          <a:p>
            <a:fld id="{250383E6-0508-4FD6-840C-C50B0CB81885}" type="slidenum">
              <a:rPr lang="en-US" smtClean="0"/>
              <a:pPr/>
              <a:t>‹#›</a:t>
            </a:fld>
            <a:endParaRPr lang="en-US" dirty="0"/>
          </a:p>
        </p:txBody>
      </p:sp>
      <p:sp>
        <p:nvSpPr>
          <p:cNvPr id="10"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655A95"/>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11"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spTree>
    <p:extLst>
      <p:ext uri="{BB962C8B-B14F-4D97-AF65-F5344CB8AC3E}">
        <p14:creationId xmlns:p14="http://schemas.microsoft.com/office/powerpoint/2010/main" val="524308094"/>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Separator New Purple">
    <p:bg>
      <p:bgPr>
        <a:solidFill>
          <a:srgbClr val="655A9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48"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pic>
        <p:nvPicPr>
          <p:cNvPr id="40" name="Picture 39"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42" name="Straight Connector 41"/>
          <p:cNvCxnSpPr/>
          <p:nvPr userDrawn="1"/>
        </p:nvCxnSpPr>
        <p:spPr>
          <a:xfrm>
            <a:off x="689293" y="5110375"/>
            <a:ext cx="794339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44"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chemeClr val="tx1"/>
                </a:solidFill>
                <a:latin typeface="Raleway"/>
                <a:cs typeface="Raleway"/>
              </a:defRPr>
            </a:lvl1pPr>
          </a:lstStyle>
          <a:p>
            <a:fld id="{250383E6-0508-4FD6-840C-C50B0CB81885}" type="slidenum">
              <a:rPr lang="en-US" smtClean="0"/>
              <a:pPr/>
              <a:t>‹#›</a:t>
            </a:fld>
            <a:endParaRPr lang="en-US" dirty="0"/>
          </a:p>
        </p:txBody>
      </p:sp>
    </p:spTree>
    <p:extLst>
      <p:ext uri="{BB962C8B-B14F-4D97-AF65-F5344CB8AC3E}">
        <p14:creationId xmlns:p14="http://schemas.microsoft.com/office/powerpoint/2010/main" val="423738504"/>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ull out info New Purple">
    <p:bg>
      <p:bgPr>
        <a:solidFill>
          <a:srgbClr val="655A9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65914" y="1116995"/>
            <a:ext cx="1232705" cy="1118203"/>
          </a:xfrm>
          <a:prstGeom prst="rect">
            <a:avLst/>
          </a:prstGeom>
        </p:spPr>
        <p:txBody>
          <a:bodyPr lIns="0" tIns="0" rIns="0" bIns="0"/>
          <a:lstStyle>
            <a:lvl1pPr>
              <a:lnSpc>
                <a:spcPct val="70000"/>
              </a:lnSpc>
              <a:spcAft>
                <a:spcPts val="0"/>
              </a:spcAft>
              <a:defRPr sz="20000" b="1" i="0" baseline="0">
                <a:solidFill>
                  <a:srgbClr val="FFFFFF">
                    <a:alpha val="60000"/>
                  </a:srgbClr>
                </a:solidFill>
                <a:latin typeface="Raleway" panose="020B0503030101060003" pitchFamily="34" charset="0"/>
                <a:cs typeface="Raleway" panose="020B0503030101060003" pitchFamily="34" charset="0"/>
              </a:defRPr>
            </a:lvl1pPr>
          </a:lstStyle>
          <a:p>
            <a:r>
              <a:rPr lang="en-US" dirty="0" smtClean="0"/>
              <a:t>“</a:t>
            </a:r>
            <a:endParaRPr lang="en-US" dirty="0"/>
          </a:p>
        </p:txBody>
      </p:sp>
      <p:sp>
        <p:nvSpPr>
          <p:cNvPr id="48" name="Text Placeholder 47"/>
          <p:cNvSpPr>
            <a:spLocks noGrp="1"/>
          </p:cNvSpPr>
          <p:nvPr>
            <p:ph type="body" sz="quarter" idx="11" hasCustomPrompt="1"/>
          </p:nvPr>
        </p:nvSpPr>
        <p:spPr>
          <a:xfrm>
            <a:off x="6252441" y="3606801"/>
            <a:ext cx="1122795" cy="725294"/>
          </a:xfrm>
          <a:prstGeom prst="rect">
            <a:avLst/>
          </a:prstGeom>
        </p:spPr>
        <p:txBody>
          <a:bodyPr lIns="0" tIns="0" rIns="0" bIns="0"/>
          <a:lstStyle>
            <a:lvl1pPr marL="0" indent="0">
              <a:lnSpc>
                <a:spcPct val="70000"/>
              </a:lnSpc>
              <a:buNone/>
              <a:defRPr sz="20000" b="1">
                <a:solidFill>
                  <a:schemeClr val="bg1">
                    <a:alpha val="60000"/>
                  </a:schemeClr>
                </a:solidFill>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a:t>
            </a:r>
            <a:endParaRPr lang="en-GB" dirty="0"/>
          </a:p>
        </p:txBody>
      </p:sp>
      <p:pic>
        <p:nvPicPr>
          <p:cNvPr id="40" name="Picture 39"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42" name="Straight Connector 41"/>
          <p:cNvCxnSpPr/>
          <p:nvPr userDrawn="1"/>
        </p:nvCxnSpPr>
        <p:spPr>
          <a:xfrm>
            <a:off x="689293" y="5110375"/>
            <a:ext cx="794339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44"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chemeClr val="tx1"/>
                </a:solidFill>
                <a:latin typeface="Raleway"/>
                <a:cs typeface="Raleway"/>
              </a:defRPr>
            </a:lvl1pPr>
          </a:lstStyle>
          <a:p>
            <a:fld id="{250383E6-0508-4FD6-840C-C50B0CB81885}" type="slidenum">
              <a:rPr lang="en-US" smtClean="0"/>
              <a:pPr/>
              <a:t>‹#›</a:t>
            </a:fld>
            <a:endParaRPr lang="en-US" dirty="0"/>
          </a:p>
        </p:txBody>
      </p:sp>
      <p:sp>
        <p:nvSpPr>
          <p:cNvPr id="8" name="Subtitle 2"/>
          <p:cNvSpPr>
            <a:spLocks noGrp="1"/>
          </p:cNvSpPr>
          <p:nvPr>
            <p:ph type="subTitle" idx="1" hasCustomPrompt="1"/>
          </p:nvPr>
        </p:nvSpPr>
        <p:spPr>
          <a:xfrm>
            <a:off x="2133600" y="1270000"/>
            <a:ext cx="4936836" cy="2997200"/>
          </a:xfrm>
          <a:prstGeom prst="rect">
            <a:avLst/>
          </a:prstGeom>
        </p:spPr>
        <p:txBody>
          <a:bodyPr lIns="0" tIns="0" rIns="0" bIns="0"/>
          <a:lstStyle>
            <a:lvl1pPr marL="0" indent="0" algn="l">
              <a:buNone/>
              <a:defRPr sz="20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want to highlight some copy or facts or a quote it can go on a slide like this here and here and here and here and here and here and here and here and here and here and here and here and here and here and here and here and here and here and here and here and here and here and here and here and here</a:t>
            </a:r>
            <a:endParaRPr lang="en-US" dirty="0"/>
          </a:p>
        </p:txBody>
      </p:sp>
    </p:spTree>
    <p:extLst>
      <p:ext uri="{BB962C8B-B14F-4D97-AF65-F5344CB8AC3E}">
        <p14:creationId xmlns:p14="http://schemas.microsoft.com/office/powerpoint/2010/main" val="2850001299"/>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creen New Purple">
    <p:bg>
      <p:bgPr>
        <a:solidFill>
          <a:srgbClr val="655A9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2019607"/>
            <a:ext cx="7763536" cy="626611"/>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Thank you</a:t>
            </a:r>
            <a:endParaRPr lang="en-US" dirty="0"/>
          </a:p>
        </p:txBody>
      </p:sp>
      <p:sp>
        <p:nvSpPr>
          <p:cNvPr id="3" name="Subtitle 2"/>
          <p:cNvSpPr>
            <a:spLocks noGrp="1"/>
          </p:cNvSpPr>
          <p:nvPr>
            <p:ph type="subTitle" idx="1" hasCustomPrompt="1"/>
          </p:nvPr>
        </p:nvSpPr>
        <p:spPr>
          <a:xfrm>
            <a:off x="708826" y="2993514"/>
            <a:ext cx="8370519" cy="770304"/>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Any Questions? Put your contact details here if you like</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929871456"/>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creen Blue">
    <p:bg>
      <p:bgPr>
        <a:solidFill>
          <a:srgbClr val="50769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1444886"/>
            <a:ext cx="7763536" cy="1008155"/>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First part of headline </a:t>
            </a:r>
            <a:br>
              <a:rPr lang="en-US" dirty="0" smtClean="0"/>
            </a:br>
            <a:r>
              <a:rPr lang="en-US" dirty="0" smtClean="0"/>
              <a:t>here and here in white</a:t>
            </a:r>
            <a:endParaRPr lang="en-US" dirty="0"/>
          </a:p>
        </p:txBody>
      </p:sp>
      <p:sp>
        <p:nvSpPr>
          <p:cNvPr id="3" name="Subtitle 2"/>
          <p:cNvSpPr>
            <a:spLocks noGrp="1"/>
          </p:cNvSpPr>
          <p:nvPr>
            <p:ph type="subTitle" idx="1" hasCustomPrompt="1"/>
          </p:nvPr>
        </p:nvSpPr>
        <p:spPr>
          <a:xfrm>
            <a:off x="708826" y="4185005"/>
            <a:ext cx="8370519" cy="770304"/>
          </a:xfrm>
          <a:prstGeom prst="rect">
            <a:avLst/>
          </a:prstGeom>
        </p:spPr>
        <p:txBody>
          <a:bodyPr lIns="0" tIns="0" rIns="0" bIns="0"/>
          <a:lstStyle>
            <a:lvl1pPr marL="0" indent="0" algn="l">
              <a:buNone/>
              <a:defRPr sz="1200" b="0" i="0" baseline="0">
                <a:solidFill>
                  <a:srgbClr val="FFFFFF"/>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need a subtitle or a short intro that can go here in </a:t>
            </a:r>
            <a:r>
              <a:rPr lang="en-US" dirty="0" err="1" smtClean="0"/>
              <a:t>Raleway</a:t>
            </a:r>
            <a:r>
              <a:rPr lang="en-US" dirty="0" smtClean="0"/>
              <a:t> light. </a:t>
            </a:r>
            <a:br>
              <a:rPr lang="en-US" dirty="0" smtClean="0"/>
            </a:br>
            <a:r>
              <a:rPr lang="en-US" dirty="0" smtClean="0"/>
              <a:t>Must not be more than three lines long</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8" name="Text Placeholder 47"/>
          <p:cNvSpPr>
            <a:spLocks noGrp="1"/>
          </p:cNvSpPr>
          <p:nvPr>
            <p:ph type="body" sz="quarter" idx="11" hasCustomPrompt="1"/>
          </p:nvPr>
        </p:nvSpPr>
        <p:spPr>
          <a:xfrm>
            <a:off x="692150" y="2558235"/>
            <a:ext cx="7764463" cy="1319212"/>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Second part of headline here in black</a:t>
            </a:r>
            <a:endParaRPr lang="en-GB" dirty="0"/>
          </a:p>
        </p:txBody>
      </p:sp>
    </p:spTree>
    <p:extLst>
      <p:ext uri="{BB962C8B-B14F-4D97-AF65-F5344CB8AC3E}">
        <p14:creationId xmlns:p14="http://schemas.microsoft.com/office/powerpoint/2010/main" val="9153354"/>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 Content 1">
    <p:bg>
      <p:bgPr>
        <a:solidFill>
          <a:schemeClr val="bg1"/>
        </a:solidFill>
        <a:effectLst/>
      </p:bgPr>
    </p:bg>
    <p:spTree>
      <p:nvGrpSpPr>
        <p:cNvPr id="1" name=""/>
        <p:cNvGrpSpPr/>
        <p:nvPr/>
      </p:nvGrpSpPr>
      <p:grpSpPr>
        <a:xfrm>
          <a:off x="0" y="0"/>
          <a:ext cx="0" cy="0"/>
          <a:chOff x="0" y="0"/>
          <a:chExt cx="0" cy="0"/>
        </a:xfrm>
      </p:grpSpPr>
      <p:pic>
        <p:nvPicPr>
          <p:cNvPr id="16" name="Picture 15"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17" name="Straight Connector 16"/>
          <p:cNvCxnSpPr/>
          <p:nvPr userDrawn="1"/>
        </p:nvCxnSpPr>
        <p:spPr>
          <a:xfrm>
            <a:off x="689293" y="5110375"/>
            <a:ext cx="7943392" cy="1588"/>
          </a:xfrm>
          <a:prstGeom prst="line">
            <a:avLst/>
          </a:prstGeom>
          <a:ln>
            <a:solidFill>
              <a:srgbClr val="507693"/>
            </a:solidFill>
          </a:ln>
        </p:spPr>
        <p:style>
          <a:lnRef idx="1">
            <a:schemeClr val="accent1"/>
          </a:lnRef>
          <a:fillRef idx="0">
            <a:schemeClr val="accent1"/>
          </a:fillRef>
          <a:effectRef idx="0">
            <a:schemeClr val="accent1"/>
          </a:effectRef>
          <a:fontRef idx="minor">
            <a:schemeClr val="tx1"/>
          </a:fontRef>
        </p:style>
      </p:cxnSp>
      <p:sp>
        <p:nvSpPr>
          <p:cNvPr id="12"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507693"/>
                </a:solidFill>
                <a:latin typeface="Raleway"/>
                <a:cs typeface="Raleway"/>
              </a:defRPr>
            </a:lvl1pPr>
          </a:lstStyle>
          <a:p>
            <a:fld id="{250383E6-0508-4FD6-840C-C50B0CB81885}" type="slidenum">
              <a:rPr lang="en-US" smtClean="0"/>
              <a:pPr/>
              <a:t>‹#›</a:t>
            </a:fld>
            <a:endParaRPr lang="en-US" dirty="0"/>
          </a:p>
        </p:txBody>
      </p:sp>
      <p:sp>
        <p:nvSpPr>
          <p:cNvPr id="19" name="Subtitle 2"/>
          <p:cNvSpPr>
            <a:spLocks noGrp="1"/>
          </p:cNvSpPr>
          <p:nvPr>
            <p:ph type="subTitle" idx="1" hasCustomPrompt="1"/>
          </p:nvPr>
        </p:nvSpPr>
        <p:spPr>
          <a:xfrm>
            <a:off x="708826" y="1040291"/>
            <a:ext cx="8370519" cy="391345"/>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3" name="Text Placeholder 2"/>
          <p:cNvSpPr>
            <a:spLocks noGrp="1"/>
          </p:cNvSpPr>
          <p:nvPr>
            <p:ph type="body" sz="quarter" idx="10" hasCustomPrompt="1"/>
          </p:nvPr>
        </p:nvSpPr>
        <p:spPr>
          <a:xfrm>
            <a:off x="709613" y="1509713"/>
            <a:ext cx="8410575" cy="1718396"/>
          </a:xfrm>
          <a:prstGeom prst="rect">
            <a:avLst/>
          </a:prstGeom>
        </p:spPr>
        <p:txBody>
          <a:bodyPr lIns="0" tIns="0" rIns="0" bIns="0"/>
          <a:lstStyle>
            <a:lvl1pPr>
              <a:defRPr sz="1200"/>
            </a:lvl1pPr>
            <a:lvl2pPr marL="360000" marR="0" indent="-180000" algn="l" defTabSz="457200" rtl="0" eaLnBrk="1" fontAlgn="auto" latinLnBrk="0" hangingPunct="1">
              <a:lnSpc>
                <a:spcPct val="70000"/>
              </a:lnSpc>
              <a:spcBef>
                <a:spcPts val="0"/>
              </a:spcBef>
              <a:spcAft>
                <a:spcPts val="0"/>
              </a:spcAft>
              <a:buClrTx/>
              <a:buSzTx/>
              <a:buFont typeface="Arial"/>
              <a:buChar char="–"/>
              <a:tabLst/>
              <a:defRPr sz="1200"/>
            </a:lvl2pPr>
            <a:lvl3pPr>
              <a:defRPr sz="1200"/>
            </a:lvl3pPr>
            <a:lvl4pPr>
              <a:defRPr sz="1200"/>
            </a:lvl4pPr>
            <a:lvl5pPr>
              <a:defRPr sz="1200"/>
            </a:lvl5pPr>
          </a:lstStyle>
          <a:p>
            <a:pPr lvl="0"/>
            <a:r>
              <a:rPr lang="en-US" dirty="0" smtClean="0"/>
              <a:t>Bullet 1</a:t>
            </a:r>
          </a:p>
          <a:p>
            <a:pPr lvl="0"/>
            <a:r>
              <a:rPr lang="en-US" dirty="0" smtClean="0"/>
              <a:t>Bullet 2</a:t>
            </a:r>
          </a:p>
          <a:p>
            <a:pPr lvl="1"/>
            <a:r>
              <a:rPr lang="en-US" dirty="0" smtClean="0"/>
              <a:t>Second level</a:t>
            </a:r>
          </a:p>
          <a:p>
            <a:pPr marL="360000" marR="0" lvl="1" indent="-180000" algn="l" defTabSz="457200" rtl="0" eaLnBrk="1" fontAlgn="auto" latinLnBrk="0" hangingPunct="1">
              <a:lnSpc>
                <a:spcPct val="110000"/>
              </a:lnSpc>
              <a:spcBef>
                <a:spcPts val="0"/>
              </a:spcBef>
              <a:spcAft>
                <a:spcPts val="300"/>
              </a:spcAft>
              <a:buClrTx/>
              <a:buSzTx/>
              <a:buFont typeface="Arial"/>
              <a:buChar char="–"/>
              <a:tabLst/>
              <a:defRPr/>
            </a:pPr>
            <a:r>
              <a:rPr lang="en-US" dirty="0" smtClean="0"/>
              <a:t>Second level</a:t>
            </a:r>
          </a:p>
          <a:p>
            <a:pPr lvl="0"/>
            <a:r>
              <a:rPr lang="en-US" dirty="0" smtClean="0"/>
              <a:t>Bullet 3</a:t>
            </a:r>
          </a:p>
          <a:p>
            <a:pPr lvl="0"/>
            <a:r>
              <a:rPr lang="en-US" dirty="0" smtClean="0"/>
              <a:t>Bullet 4</a:t>
            </a:r>
          </a:p>
          <a:p>
            <a:pPr lvl="1"/>
            <a:endParaRPr lang="en-US" dirty="0" smtClean="0"/>
          </a:p>
        </p:txBody>
      </p:sp>
      <p:sp>
        <p:nvSpPr>
          <p:cNvPr id="5" name="Text Placeholder 4"/>
          <p:cNvSpPr>
            <a:spLocks noGrp="1"/>
          </p:cNvSpPr>
          <p:nvPr>
            <p:ph type="body" sz="quarter" idx="11" hasCustomPrompt="1"/>
          </p:nvPr>
        </p:nvSpPr>
        <p:spPr>
          <a:xfrm>
            <a:off x="708826" y="494191"/>
            <a:ext cx="8389938" cy="290900"/>
          </a:xfrm>
          <a:prstGeom prst="rect">
            <a:avLst/>
          </a:prstGeom>
        </p:spPr>
        <p:txBody>
          <a:bodyPr lIns="0" tIns="0" rIns="0" bIns="0"/>
          <a:lstStyle>
            <a:lvl1pPr marL="0" indent="0">
              <a:buNone/>
              <a:defRPr sz="2000" b="1">
                <a:latin typeface="Raleway" panose="020B0503030101060003" pitchFamily="34" charset="0"/>
              </a:defRPr>
            </a:lvl1pPr>
          </a:lstStyle>
          <a:p>
            <a:pPr lvl="0"/>
            <a:r>
              <a:rPr lang="en-US" dirty="0" smtClean="0"/>
              <a:t>Slide title</a:t>
            </a:r>
            <a:endParaRPr lang="en-GB" dirty="0"/>
          </a:p>
        </p:txBody>
      </p:sp>
    </p:spTree>
    <p:extLst>
      <p:ext uri="{BB962C8B-B14F-4D97-AF65-F5344CB8AC3E}">
        <p14:creationId xmlns:p14="http://schemas.microsoft.com/office/powerpoint/2010/main" val="1819684510"/>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 content 2">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507693"/>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507693"/>
                </a:solidFill>
                <a:latin typeface="Raleway"/>
                <a:cs typeface="Raleway"/>
              </a:defRPr>
            </a:lvl1pPr>
          </a:lstStyle>
          <a:p>
            <a:fld id="{250383E6-0508-4FD6-840C-C50B0CB81885}" type="slidenum">
              <a:rPr lang="en-US" smtClean="0"/>
              <a:pPr/>
              <a:t>‹#›</a:t>
            </a:fld>
            <a:endParaRPr lang="en-US" dirty="0"/>
          </a:p>
        </p:txBody>
      </p:sp>
      <p:sp>
        <p:nvSpPr>
          <p:cNvPr id="16" name="Subtitle 2"/>
          <p:cNvSpPr>
            <a:spLocks noGrp="1"/>
          </p:cNvSpPr>
          <p:nvPr>
            <p:ph type="subTitle" idx="1" hasCustomPrompt="1"/>
          </p:nvPr>
        </p:nvSpPr>
        <p:spPr>
          <a:xfrm>
            <a:off x="708826" y="647745"/>
            <a:ext cx="4214155" cy="4233673"/>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4" name="Picture Placeholder 3"/>
          <p:cNvSpPr>
            <a:spLocks noGrp="1"/>
          </p:cNvSpPr>
          <p:nvPr>
            <p:ph type="pic" sz="quarter" idx="10"/>
          </p:nvPr>
        </p:nvSpPr>
        <p:spPr>
          <a:xfrm>
            <a:off x="5292436" y="647700"/>
            <a:ext cx="3921414" cy="4233863"/>
          </a:xfrm>
          <a:prstGeom prst="rect">
            <a:avLst/>
          </a:prstGeom>
        </p:spPr>
        <p:txBody>
          <a:bodyPr/>
          <a:lstStyle/>
          <a:p>
            <a:endParaRPr lang="en-GB" dirty="0"/>
          </a:p>
        </p:txBody>
      </p:sp>
    </p:spTree>
    <p:extLst>
      <p:ext uri="{BB962C8B-B14F-4D97-AF65-F5344CB8AC3E}">
        <p14:creationId xmlns:p14="http://schemas.microsoft.com/office/powerpoint/2010/main" val="4071599975"/>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Divider Blue">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507693"/>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507693"/>
                </a:solidFill>
                <a:latin typeface="Raleway"/>
                <a:cs typeface="Raleway"/>
              </a:defRPr>
            </a:lvl1pPr>
          </a:lstStyle>
          <a:p>
            <a:fld id="{250383E6-0508-4FD6-840C-C50B0CB81885}" type="slidenum">
              <a:rPr lang="en-US" smtClean="0"/>
              <a:pPr/>
              <a:t>‹#›</a:t>
            </a:fld>
            <a:endParaRPr lang="en-US" dirty="0"/>
          </a:p>
        </p:txBody>
      </p:sp>
      <p:sp>
        <p:nvSpPr>
          <p:cNvPr id="10"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507693"/>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11"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spTree>
    <p:extLst>
      <p:ext uri="{BB962C8B-B14F-4D97-AF65-F5344CB8AC3E}">
        <p14:creationId xmlns:p14="http://schemas.microsoft.com/office/powerpoint/2010/main" val="637060775"/>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Separator Blue">
    <p:bg>
      <p:bgPr>
        <a:solidFill>
          <a:srgbClr val="50769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48"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pic>
        <p:nvPicPr>
          <p:cNvPr id="40" name="Picture 39"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42" name="Straight Connector 41"/>
          <p:cNvCxnSpPr/>
          <p:nvPr userDrawn="1"/>
        </p:nvCxnSpPr>
        <p:spPr>
          <a:xfrm>
            <a:off x="689293" y="5110375"/>
            <a:ext cx="794339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44"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chemeClr val="tx1"/>
                </a:solidFill>
                <a:latin typeface="Raleway"/>
                <a:cs typeface="Raleway"/>
              </a:defRPr>
            </a:lvl1pPr>
          </a:lstStyle>
          <a:p>
            <a:fld id="{250383E6-0508-4FD6-840C-C50B0CB81885}" type="slidenum">
              <a:rPr lang="en-US" smtClean="0"/>
              <a:pPr/>
              <a:t>‹#›</a:t>
            </a:fld>
            <a:endParaRPr lang="en-US" dirty="0"/>
          </a:p>
        </p:txBody>
      </p:sp>
    </p:spTree>
    <p:extLst>
      <p:ext uri="{BB962C8B-B14F-4D97-AF65-F5344CB8AC3E}">
        <p14:creationId xmlns:p14="http://schemas.microsoft.com/office/powerpoint/2010/main" val="3110971663"/>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eal content 2">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00A68B"/>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00A68B"/>
                </a:solidFill>
                <a:latin typeface="Raleway"/>
                <a:cs typeface="Raleway"/>
              </a:defRPr>
            </a:lvl1pPr>
          </a:lstStyle>
          <a:p>
            <a:fld id="{250383E6-0508-4FD6-840C-C50B0CB81885}" type="slidenum">
              <a:rPr lang="en-US" smtClean="0"/>
              <a:pPr/>
              <a:t>‹#›</a:t>
            </a:fld>
            <a:endParaRPr lang="en-US" dirty="0"/>
          </a:p>
        </p:txBody>
      </p:sp>
      <p:sp>
        <p:nvSpPr>
          <p:cNvPr id="16" name="Subtitle 2"/>
          <p:cNvSpPr>
            <a:spLocks noGrp="1"/>
          </p:cNvSpPr>
          <p:nvPr>
            <p:ph type="subTitle" idx="1" hasCustomPrompt="1"/>
          </p:nvPr>
        </p:nvSpPr>
        <p:spPr>
          <a:xfrm>
            <a:off x="708826" y="647745"/>
            <a:ext cx="4214155" cy="4233673"/>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4" name="Picture Placeholder 3"/>
          <p:cNvSpPr>
            <a:spLocks noGrp="1"/>
          </p:cNvSpPr>
          <p:nvPr>
            <p:ph type="pic" sz="quarter" idx="10"/>
          </p:nvPr>
        </p:nvSpPr>
        <p:spPr>
          <a:xfrm>
            <a:off x="5292436" y="647700"/>
            <a:ext cx="3921414" cy="4233863"/>
          </a:xfrm>
          <a:prstGeom prst="rect">
            <a:avLst/>
          </a:prstGeom>
        </p:spPr>
        <p:txBody>
          <a:bodyPr/>
          <a:lstStyle/>
          <a:p>
            <a:endParaRPr lang="en-GB" dirty="0"/>
          </a:p>
        </p:txBody>
      </p:sp>
    </p:spTree>
    <p:extLst>
      <p:ext uri="{BB962C8B-B14F-4D97-AF65-F5344CB8AC3E}">
        <p14:creationId xmlns:p14="http://schemas.microsoft.com/office/powerpoint/2010/main" val="1889392755"/>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ull out info Blue">
    <p:bg>
      <p:bgPr>
        <a:solidFill>
          <a:srgbClr val="50769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65914" y="1116995"/>
            <a:ext cx="1232705" cy="1118203"/>
          </a:xfrm>
          <a:prstGeom prst="rect">
            <a:avLst/>
          </a:prstGeom>
        </p:spPr>
        <p:txBody>
          <a:bodyPr lIns="0" tIns="0" rIns="0" bIns="0"/>
          <a:lstStyle>
            <a:lvl1pPr>
              <a:lnSpc>
                <a:spcPct val="70000"/>
              </a:lnSpc>
              <a:spcAft>
                <a:spcPts val="0"/>
              </a:spcAft>
              <a:defRPr sz="20000" b="1" i="0" baseline="0">
                <a:solidFill>
                  <a:srgbClr val="FFFFFF">
                    <a:alpha val="60000"/>
                  </a:srgbClr>
                </a:solidFill>
                <a:latin typeface="Raleway" panose="020B0503030101060003" pitchFamily="34" charset="0"/>
                <a:cs typeface="Raleway" panose="020B0503030101060003" pitchFamily="34" charset="0"/>
              </a:defRPr>
            </a:lvl1pPr>
          </a:lstStyle>
          <a:p>
            <a:r>
              <a:rPr lang="en-US" dirty="0" smtClean="0"/>
              <a:t>“</a:t>
            </a:r>
            <a:endParaRPr lang="en-US" dirty="0"/>
          </a:p>
        </p:txBody>
      </p:sp>
      <p:sp>
        <p:nvSpPr>
          <p:cNvPr id="48" name="Text Placeholder 47"/>
          <p:cNvSpPr>
            <a:spLocks noGrp="1"/>
          </p:cNvSpPr>
          <p:nvPr>
            <p:ph type="body" sz="quarter" idx="11" hasCustomPrompt="1"/>
          </p:nvPr>
        </p:nvSpPr>
        <p:spPr>
          <a:xfrm>
            <a:off x="6252441" y="3606801"/>
            <a:ext cx="1122795" cy="725294"/>
          </a:xfrm>
          <a:prstGeom prst="rect">
            <a:avLst/>
          </a:prstGeom>
        </p:spPr>
        <p:txBody>
          <a:bodyPr lIns="0" tIns="0" rIns="0" bIns="0"/>
          <a:lstStyle>
            <a:lvl1pPr marL="0" indent="0">
              <a:lnSpc>
                <a:spcPct val="70000"/>
              </a:lnSpc>
              <a:buNone/>
              <a:defRPr sz="20000" b="1">
                <a:solidFill>
                  <a:schemeClr val="bg1">
                    <a:alpha val="60000"/>
                  </a:schemeClr>
                </a:solidFill>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a:t>
            </a:r>
            <a:endParaRPr lang="en-GB" dirty="0"/>
          </a:p>
        </p:txBody>
      </p:sp>
      <p:pic>
        <p:nvPicPr>
          <p:cNvPr id="40" name="Picture 39"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42" name="Straight Connector 41"/>
          <p:cNvCxnSpPr/>
          <p:nvPr userDrawn="1"/>
        </p:nvCxnSpPr>
        <p:spPr>
          <a:xfrm>
            <a:off x="689293" y="5110375"/>
            <a:ext cx="794339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44"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chemeClr val="tx1"/>
                </a:solidFill>
                <a:latin typeface="Raleway"/>
                <a:cs typeface="Raleway"/>
              </a:defRPr>
            </a:lvl1pPr>
          </a:lstStyle>
          <a:p>
            <a:fld id="{250383E6-0508-4FD6-840C-C50B0CB81885}" type="slidenum">
              <a:rPr lang="en-US" smtClean="0"/>
              <a:pPr/>
              <a:t>‹#›</a:t>
            </a:fld>
            <a:endParaRPr lang="en-US" dirty="0"/>
          </a:p>
        </p:txBody>
      </p:sp>
      <p:sp>
        <p:nvSpPr>
          <p:cNvPr id="8" name="Subtitle 2"/>
          <p:cNvSpPr>
            <a:spLocks noGrp="1"/>
          </p:cNvSpPr>
          <p:nvPr>
            <p:ph type="subTitle" idx="1" hasCustomPrompt="1"/>
          </p:nvPr>
        </p:nvSpPr>
        <p:spPr>
          <a:xfrm>
            <a:off x="2133600" y="1270000"/>
            <a:ext cx="4936836" cy="2997200"/>
          </a:xfrm>
          <a:prstGeom prst="rect">
            <a:avLst/>
          </a:prstGeom>
        </p:spPr>
        <p:txBody>
          <a:bodyPr lIns="0" tIns="0" rIns="0" bIns="0"/>
          <a:lstStyle>
            <a:lvl1pPr marL="0" indent="0" algn="l">
              <a:buNone/>
              <a:defRPr sz="20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want to highlight some copy or facts or a quote it can go on a slide like this here and here and here and here and here and here and here and here and here and here and here and here and here and here and here and here and here and here and here and here and here and here and here and here and here</a:t>
            </a:r>
            <a:endParaRPr lang="en-US" dirty="0"/>
          </a:p>
        </p:txBody>
      </p:sp>
    </p:spTree>
    <p:extLst>
      <p:ext uri="{BB962C8B-B14F-4D97-AF65-F5344CB8AC3E}">
        <p14:creationId xmlns:p14="http://schemas.microsoft.com/office/powerpoint/2010/main" val="3519397108"/>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creen Blue">
    <p:bg>
      <p:bgPr>
        <a:solidFill>
          <a:srgbClr val="50769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2019607"/>
            <a:ext cx="7763536" cy="626611"/>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Thank you</a:t>
            </a:r>
            <a:endParaRPr lang="en-US" dirty="0"/>
          </a:p>
        </p:txBody>
      </p:sp>
      <p:sp>
        <p:nvSpPr>
          <p:cNvPr id="3" name="Subtitle 2"/>
          <p:cNvSpPr>
            <a:spLocks noGrp="1"/>
          </p:cNvSpPr>
          <p:nvPr>
            <p:ph type="subTitle" idx="1" hasCustomPrompt="1"/>
          </p:nvPr>
        </p:nvSpPr>
        <p:spPr>
          <a:xfrm>
            <a:off x="708826" y="2993514"/>
            <a:ext cx="8370519" cy="770304"/>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Any Questions? Put your contact details here if you like</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051351745"/>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creen Light Blue">
    <p:bg>
      <p:bgPr>
        <a:solidFill>
          <a:srgbClr val="0085BC"/>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1444886"/>
            <a:ext cx="7763536" cy="1008155"/>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First part of headline </a:t>
            </a:r>
            <a:br>
              <a:rPr lang="en-US" dirty="0" smtClean="0"/>
            </a:br>
            <a:r>
              <a:rPr lang="en-US" dirty="0" smtClean="0"/>
              <a:t>here and here in white</a:t>
            </a:r>
            <a:endParaRPr lang="en-US" dirty="0"/>
          </a:p>
        </p:txBody>
      </p:sp>
      <p:sp>
        <p:nvSpPr>
          <p:cNvPr id="3" name="Subtitle 2"/>
          <p:cNvSpPr>
            <a:spLocks noGrp="1"/>
          </p:cNvSpPr>
          <p:nvPr>
            <p:ph type="subTitle" idx="1" hasCustomPrompt="1"/>
          </p:nvPr>
        </p:nvSpPr>
        <p:spPr>
          <a:xfrm>
            <a:off x="708826" y="4185005"/>
            <a:ext cx="8370519" cy="770304"/>
          </a:xfrm>
          <a:prstGeom prst="rect">
            <a:avLst/>
          </a:prstGeom>
        </p:spPr>
        <p:txBody>
          <a:bodyPr lIns="0" tIns="0" rIns="0" bIns="0"/>
          <a:lstStyle>
            <a:lvl1pPr marL="0" indent="0" algn="l">
              <a:buNone/>
              <a:defRPr sz="1200" b="0" i="0" baseline="0">
                <a:solidFill>
                  <a:srgbClr val="FFFFFF"/>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need a subtitle or a short intro that can go here in </a:t>
            </a:r>
            <a:r>
              <a:rPr lang="en-US" dirty="0" err="1" smtClean="0"/>
              <a:t>Raleway</a:t>
            </a:r>
            <a:r>
              <a:rPr lang="en-US" dirty="0" smtClean="0"/>
              <a:t> light. </a:t>
            </a:r>
            <a:br>
              <a:rPr lang="en-US" dirty="0" smtClean="0"/>
            </a:br>
            <a:r>
              <a:rPr lang="en-US" dirty="0" smtClean="0"/>
              <a:t>Must not be more than three lines long</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8" name="Text Placeholder 47"/>
          <p:cNvSpPr>
            <a:spLocks noGrp="1"/>
          </p:cNvSpPr>
          <p:nvPr>
            <p:ph type="body" sz="quarter" idx="11" hasCustomPrompt="1"/>
          </p:nvPr>
        </p:nvSpPr>
        <p:spPr>
          <a:xfrm>
            <a:off x="692150" y="2558235"/>
            <a:ext cx="7764463" cy="1319212"/>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Second part of headline here in black</a:t>
            </a:r>
            <a:endParaRPr lang="en-GB" dirty="0"/>
          </a:p>
        </p:txBody>
      </p:sp>
    </p:spTree>
    <p:extLst>
      <p:ext uri="{BB962C8B-B14F-4D97-AF65-F5344CB8AC3E}">
        <p14:creationId xmlns:p14="http://schemas.microsoft.com/office/powerpoint/2010/main" val="1681257876"/>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ight Blue Content 1">
    <p:bg>
      <p:bgPr>
        <a:solidFill>
          <a:schemeClr val="bg1"/>
        </a:solidFill>
        <a:effectLst/>
      </p:bgPr>
    </p:bg>
    <p:spTree>
      <p:nvGrpSpPr>
        <p:cNvPr id="1" name=""/>
        <p:cNvGrpSpPr/>
        <p:nvPr/>
      </p:nvGrpSpPr>
      <p:grpSpPr>
        <a:xfrm>
          <a:off x="0" y="0"/>
          <a:ext cx="0" cy="0"/>
          <a:chOff x="0" y="0"/>
          <a:chExt cx="0" cy="0"/>
        </a:xfrm>
      </p:grpSpPr>
      <p:pic>
        <p:nvPicPr>
          <p:cNvPr id="16" name="Picture 15"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17" name="Straight Connector 16"/>
          <p:cNvCxnSpPr/>
          <p:nvPr userDrawn="1"/>
        </p:nvCxnSpPr>
        <p:spPr>
          <a:xfrm>
            <a:off x="689293" y="5110375"/>
            <a:ext cx="7943392" cy="1588"/>
          </a:xfrm>
          <a:prstGeom prst="line">
            <a:avLst/>
          </a:prstGeom>
          <a:ln>
            <a:solidFill>
              <a:srgbClr val="0085BC"/>
            </a:solidFill>
          </a:ln>
        </p:spPr>
        <p:style>
          <a:lnRef idx="1">
            <a:schemeClr val="accent1"/>
          </a:lnRef>
          <a:fillRef idx="0">
            <a:schemeClr val="accent1"/>
          </a:fillRef>
          <a:effectRef idx="0">
            <a:schemeClr val="accent1"/>
          </a:effectRef>
          <a:fontRef idx="minor">
            <a:schemeClr val="tx1"/>
          </a:fontRef>
        </p:style>
      </p:cxnSp>
      <p:sp>
        <p:nvSpPr>
          <p:cNvPr id="12"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0085BC"/>
                </a:solidFill>
                <a:latin typeface="Raleway"/>
                <a:cs typeface="Raleway"/>
              </a:defRPr>
            </a:lvl1pPr>
          </a:lstStyle>
          <a:p>
            <a:fld id="{250383E6-0508-4FD6-840C-C50B0CB81885}" type="slidenum">
              <a:rPr lang="en-US" smtClean="0"/>
              <a:pPr/>
              <a:t>‹#›</a:t>
            </a:fld>
            <a:endParaRPr lang="en-US" dirty="0"/>
          </a:p>
        </p:txBody>
      </p:sp>
      <p:sp>
        <p:nvSpPr>
          <p:cNvPr id="19" name="Subtitle 2"/>
          <p:cNvSpPr>
            <a:spLocks noGrp="1"/>
          </p:cNvSpPr>
          <p:nvPr>
            <p:ph type="subTitle" idx="1" hasCustomPrompt="1"/>
          </p:nvPr>
        </p:nvSpPr>
        <p:spPr>
          <a:xfrm>
            <a:off x="708826" y="1040291"/>
            <a:ext cx="8370519" cy="391345"/>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3" name="Text Placeholder 2"/>
          <p:cNvSpPr>
            <a:spLocks noGrp="1"/>
          </p:cNvSpPr>
          <p:nvPr>
            <p:ph type="body" sz="quarter" idx="10" hasCustomPrompt="1"/>
          </p:nvPr>
        </p:nvSpPr>
        <p:spPr>
          <a:xfrm>
            <a:off x="709613" y="1509713"/>
            <a:ext cx="8410575" cy="1718396"/>
          </a:xfrm>
          <a:prstGeom prst="rect">
            <a:avLst/>
          </a:prstGeom>
        </p:spPr>
        <p:txBody>
          <a:bodyPr lIns="0" tIns="0" rIns="0" bIns="0"/>
          <a:lstStyle>
            <a:lvl1pPr>
              <a:defRPr sz="1200"/>
            </a:lvl1pPr>
            <a:lvl2pPr marL="360000" marR="0" indent="-180000" algn="l" defTabSz="457200" rtl="0" eaLnBrk="1" fontAlgn="auto" latinLnBrk="0" hangingPunct="1">
              <a:lnSpc>
                <a:spcPct val="70000"/>
              </a:lnSpc>
              <a:spcBef>
                <a:spcPts val="0"/>
              </a:spcBef>
              <a:spcAft>
                <a:spcPts val="0"/>
              </a:spcAft>
              <a:buClrTx/>
              <a:buSzTx/>
              <a:buFont typeface="Arial"/>
              <a:buChar char="–"/>
              <a:tabLst/>
              <a:defRPr sz="1200"/>
            </a:lvl2pPr>
            <a:lvl3pPr>
              <a:defRPr sz="1200"/>
            </a:lvl3pPr>
            <a:lvl4pPr>
              <a:defRPr sz="1200"/>
            </a:lvl4pPr>
            <a:lvl5pPr>
              <a:defRPr sz="1200"/>
            </a:lvl5pPr>
          </a:lstStyle>
          <a:p>
            <a:pPr lvl="0"/>
            <a:r>
              <a:rPr lang="en-US" dirty="0" smtClean="0"/>
              <a:t>Bullet 1</a:t>
            </a:r>
          </a:p>
          <a:p>
            <a:pPr lvl="0"/>
            <a:r>
              <a:rPr lang="en-US" dirty="0" smtClean="0"/>
              <a:t>Bullet 2</a:t>
            </a:r>
          </a:p>
          <a:p>
            <a:pPr lvl="1"/>
            <a:r>
              <a:rPr lang="en-US" dirty="0" smtClean="0"/>
              <a:t>Second level</a:t>
            </a:r>
          </a:p>
          <a:p>
            <a:pPr marL="360000" marR="0" lvl="1" indent="-180000" algn="l" defTabSz="457200" rtl="0" eaLnBrk="1" fontAlgn="auto" latinLnBrk="0" hangingPunct="1">
              <a:lnSpc>
                <a:spcPct val="110000"/>
              </a:lnSpc>
              <a:spcBef>
                <a:spcPts val="0"/>
              </a:spcBef>
              <a:spcAft>
                <a:spcPts val="300"/>
              </a:spcAft>
              <a:buClrTx/>
              <a:buSzTx/>
              <a:buFont typeface="Arial"/>
              <a:buChar char="–"/>
              <a:tabLst/>
              <a:defRPr/>
            </a:pPr>
            <a:r>
              <a:rPr lang="en-US" dirty="0" smtClean="0"/>
              <a:t>Second level</a:t>
            </a:r>
          </a:p>
          <a:p>
            <a:pPr lvl="0"/>
            <a:r>
              <a:rPr lang="en-US" dirty="0" smtClean="0"/>
              <a:t>Bullet 3</a:t>
            </a:r>
          </a:p>
          <a:p>
            <a:pPr lvl="0"/>
            <a:r>
              <a:rPr lang="en-US" dirty="0" smtClean="0"/>
              <a:t>Bullet 4</a:t>
            </a:r>
          </a:p>
          <a:p>
            <a:pPr lvl="1"/>
            <a:endParaRPr lang="en-US" dirty="0" smtClean="0"/>
          </a:p>
        </p:txBody>
      </p:sp>
      <p:sp>
        <p:nvSpPr>
          <p:cNvPr id="5" name="Text Placeholder 4"/>
          <p:cNvSpPr>
            <a:spLocks noGrp="1"/>
          </p:cNvSpPr>
          <p:nvPr>
            <p:ph type="body" sz="quarter" idx="11" hasCustomPrompt="1"/>
          </p:nvPr>
        </p:nvSpPr>
        <p:spPr>
          <a:xfrm>
            <a:off x="708826" y="494191"/>
            <a:ext cx="8389938" cy="290900"/>
          </a:xfrm>
          <a:prstGeom prst="rect">
            <a:avLst/>
          </a:prstGeom>
        </p:spPr>
        <p:txBody>
          <a:bodyPr lIns="0" tIns="0" rIns="0" bIns="0"/>
          <a:lstStyle>
            <a:lvl1pPr marL="0" indent="0">
              <a:buNone/>
              <a:defRPr sz="2000" b="1">
                <a:latin typeface="Raleway" panose="020B0503030101060003" pitchFamily="34" charset="0"/>
              </a:defRPr>
            </a:lvl1pPr>
          </a:lstStyle>
          <a:p>
            <a:pPr lvl="0"/>
            <a:r>
              <a:rPr lang="en-US" dirty="0" smtClean="0"/>
              <a:t>Slide title</a:t>
            </a:r>
            <a:endParaRPr lang="en-GB" dirty="0"/>
          </a:p>
        </p:txBody>
      </p:sp>
    </p:spTree>
    <p:extLst>
      <p:ext uri="{BB962C8B-B14F-4D97-AF65-F5344CB8AC3E}">
        <p14:creationId xmlns:p14="http://schemas.microsoft.com/office/powerpoint/2010/main" val="343281324"/>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ight Blue content 2">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0085BC"/>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0085BC"/>
                </a:solidFill>
                <a:latin typeface="Raleway"/>
                <a:cs typeface="Raleway"/>
              </a:defRPr>
            </a:lvl1pPr>
          </a:lstStyle>
          <a:p>
            <a:fld id="{250383E6-0508-4FD6-840C-C50B0CB81885}" type="slidenum">
              <a:rPr lang="en-US" smtClean="0"/>
              <a:pPr/>
              <a:t>‹#›</a:t>
            </a:fld>
            <a:endParaRPr lang="en-US" dirty="0"/>
          </a:p>
        </p:txBody>
      </p:sp>
      <p:sp>
        <p:nvSpPr>
          <p:cNvPr id="16" name="Subtitle 2"/>
          <p:cNvSpPr>
            <a:spLocks noGrp="1"/>
          </p:cNvSpPr>
          <p:nvPr>
            <p:ph type="subTitle" idx="1" hasCustomPrompt="1"/>
          </p:nvPr>
        </p:nvSpPr>
        <p:spPr>
          <a:xfrm>
            <a:off x="708826" y="647745"/>
            <a:ext cx="4214155" cy="4233673"/>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4" name="Picture Placeholder 3"/>
          <p:cNvSpPr>
            <a:spLocks noGrp="1"/>
          </p:cNvSpPr>
          <p:nvPr>
            <p:ph type="pic" sz="quarter" idx="10"/>
          </p:nvPr>
        </p:nvSpPr>
        <p:spPr>
          <a:xfrm>
            <a:off x="5292436" y="647700"/>
            <a:ext cx="3921414" cy="4233863"/>
          </a:xfrm>
          <a:prstGeom prst="rect">
            <a:avLst/>
          </a:prstGeom>
        </p:spPr>
        <p:txBody>
          <a:bodyPr/>
          <a:lstStyle/>
          <a:p>
            <a:endParaRPr lang="en-GB" dirty="0"/>
          </a:p>
        </p:txBody>
      </p:sp>
    </p:spTree>
    <p:extLst>
      <p:ext uri="{BB962C8B-B14F-4D97-AF65-F5344CB8AC3E}">
        <p14:creationId xmlns:p14="http://schemas.microsoft.com/office/powerpoint/2010/main" val="183055370"/>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Divider Light Blue">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0085BC"/>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0085BC"/>
                </a:solidFill>
                <a:latin typeface="Raleway"/>
                <a:cs typeface="Raleway"/>
              </a:defRPr>
            </a:lvl1pPr>
          </a:lstStyle>
          <a:p>
            <a:fld id="{250383E6-0508-4FD6-840C-C50B0CB81885}" type="slidenum">
              <a:rPr lang="en-US" smtClean="0"/>
              <a:pPr/>
              <a:t>‹#›</a:t>
            </a:fld>
            <a:endParaRPr lang="en-US" dirty="0"/>
          </a:p>
        </p:txBody>
      </p:sp>
      <p:sp>
        <p:nvSpPr>
          <p:cNvPr id="10"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0085BC"/>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11"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spTree>
    <p:extLst>
      <p:ext uri="{BB962C8B-B14F-4D97-AF65-F5344CB8AC3E}">
        <p14:creationId xmlns:p14="http://schemas.microsoft.com/office/powerpoint/2010/main" val="3163663133"/>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Separator Light Blue">
    <p:bg>
      <p:bgPr>
        <a:solidFill>
          <a:srgbClr val="0085BC"/>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48"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pic>
        <p:nvPicPr>
          <p:cNvPr id="40" name="Picture 39"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42" name="Straight Connector 41"/>
          <p:cNvCxnSpPr/>
          <p:nvPr userDrawn="1"/>
        </p:nvCxnSpPr>
        <p:spPr>
          <a:xfrm>
            <a:off x="689293" y="5110375"/>
            <a:ext cx="794339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44"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chemeClr val="tx1"/>
                </a:solidFill>
                <a:latin typeface="Raleway"/>
                <a:cs typeface="Raleway"/>
              </a:defRPr>
            </a:lvl1pPr>
          </a:lstStyle>
          <a:p>
            <a:fld id="{250383E6-0508-4FD6-840C-C50B0CB81885}" type="slidenum">
              <a:rPr lang="en-US" smtClean="0"/>
              <a:pPr/>
              <a:t>‹#›</a:t>
            </a:fld>
            <a:endParaRPr lang="en-US" dirty="0"/>
          </a:p>
        </p:txBody>
      </p:sp>
    </p:spTree>
    <p:extLst>
      <p:ext uri="{BB962C8B-B14F-4D97-AF65-F5344CB8AC3E}">
        <p14:creationId xmlns:p14="http://schemas.microsoft.com/office/powerpoint/2010/main" val="434620135"/>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ull out info Light Blue">
    <p:bg>
      <p:bgPr>
        <a:solidFill>
          <a:srgbClr val="0085BC"/>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65914" y="1116995"/>
            <a:ext cx="1232705" cy="1118203"/>
          </a:xfrm>
          <a:prstGeom prst="rect">
            <a:avLst/>
          </a:prstGeom>
        </p:spPr>
        <p:txBody>
          <a:bodyPr lIns="0" tIns="0" rIns="0" bIns="0"/>
          <a:lstStyle>
            <a:lvl1pPr>
              <a:lnSpc>
                <a:spcPct val="70000"/>
              </a:lnSpc>
              <a:spcAft>
                <a:spcPts val="0"/>
              </a:spcAft>
              <a:defRPr sz="20000" b="1" i="0" baseline="0">
                <a:solidFill>
                  <a:srgbClr val="FFFFFF">
                    <a:alpha val="60000"/>
                  </a:srgbClr>
                </a:solidFill>
                <a:latin typeface="Raleway" panose="020B0503030101060003" pitchFamily="34" charset="0"/>
                <a:cs typeface="Raleway" panose="020B0503030101060003" pitchFamily="34" charset="0"/>
              </a:defRPr>
            </a:lvl1pPr>
          </a:lstStyle>
          <a:p>
            <a:r>
              <a:rPr lang="en-US" dirty="0" smtClean="0"/>
              <a:t>“</a:t>
            </a:r>
            <a:endParaRPr lang="en-US" dirty="0"/>
          </a:p>
        </p:txBody>
      </p:sp>
      <p:sp>
        <p:nvSpPr>
          <p:cNvPr id="48" name="Text Placeholder 47"/>
          <p:cNvSpPr>
            <a:spLocks noGrp="1"/>
          </p:cNvSpPr>
          <p:nvPr>
            <p:ph type="body" sz="quarter" idx="11" hasCustomPrompt="1"/>
          </p:nvPr>
        </p:nvSpPr>
        <p:spPr>
          <a:xfrm>
            <a:off x="6252441" y="3606801"/>
            <a:ext cx="1122795" cy="725294"/>
          </a:xfrm>
          <a:prstGeom prst="rect">
            <a:avLst/>
          </a:prstGeom>
        </p:spPr>
        <p:txBody>
          <a:bodyPr lIns="0" tIns="0" rIns="0" bIns="0"/>
          <a:lstStyle>
            <a:lvl1pPr marL="0" indent="0">
              <a:lnSpc>
                <a:spcPct val="70000"/>
              </a:lnSpc>
              <a:buNone/>
              <a:defRPr sz="20000" b="1">
                <a:solidFill>
                  <a:schemeClr val="bg1">
                    <a:alpha val="60000"/>
                  </a:schemeClr>
                </a:solidFill>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a:t>
            </a:r>
            <a:endParaRPr lang="en-GB" dirty="0"/>
          </a:p>
        </p:txBody>
      </p:sp>
      <p:pic>
        <p:nvPicPr>
          <p:cNvPr id="40" name="Picture 39"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42" name="Straight Connector 41"/>
          <p:cNvCxnSpPr/>
          <p:nvPr userDrawn="1"/>
        </p:nvCxnSpPr>
        <p:spPr>
          <a:xfrm>
            <a:off x="689293" y="5110375"/>
            <a:ext cx="794339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44"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chemeClr val="tx1"/>
                </a:solidFill>
                <a:latin typeface="Raleway"/>
                <a:cs typeface="Raleway"/>
              </a:defRPr>
            </a:lvl1pPr>
          </a:lstStyle>
          <a:p>
            <a:fld id="{250383E6-0508-4FD6-840C-C50B0CB81885}" type="slidenum">
              <a:rPr lang="en-US" smtClean="0"/>
              <a:pPr/>
              <a:t>‹#›</a:t>
            </a:fld>
            <a:endParaRPr lang="en-US" dirty="0"/>
          </a:p>
        </p:txBody>
      </p:sp>
      <p:sp>
        <p:nvSpPr>
          <p:cNvPr id="8" name="Subtitle 2"/>
          <p:cNvSpPr>
            <a:spLocks noGrp="1"/>
          </p:cNvSpPr>
          <p:nvPr>
            <p:ph type="subTitle" idx="1" hasCustomPrompt="1"/>
          </p:nvPr>
        </p:nvSpPr>
        <p:spPr>
          <a:xfrm>
            <a:off x="2133600" y="1270000"/>
            <a:ext cx="4936836" cy="2997200"/>
          </a:xfrm>
          <a:prstGeom prst="rect">
            <a:avLst/>
          </a:prstGeom>
        </p:spPr>
        <p:txBody>
          <a:bodyPr lIns="0" tIns="0" rIns="0" bIns="0"/>
          <a:lstStyle>
            <a:lvl1pPr marL="0" indent="0" algn="l">
              <a:buNone/>
              <a:defRPr sz="20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want to highlight some copy or facts or a quote it can go on a slide like this here and here and here and here and here and here and here and here and here and here and here and here and here and here and here and here and here and here and here and here and here and here and here and here and here</a:t>
            </a:r>
            <a:endParaRPr lang="en-US" dirty="0"/>
          </a:p>
        </p:txBody>
      </p:sp>
    </p:spTree>
    <p:extLst>
      <p:ext uri="{BB962C8B-B14F-4D97-AF65-F5344CB8AC3E}">
        <p14:creationId xmlns:p14="http://schemas.microsoft.com/office/powerpoint/2010/main" val="3751464122"/>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d Screen Light Blue">
    <p:bg>
      <p:bgPr>
        <a:solidFill>
          <a:srgbClr val="0085BC"/>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2019607"/>
            <a:ext cx="7763536" cy="626611"/>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Thank you</a:t>
            </a:r>
            <a:endParaRPr lang="en-US" dirty="0"/>
          </a:p>
        </p:txBody>
      </p:sp>
      <p:sp>
        <p:nvSpPr>
          <p:cNvPr id="3" name="Subtitle 2"/>
          <p:cNvSpPr>
            <a:spLocks noGrp="1"/>
          </p:cNvSpPr>
          <p:nvPr>
            <p:ph type="subTitle" idx="1" hasCustomPrompt="1"/>
          </p:nvPr>
        </p:nvSpPr>
        <p:spPr>
          <a:xfrm>
            <a:off x="708826" y="2993514"/>
            <a:ext cx="8370519" cy="770304"/>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Any Questions? Put your contact details here if you like</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554056719"/>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creen Dark Green">
    <p:bg>
      <p:bgPr>
        <a:solidFill>
          <a:srgbClr val="13726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1444886"/>
            <a:ext cx="7763536" cy="1008155"/>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First part of headline </a:t>
            </a:r>
            <a:br>
              <a:rPr lang="en-US" dirty="0" smtClean="0"/>
            </a:br>
            <a:r>
              <a:rPr lang="en-US" dirty="0" smtClean="0"/>
              <a:t>here and here in white</a:t>
            </a:r>
            <a:endParaRPr lang="en-US" dirty="0"/>
          </a:p>
        </p:txBody>
      </p:sp>
      <p:sp>
        <p:nvSpPr>
          <p:cNvPr id="3" name="Subtitle 2"/>
          <p:cNvSpPr>
            <a:spLocks noGrp="1"/>
          </p:cNvSpPr>
          <p:nvPr>
            <p:ph type="subTitle" idx="1" hasCustomPrompt="1"/>
          </p:nvPr>
        </p:nvSpPr>
        <p:spPr>
          <a:xfrm>
            <a:off x="708826" y="4185005"/>
            <a:ext cx="8370519" cy="770304"/>
          </a:xfrm>
          <a:prstGeom prst="rect">
            <a:avLst/>
          </a:prstGeom>
        </p:spPr>
        <p:txBody>
          <a:bodyPr lIns="0" tIns="0" rIns="0" bIns="0"/>
          <a:lstStyle>
            <a:lvl1pPr marL="0" indent="0" algn="l">
              <a:buNone/>
              <a:defRPr sz="1200" b="0" i="0" baseline="0">
                <a:solidFill>
                  <a:srgbClr val="FFFFFF"/>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need a subtitle or a short intro that can go here in </a:t>
            </a:r>
            <a:r>
              <a:rPr lang="en-US" dirty="0" err="1" smtClean="0"/>
              <a:t>Raleway</a:t>
            </a:r>
            <a:r>
              <a:rPr lang="en-US" dirty="0" smtClean="0"/>
              <a:t> light. </a:t>
            </a:r>
            <a:br>
              <a:rPr lang="en-US" dirty="0" smtClean="0"/>
            </a:br>
            <a:r>
              <a:rPr lang="en-US" dirty="0" smtClean="0"/>
              <a:t>Must not be more than three lines long</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8" name="Text Placeholder 47"/>
          <p:cNvSpPr>
            <a:spLocks noGrp="1"/>
          </p:cNvSpPr>
          <p:nvPr>
            <p:ph type="body" sz="quarter" idx="11" hasCustomPrompt="1"/>
          </p:nvPr>
        </p:nvSpPr>
        <p:spPr>
          <a:xfrm>
            <a:off x="692150" y="2558235"/>
            <a:ext cx="7764463" cy="1319212"/>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Second part of headline here in black</a:t>
            </a:r>
            <a:endParaRPr lang="en-GB" dirty="0"/>
          </a:p>
        </p:txBody>
      </p:sp>
    </p:spTree>
    <p:extLst>
      <p:ext uri="{BB962C8B-B14F-4D97-AF65-F5344CB8AC3E}">
        <p14:creationId xmlns:p14="http://schemas.microsoft.com/office/powerpoint/2010/main" val="395185048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creen Purple">
    <p:bg>
      <p:bgPr>
        <a:solidFill>
          <a:srgbClr val="88308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1444886"/>
            <a:ext cx="7763536" cy="1008155"/>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First part of headline </a:t>
            </a:r>
            <a:br>
              <a:rPr lang="en-US" dirty="0" smtClean="0"/>
            </a:br>
            <a:r>
              <a:rPr lang="en-US" dirty="0" smtClean="0"/>
              <a:t>here and here in white</a:t>
            </a:r>
            <a:endParaRPr lang="en-US" dirty="0"/>
          </a:p>
        </p:txBody>
      </p:sp>
      <p:sp>
        <p:nvSpPr>
          <p:cNvPr id="3" name="Subtitle 2"/>
          <p:cNvSpPr>
            <a:spLocks noGrp="1"/>
          </p:cNvSpPr>
          <p:nvPr>
            <p:ph type="subTitle" idx="1" hasCustomPrompt="1"/>
          </p:nvPr>
        </p:nvSpPr>
        <p:spPr>
          <a:xfrm>
            <a:off x="708826" y="4185005"/>
            <a:ext cx="8370519" cy="770304"/>
          </a:xfrm>
          <a:prstGeom prst="rect">
            <a:avLst/>
          </a:prstGeom>
        </p:spPr>
        <p:txBody>
          <a:bodyPr lIns="0" tIns="0" rIns="0" bIns="0"/>
          <a:lstStyle>
            <a:lvl1pPr marL="0" indent="0" algn="l">
              <a:buNone/>
              <a:defRPr sz="1200" b="0" i="0" baseline="0">
                <a:solidFill>
                  <a:srgbClr val="FFFFFF"/>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need a subtitle or a short intro that can go here in </a:t>
            </a:r>
            <a:r>
              <a:rPr lang="en-US" dirty="0" err="1" smtClean="0"/>
              <a:t>Raleway</a:t>
            </a:r>
            <a:r>
              <a:rPr lang="en-US" dirty="0" smtClean="0"/>
              <a:t> light. </a:t>
            </a:r>
            <a:br>
              <a:rPr lang="en-US" dirty="0" smtClean="0"/>
            </a:br>
            <a:r>
              <a:rPr lang="en-US" dirty="0" smtClean="0"/>
              <a:t>Must not be more than three lines long</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8" name="Text Placeholder 47"/>
          <p:cNvSpPr>
            <a:spLocks noGrp="1"/>
          </p:cNvSpPr>
          <p:nvPr>
            <p:ph type="body" sz="quarter" idx="11" hasCustomPrompt="1"/>
          </p:nvPr>
        </p:nvSpPr>
        <p:spPr>
          <a:xfrm>
            <a:off x="692150" y="2558235"/>
            <a:ext cx="7764463" cy="1319212"/>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Second part of headline here in black</a:t>
            </a:r>
            <a:endParaRPr lang="en-GB" dirty="0"/>
          </a:p>
        </p:txBody>
      </p:sp>
    </p:spTree>
    <p:extLst>
      <p:ext uri="{BB962C8B-B14F-4D97-AF65-F5344CB8AC3E}">
        <p14:creationId xmlns:p14="http://schemas.microsoft.com/office/powerpoint/2010/main" val="3344276591"/>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ark Green Content 1">
    <p:bg>
      <p:bgPr>
        <a:solidFill>
          <a:schemeClr val="bg1"/>
        </a:solidFill>
        <a:effectLst/>
      </p:bgPr>
    </p:bg>
    <p:spTree>
      <p:nvGrpSpPr>
        <p:cNvPr id="1" name=""/>
        <p:cNvGrpSpPr/>
        <p:nvPr/>
      </p:nvGrpSpPr>
      <p:grpSpPr>
        <a:xfrm>
          <a:off x="0" y="0"/>
          <a:ext cx="0" cy="0"/>
          <a:chOff x="0" y="0"/>
          <a:chExt cx="0" cy="0"/>
        </a:xfrm>
      </p:grpSpPr>
      <p:pic>
        <p:nvPicPr>
          <p:cNvPr id="16" name="Picture 15"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17" name="Straight Connector 16"/>
          <p:cNvCxnSpPr/>
          <p:nvPr userDrawn="1"/>
        </p:nvCxnSpPr>
        <p:spPr>
          <a:xfrm>
            <a:off x="689293" y="5110375"/>
            <a:ext cx="7943392" cy="1588"/>
          </a:xfrm>
          <a:prstGeom prst="line">
            <a:avLst/>
          </a:prstGeom>
          <a:ln>
            <a:solidFill>
              <a:srgbClr val="137260"/>
            </a:solidFill>
          </a:ln>
        </p:spPr>
        <p:style>
          <a:lnRef idx="1">
            <a:schemeClr val="accent1"/>
          </a:lnRef>
          <a:fillRef idx="0">
            <a:schemeClr val="accent1"/>
          </a:fillRef>
          <a:effectRef idx="0">
            <a:schemeClr val="accent1"/>
          </a:effectRef>
          <a:fontRef idx="minor">
            <a:schemeClr val="tx1"/>
          </a:fontRef>
        </p:style>
      </p:cxnSp>
      <p:sp>
        <p:nvSpPr>
          <p:cNvPr id="12"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137260"/>
                </a:solidFill>
                <a:latin typeface="Raleway"/>
                <a:cs typeface="Raleway"/>
              </a:defRPr>
            </a:lvl1pPr>
          </a:lstStyle>
          <a:p>
            <a:fld id="{250383E6-0508-4FD6-840C-C50B0CB81885}" type="slidenum">
              <a:rPr lang="en-US" smtClean="0"/>
              <a:pPr/>
              <a:t>‹#›</a:t>
            </a:fld>
            <a:endParaRPr lang="en-US" dirty="0"/>
          </a:p>
        </p:txBody>
      </p:sp>
      <p:sp>
        <p:nvSpPr>
          <p:cNvPr id="19" name="Subtitle 2"/>
          <p:cNvSpPr>
            <a:spLocks noGrp="1"/>
          </p:cNvSpPr>
          <p:nvPr>
            <p:ph type="subTitle" idx="1" hasCustomPrompt="1"/>
          </p:nvPr>
        </p:nvSpPr>
        <p:spPr>
          <a:xfrm>
            <a:off x="708826" y="1040291"/>
            <a:ext cx="8370519" cy="391345"/>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3" name="Text Placeholder 2"/>
          <p:cNvSpPr>
            <a:spLocks noGrp="1"/>
          </p:cNvSpPr>
          <p:nvPr>
            <p:ph type="body" sz="quarter" idx="10" hasCustomPrompt="1"/>
          </p:nvPr>
        </p:nvSpPr>
        <p:spPr>
          <a:xfrm>
            <a:off x="709613" y="1509713"/>
            <a:ext cx="8410575" cy="1718396"/>
          </a:xfrm>
          <a:prstGeom prst="rect">
            <a:avLst/>
          </a:prstGeom>
        </p:spPr>
        <p:txBody>
          <a:bodyPr lIns="0" tIns="0" rIns="0" bIns="0"/>
          <a:lstStyle>
            <a:lvl1pPr>
              <a:defRPr sz="1200"/>
            </a:lvl1pPr>
            <a:lvl2pPr marL="360000" marR="0" indent="-180000" algn="l" defTabSz="457200" rtl="0" eaLnBrk="1" fontAlgn="auto" latinLnBrk="0" hangingPunct="1">
              <a:lnSpc>
                <a:spcPct val="70000"/>
              </a:lnSpc>
              <a:spcBef>
                <a:spcPts val="0"/>
              </a:spcBef>
              <a:spcAft>
                <a:spcPts val="0"/>
              </a:spcAft>
              <a:buClrTx/>
              <a:buSzTx/>
              <a:buFont typeface="Arial"/>
              <a:buChar char="–"/>
              <a:tabLst/>
              <a:defRPr sz="1200"/>
            </a:lvl2pPr>
            <a:lvl3pPr>
              <a:defRPr sz="1200"/>
            </a:lvl3pPr>
            <a:lvl4pPr>
              <a:defRPr sz="1200"/>
            </a:lvl4pPr>
            <a:lvl5pPr>
              <a:defRPr sz="1200"/>
            </a:lvl5pPr>
          </a:lstStyle>
          <a:p>
            <a:pPr lvl="0"/>
            <a:r>
              <a:rPr lang="en-US" dirty="0" smtClean="0"/>
              <a:t>Bullet 1</a:t>
            </a:r>
          </a:p>
          <a:p>
            <a:pPr lvl="0"/>
            <a:r>
              <a:rPr lang="en-US" dirty="0" smtClean="0"/>
              <a:t>Bullet 2</a:t>
            </a:r>
          </a:p>
          <a:p>
            <a:pPr lvl="1"/>
            <a:r>
              <a:rPr lang="en-US" dirty="0" smtClean="0"/>
              <a:t>Second level</a:t>
            </a:r>
          </a:p>
          <a:p>
            <a:pPr marL="360000" marR="0" lvl="1" indent="-180000" algn="l" defTabSz="457200" rtl="0" eaLnBrk="1" fontAlgn="auto" latinLnBrk="0" hangingPunct="1">
              <a:lnSpc>
                <a:spcPct val="110000"/>
              </a:lnSpc>
              <a:spcBef>
                <a:spcPts val="0"/>
              </a:spcBef>
              <a:spcAft>
                <a:spcPts val="300"/>
              </a:spcAft>
              <a:buClrTx/>
              <a:buSzTx/>
              <a:buFont typeface="Arial"/>
              <a:buChar char="–"/>
              <a:tabLst/>
              <a:defRPr/>
            </a:pPr>
            <a:r>
              <a:rPr lang="en-US" dirty="0" smtClean="0"/>
              <a:t>Second level</a:t>
            </a:r>
          </a:p>
          <a:p>
            <a:pPr lvl="0"/>
            <a:r>
              <a:rPr lang="en-US" dirty="0" smtClean="0"/>
              <a:t>Bullet 3</a:t>
            </a:r>
          </a:p>
          <a:p>
            <a:pPr lvl="0"/>
            <a:r>
              <a:rPr lang="en-US" dirty="0" smtClean="0"/>
              <a:t>Bullet 4</a:t>
            </a:r>
          </a:p>
          <a:p>
            <a:pPr lvl="1"/>
            <a:endParaRPr lang="en-US" dirty="0" smtClean="0"/>
          </a:p>
        </p:txBody>
      </p:sp>
      <p:sp>
        <p:nvSpPr>
          <p:cNvPr id="5" name="Text Placeholder 4"/>
          <p:cNvSpPr>
            <a:spLocks noGrp="1"/>
          </p:cNvSpPr>
          <p:nvPr>
            <p:ph type="body" sz="quarter" idx="11" hasCustomPrompt="1"/>
          </p:nvPr>
        </p:nvSpPr>
        <p:spPr>
          <a:xfrm>
            <a:off x="708826" y="494191"/>
            <a:ext cx="8389938" cy="290900"/>
          </a:xfrm>
          <a:prstGeom prst="rect">
            <a:avLst/>
          </a:prstGeom>
        </p:spPr>
        <p:txBody>
          <a:bodyPr lIns="0" tIns="0" rIns="0" bIns="0"/>
          <a:lstStyle>
            <a:lvl1pPr marL="0" indent="0">
              <a:buNone/>
              <a:defRPr sz="2000" b="1">
                <a:latin typeface="Raleway" panose="020B0503030101060003" pitchFamily="34" charset="0"/>
              </a:defRPr>
            </a:lvl1pPr>
          </a:lstStyle>
          <a:p>
            <a:pPr lvl="0"/>
            <a:r>
              <a:rPr lang="en-US" dirty="0" smtClean="0"/>
              <a:t>Slide title</a:t>
            </a:r>
            <a:endParaRPr lang="en-GB" dirty="0"/>
          </a:p>
        </p:txBody>
      </p:sp>
    </p:spTree>
    <p:extLst>
      <p:ext uri="{BB962C8B-B14F-4D97-AF65-F5344CB8AC3E}">
        <p14:creationId xmlns:p14="http://schemas.microsoft.com/office/powerpoint/2010/main" val="924259403"/>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ark Green content 2">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137260"/>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137260"/>
                </a:solidFill>
                <a:latin typeface="Raleway"/>
                <a:cs typeface="Raleway"/>
              </a:defRPr>
            </a:lvl1pPr>
          </a:lstStyle>
          <a:p>
            <a:fld id="{250383E6-0508-4FD6-840C-C50B0CB81885}" type="slidenum">
              <a:rPr lang="en-US" smtClean="0"/>
              <a:pPr/>
              <a:t>‹#›</a:t>
            </a:fld>
            <a:endParaRPr lang="en-US" dirty="0"/>
          </a:p>
        </p:txBody>
      </p:sp>
      <p:sp>
        <p:nvSpPr>
          <p:cNvPr id="16" name="Subtitle 2"/>
          <p:cNvSpPr>
            <a:spLocks noGrp="1"/>
          </p:cNvSpPr>
          <p:nvPr>
            <p:ph type="subTitle" idx="1" hasCustomPrompt="1"/>
          </p:nvPr>
        </p:nvSpPr>
        <p:spPr>
          <a:xfrm>
            <a:off x="708826" y="647745"/>
            <a:ext cx="4214155" cy="4233673"/>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4" name="Picture Placeholder 3"/>
          <p:cNvSpPr>
            <a:spLocks noGrp="1"/>
          </p:cNvSpPr>
          <p:nvPr>
            <p:ph type="pic" sz="quarter" idx="10"/>
          </p:nvPr>
        </p:nvSpPr>
        <p:spPr>
          <a:xfrm>
            <a:off x="5292436" y="647700"/>
            <a:ext cx="3921414" cy="4233863"/>
          </a:xfrm>
          <a:prstGeom prst="rect">
            <a:avLst/>
          </a:prstGeom>
        </p:spPr>
        <p:txBody>
          <a:bodyPr/>
          <a:lstStyle/>
          <a:p>
            <a:endParaRPr lang="en-GB" dirty="0"/>
          </a:p>
        </p:txBody>
      </p:sp>
    </p:spTree>
    <p:extLst>
      <p:ext uri="{BB962C8B-B14F-4D97-AF65-F5344CB8AC3E}">
        <p14:creationId xmlns:p14="http://schemas.microsoft.com/office/powerpoint/2010/main" val="3682306871"/>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Divider Dark Green">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137260"/>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137260"/>
                </a:solidFill>
                <a:latin typeface="Raleway"/>
                <a:cs typeface="Raleway"/>
              </a:defRPr>
            </a:lvl1pPr>
          </a:lstStyle>
          <a:p>
            <a:fld id="{250383E6-0508-4FD6-840C-C50B0CB81885}" type="slidenum">
              <a:rPr lang="en-US" smtClean="0"/>
              <a:pPr/>
              <a:t>‹#›</a:t>
            </a:fld>
            <a:endParaRPr lang="en-US" dirty="0"/>
          </a:p>
        </p:txBody>
      </p:sp>
      <p:sp>
        <p:nvSpPr>
          <p:cNvPr id="10"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137260"/>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11"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spTree>
    <p:extLst>
      <p:ext uri="{BB962C8B-B14F-4D97-AF65-F5344CB8AC3E}">
        <p14:creationId xmlns:p14="http://schemas.microsoft.com/office/powerpoint/2010/main" val="1833363543"/>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Separator Dark Green">
    <p:bg>
      <p:bgPr>
        <a:solidFill>
          <a:srgbClr val="13726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48"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pic>
        <p:nvPicPr>
          <p:cNvPr id="40" name="Picture 39"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42" name="Straight Connector 41"/>
          <p:cNvCxnSpPr/>
          <p:nvPr userDrawn="1"/>
        </p:nvCxnSpPr>
        <p:spPr>
          <a:xfrm>
            <a:off x="689293" y="5110375"/>
            <a:ext cx="794339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44"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chemeClr val="tx1"/>
                </a:solidFill>
                <a:latin typeface="Raleway"/>
                <a:cs typeface="Raleway"/>
              </a:defRPr>
            </a:lvl1pPr>
          </a:lstStyle>
          <a:p>
            <a:fld id="{250383E6-0508-4FD6-840C-C50B0CB81885}" type="slidenum">
              <a:rPr lang="en-US" smtClean="0"/>
              <a:pPr/>
              <a:t>‹#›</a:t>
            </a:fld>
            <a:endParaRPr lang="en-US" dirty="0"/>
          </a:p>
        </p:txBody>
      </p:sp>
    </p:spTree>
    <p:extLst>
      <p:ext uri="{BB962C8B-B14F-4D97-AF65-F5344CB8AC3E}">
        <p14:creationId xmlns:p14="http://schemas.microsoft.com/office/powerpoint/2010/main" val="1824985768"/>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ull out info Dark Green">
    <p:bg>
      <p:bgPr>
        <a:solidFill>
          <a:srgbClr val="13726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65914" y="1116995"/>
            <a:ext cx="1232705" cy="1118203"/>
          </a:xfrm>
          <a:prstGeom prst="rect">
            <a:avLst/>
          </a:prstGeom>
        </p:spPr>
        <p:txBody>
          <a:bodyPr lIns="0" tIns="0" rIns="0" bIns="0"/>
          <a:lstStyle>
            <a:lvl1pPr>
              <a:lnSpc>
                <a:spcPct val="70000"/>
              </a:lnSpc>
              <a:spcAft>
                <a:spcPts val="0"/>
              </a:spcAft>
              <a:defRPr sz="20000" b="1" i="0" baseline="0">
                <a:solidFill>
                  <a:schemeClr val="bg1">
                    <a:alpha val="60000"/>
                  </a:schemeClr>
                </a:solidFill>
                <a:latin typeface="Raleway" panose="020B0503030101060003" pitchFamily="34" charset="0"/>
                <a:cs typeface="Raleway" panose="020B0503030101060003" pitchFamily="34" charset="0"/>
              </a:defRPr>
            </a:lvl1pPr>
          </a:lstStyle>
          <a:p>
            <a:r>
              <a:rPr lang="en-US" dirty="0" smtClean="0"/>
              <a:t>“</a:t>
            </a:r>
            <a:endParaRPr lang="en-US" dirty="0"/>
          </a:p>
        </p:txBody>
      </p:sp>
      <p:sp>
        <p:nvSpPr>
          <p:cNvPr id="48" name="Text Placeholder 47"/>
          <p:cNvSpPr>
            <a:spLocks noGrp="1"/>
          </p:cNvSpPr>
          <p:nvPr>
            <p:ph type="body" sz="quarter" idx="11" hasCustomPrompt="1"/>
          </p:nvPr>
        </p:nvSpPr>
        <p:spPr>
          <a:xfrm>
            <a:off x="6252441" y="3606801"/>
            <a:ext cx="1122795" cy="725294"/>
          </a:xfrm>
          <a:prstGeom prst="rect">
            <a:avLst/>
          </a:prstGeom>
        </p:spPr>
        <p:txBody>
          <a:bodyPr lIns="0" tIns="0" rIns="0" bIns="0"/>
          <a:lstStyle>
            <a:lvl1pPr marL="0" indent="0">
              <a:lnSpc>
                <a:spcPct val="70000"/>
              </a:lnSpc>
              <a:buNone/>
              <a:defRPr sz="20000" b="1">
                <a:solidFill>
                  <a:schemeClr val="bg1">
                    <a:alpha val="60000"/>
                  </a:schemeClr>
                </a:solidFill>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a:t>
            </a:r>
            <a:endParaRPr lang="en-GB" dirty="0"/>
          </a:p>
        </p:txBody>
      </p:sp>
      <p:pic>
        <p:nvPicPr>
          <p:cNvPr id="40" name="Picture 39"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42" name="Straight Connector 41"/>
          <p:cNvCxnSpPr/>
          <p:nvPr userDrawn="1"/>
        </p:nvCxnSpPr>
        <p:spPr>
          <a:xfrm>
            <a:off x="689293" y="5110375"/>
            <a:ext cx="794339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44"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chemeClr val="tx1"/>
                </a:solidFill>
                <a:latin typeface="Raleway"/>
                <a:cs typeface="Raleway"/>
              </a:defRPr>
            </a:lvl1pPr>
          </a:lstStyle>
          <a:p>
            <a:fld id="{250383E6-0508-4FD6-840C-C50B0CB81885}" type="slidenum">
              <a:rPr lang="en-US" smtClean="0"/>
              <a:pPr/>
              <a:t>‹#›</a:t>
            </a:fld>
            <a:endParaRPr lang="en-US" dirty="0"/>
          </a:p>
        </p:txBody>
      </p:sp>
      <p:sp>
        <p:nvSpPr>
          <p:cNvPr id="8" name="Subtitle 2"/>
          <p:cNvSpPr>
            <a:spLocks noGrp="1"/>
          </p:cNvSpPr>
          <p:nvPr>
            <p:ph type="subTitle" idx="1" hasCustomPrompt="1"/>
          </p:nvPr>
        </p:nvSpPr>
        <p:spPr>
          <a:xfrm>
            <a:off x="2133600" y="1270000"/>
            <a:ext cx="4936836" cy="2997200"/>
          </a:xfrm>
          <a:prstGeom prst="rect">
            <a:avLst/>
          </a:prstGeom>
        </p:spPr>
        <p:txBody>
          <a:bodyPr lIns="0" tIns="0" rIns="0" bIns="0"/>
          <a:lstStyle>
            <a:lvl1pPr marL="0" indent="0" algn="l">
              <a:buNone/>
              <a:defRPr sz="20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want to highlight some copy or facts or a quote it can go on a slide like this here and here and here and here and here and here and here and here and here and here and here and here and here and here and here and here and here and here and here and here and here and here and here and here and here</a:t>
            </a:r>
            <a:endParaRPr lang="en-US" dirty="0"/>
          </a:p>
        </p:txBody>
      </p:sp>
    </p:spTree>
    <p:extLst>
      <p:ext uri="{BB962C8B-B14F-4D97-AF65-F5344CB8AC3E}">
        <p14:creationId xmlns:p14="http://schemas.microsoft.com/office/powerpoint/2010/main" val="2350274461"/>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nd Screen Dark Green">
    <p:bg>
      <p:bgPr>
        <a:solidFill>
          <a:srgbClr val="13726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2019607"/>
            <a:ext cx="7763536" cy="626611"/>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Thank you</a:t>
            </a:r>
            <a:endParaRPr lang="en-US" dirty="0"/>
          </a:p>
        </p:txBody>
      </p:sp>
      <p:sp>
        <p:nvSpPr>
          <p:cNvPr id="3" name="Subtitle 2"/>
          <p:cNvSpPr>
            <a:spLocks noGrp="1"/>
          </p:cNvSpPr>
          <p:nvPr>
            <p:ph type="subTitle" idx="1" hasCustomPrompt="1"/>
          </p:nvPr>
        </p:nvSpPr>
        <p:spPr>
          <a:xfrm>
            <a:off x="708826" y="2993514"/>
            <a:ext cx="8370519" cy="770304"/>
          </a:xfrm>
          <a:prstGeom prst="rect">
            <a:avLst/>
          </a:prstGeom>
        </p:spPr>
        <p:txBody>
          <a:bodyPr lIns="0" tIns="0" rIns="0" bIns="0"/>
          <a:lstStyle>
            <a:lvl1pPr marL="0" indent="0" algn="l">
              <a:buNone/>
              <a:defRPr sz="1200" b="0" i="0" baseline="0">
                <a:solidFill>
                  <a:srgbClr val="FFFFFF"/>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Any Questions? Put your contact details here if you like</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279411936"/>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creen Mid Green">
    <p:bg>
      <p:bgPr>
        <a:solidFill>
          <a:srgbClr val="69B14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1444886"/>
            <a:ext cx="7763536" cy="1008155"/>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First part of headline </a:t>
            </a:r>
            <a:br>
              <a:rPr lang="en-US" dirty="0" smtClean="0"/>
            </a:br>
            <a:r>
              <a:rPr lang="en-US" dirty="0" smtClean="0"/>
              <a:t>here and here in white</a:t>
            </a:r>
            <a:endParaRPr lang="en-US" dirty="0"/>
          </a:p>
        </p:txBody>
      </p:sp>
      <p:sp>
        <p:nvSpPr>
          <p:cNvPr id="3" name="Subtitle 2"/>
          <p:cNvSpPr>
            <a:spLocks noGrp="1"/>
          </p:cNvSpPr>
          <p:nvPr>
            <p:ph type="subTitle" idx="1" hasCustomPrompt="1"/>
          </p:nvPr>
        </p:nvSpPr>
        <p:spPr>
          <a:xfrm>
            <a:off x="708826" y="4185005"/>
            <a:ext cx="8370519" cy="770304"/>
          </a:xfrm>
          <a:prstGeom prst="rect">
            <a:avLst/>
          </a:prstGeom>
        </p:spPr>
        <p:txBody>
          <a:bodyPr lIns="0" tIns="0" rIns="0" bIns="0"/>
          <a:lstStyle>
            <a:lvl1pPr marL="0" indent="0" algn="l">
              <a:buNone/>
              <a:defRPr sz="1200" b="0" i="0" baseline="0">
                <a:solidFill>
                  <a:srgbClr val="FFFFFF"/>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need a subtitle or a short intro that can go here in </a:t>
            </a:r>
            <a:r>
              <a:rPr lang="en-US" dirty="0" err="1" smtClean="0"/>
              <a:t>Raleway</a:t>
            </a:r>
            <a:r>
              <a:rPr lang="en-US" dirty="0" smtClean="0"/>
              <a:t> light. </a:t>
            </a:r>
            <a:br>
              <a:rPr lang="en-US" dirty="0" smtClean="0"/>
            </a:br>
            <a:r>
              <a:rPr lang="en-US" dirty="0" smtClean="0"/>
              <a:t>Must not be more than three lines long</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8" name="Text Placeholder 47"/>
          <p:cNvSpPr>
            <a:spLocks noGrp="1"/>
          </p:cNvSpPr>
          <p:nvPr>
            <p:ph type="body" sz="quarter" idx="11" hasCustomPrompt="1"/>
          </p:nvPr>
        </p:nvSpPr>
        <p:spPr>
          <a:xfrm>
            <a:off x="692150" y="2558235"/>
            <a:ext cx="7764463" cy="1319212"/>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Second part of headline here in black</a:t>
            </a:r>
            <a:endParaRPr lang="en-GB" dirty="0"/>
          </a:p>
        </p:txBody>
      </p:sp>
    </p:spTree>
    <p:extLst>
      <p:ext uri="{BB962C8B-B14F-4D97-AF65-F5344CB8AC3E}">
        <p14:creationId xmlns:p14="http://schemas.microsoft.com/office/powerpoint/2010/main" val="2266588916"/>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id Green Content 1">
    <p:bg>
      <p:bgPr>
        <a:solidFill>
          <a:schemeClr val="bg1"/>
        </a:solidFill>
        <a:effectLst/>
      </p:bgPr>
    </p:bg>
    <p:spTree>
      <p:nvGrpSpPr>
        <p:cNvPr id="1" name=""/>
        <p:cNvGrpSpPr/>
        <p:nvPr/>
      </p:nvGrpSpPr>
      <p:grpSpPr>
        <a:xfrm>
          <a:off x="0" y="0"/>
          <a:ext cx="0" cy="0"/>
          <a:chOff x="0" y="0"/>
          <a:chExt cx="0" cy="0"/>
        </a:xfrm>
      </p:grpSpPr>
      <p:pic>
        <p:nvPicPr>
          <p:cNvPr id="16" name="Picture 15"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17" name="Straight Connector 16"/>
          <p:cNvCxnSpPr/>
          <p:nvPr userDrawn="1"/>
        </p:nvCxnSpPr>
        <p:spPr>
          <a:xfrm>
            <a:off x="689293" y="5110375"/>
            <a:ext cx="7943392" cy="1588"/>
          </a:xfrm>
          <a:prstGeom prst="line">
            <a:avLst/>
          </a:prstGeom>
          <a:ln>
            <a:solidFill>
              <a:srgbClr val="69B144"/>
            </a:solidFill>
          </a:ln>
        </p:spPr>
        <p:style>
          <a:lnRef idx="1">
            <a:schemeClr val="accent1"/>
          </a:lnRef>
          <a:fillRef idx="0">
            <a:schemeClr val="accent1"/>
          </a:fillRef>
          <a:effectRef idx="0">
            <a:schemeClr val="accent1"/>
          </a:effectRef>
          <a:fontRef idx="minor">
            <a:schemeClr val="tx1"/>
          </a:fontRef>
        </p:style>
      </p:cxnSp>
      <p:sp>
        <p:nvSpPr>
          <p:cNvPr id="12"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69B144"/>
                </a:solidFill>
                <a:latin typeface="Raleway"/>
                <a:cs typeface="Raleway"/>
              </a:defRPr>
            </a:lvl1pPr>
          </a:lstStyle>
          <a:p>
            <a:fld id="{250383E6-0508-4FD6-840C-C50B0CB81885}" type="slidenum">
              <a:rPr lang="en-US" smtClean="0"/>
              <a:pPr/>
              <a:t>‹#›</a:t>
            </a:fld>
            <a:endParaRPr lang="en-US" dirty="0"/>
          </a:p>
        </p:txBody>
      </p:sp>
      <p:sp>
        <p:nvSpPr>
          <p:cNvPr id="19" name="Subtitle 2"/>
          <p:cNvSpPr>
            <a:spLocks noGrp="1"/>
          </p:cNvSpPr>
          <p:nvPr>
            <p:ph type="subTitle" idx="1" hasCustomPrompt="1"/>
          </p:nvPr>
        </p:nvSpPr>
        <p:spPr>
          <a:xfrm>
            <a:off x="708826" y="1040291"/>
            <a:ext cx="8370519" cy="391345"/>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3" name="Text Placeholder 2"/>
          <p:cNvSpPr>
            <a:spLocks noGrp="1"/>
          </p:cNvSpPr>
          <p:nvPr>
            <p:ph type="body" sz="quarter" idx="10" hasCustomPrompt="1"/>
          </p:nvPr>
        </p:nvSpPr>
        <p:spPr>
          <a:xfrm>
            <a:off x="709613" y="1509713"/>
            <a:ext cx="8410575" cy="1718396"/>
          </a:xfrm>
          <a:prstGeom prst="rect">
            <a:avLst/>
          </a:prstGeom>
        </p:spPr>
        <p:txBody>
          <a:bodyPr lIns="0" tIns="0" rIns="0" bIns="0"/>
          <a:lstStyle>
            <a:lvl1pPr>
              <a:defRPr sz="1200"/>
            </a:lvl1pPr>
            <a:lvl2pPr marL="360000" marR="0" indent="-180000" algn="l" defTabSz="457200" rtl="0" eaLnBrk="1" fontAlgn="auto" latinLnBrk="0" hangingPunct="1">
              <a:lnSpc>
                <a:spcPct val="70000"/>
              </a:lnSpc>
              <a:spcBef>
                <a:spcPts val="0"/>
              </a:spcBef>
              <a:spcAft>
                <a:spcPts val="0"/>
              </a:spcAft>
              <a:buClrTx/>
              <a:buSzTx/>
              <a:buFont typeface="Arial"/>
              <a:buChar char="–"/>
              <a:tabLst/>
              <a:defRPr sz="1200"/>
            </a:lvl2pPr>
            <a:lvl3pPr>
              <a:defRPr sz="1200"/>
            </a:lvl3pPr>
            <a:lvl4pPr>
              <a:defRPr sz="1200"/>
            </a:lvl4pPr>
            <a:lvl5pPr>
              <a:defRPr sz="1200"/>
            </a:lvl5pPr>
          </a:lstStyle>
          <a:p>
            <a:pPr lvl="0"/>
            <a:r>
              <a:rPr lang="en-US" dirty="0" smtClean="0"/>
              <a:t>Bullet 1</a:t>
            </a:r>
          </a:p>
          <a:p>
            <a:pPr lvl="0"/>
            <a:r>
              <a:rPr lang="en-US" dirty="0" smtClean="0"/>
              <a:t>Bullet 2</a:t>
            </a:r>
          </a:p>
          <a:p>
            <a:pPr lvl="1"/>
            <a:r>
              <a:rPr lang="en-US" dirty="0" smtClean="0"/>
              <a:t>Second level</a:t>
            </a:r>
          </a:p>
          <a:p>
            <a:pPr marL="360000" marR="0" lvl="1" indent="-180000" algn="l" defTabSz="457200" rtl="0" eaLnBrk="1" fontAlgn="auto" latinLnBrk="0" hangingPunct="1">
              <a:lnSpc>
                <a:spcPct val="110000"/>
              </a:lnSpc>
              <a:spcBef>
                <a:spcPts val="0"/>
              </a:spcBef>
              <a:spcAft>
                <a:spcPts val="300"/>
              </a:spcAft>
              <a:buClrTx/>
              <a:buSzTx/>
              <a:buFont typeface="Arial"/>
              <a:buChar char="–"/>
              <a:tabLst/>
              <a:defRPr/>
            </a:pPr>
            <a:r>
              <a:rPr lang="en-US" dirty="0" smtClean="0"/>
              <a:t>Second level</a:t>
            </a:r>
          </a:p>
          <a:p>
            <a:pPr lvl="0"/>
            <a:r>
              <a:rPr lang="en-US" dirty="0" smtClean="0"/>
              <a:t>Bullet 3</a:t>
            </a:r>
          </a:p>
          <a:p>
            <a:pPr lvl="0"/>
            <a:r>
              <a:rPr lang="en-US" dirty="0" smtClean="0"/>
              <a:t>Bullet 4</a:t>
            </a:r>
          </a:p>
          <a:p>
            <a:pPr lvl="1"/>
            <a:endParaRPr lang="en-US" dirty="0" smtClean="0"/>
          </a:p>
        </p:txBody>
      </p:sp>
      <p:sp>
        <p:nvSpPr>
          <p:cNvPr id="5" name="Text Placeholder 4"/>
          <p:cNvSpPr>
            <a:spLocks noGrp="1"/>
          </p:cNvSpPr>
          <p:nvPr>
            <p:ph type="body" sz="quarter" idx="11" hasCustomPrompt="1"/>
          </p:nvPr>
        </p:nvSpPr>
        <p:spPr>
          <a:xfrm>
            <a:off x="708826" y="494191"/>
            <a:ext cx="8389938" cy="290900"/>
          </a:xfrm>
          <a:prstGeom prst="rect">
            <a:avLst/>
          </a:prstGeom>
        </p:spPr>
        <p:txBody>
          <a:bodyPr lIns="0" tIns="0" rIns="0" bIns="0"/>
          <a:lstStyle>
            <a:lvl1pPr marL="0" indent="0">
              <a:buNone/>
              <a:defRPr sz="2000" b="1">
                <a:latin typeface="Raleway" panose="020B0503030101060003" pitchFamily="34" charset="0"/>
              </a:defRPr>
            </a:lvl1pPr>
          </a:lstStyle>
          <a:p>
            <a:pPr lvl="0"/>
            <a:r>
              <a:rPr lang="en-US" dirty="0" smtClean="0"/>
              <a:t>Slide title</a:t>
            </a:r>
            <a:endParaRPr lang="en-GB" dirty="0"/>
          </a:p>
        </p:txBody>
      </p:sp>
    </p:spTree>
    <p:extLst>
      <p:ext uri="{BB962C8B-B14F-4D97-AF65-F5344CB8AC3E}">
        <p14:creationId xmlns:p14="http://schemas.microsoft.com/office/powerpoint/2010/main" val="3672893207"/>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id Green content 2">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69B144"/>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69B144"/>
                </a:solidFill>
                <a:latin typeface="Raleway"/>
                <a:cs typeface="Raleway"/>
              </a:defRPr>
            </a:lvl1pPr>
          </a:lstStyle>
          <a:p>
            <a:fld id="{250383E6-0508-4FD6-840C-C50B0CB81885}" type="slidenum">
              <a:rPr lang="en-US" smtClean="0"/>
              <a:pPr/>
              <a:t>‹#›</a:t>
            </a:fld>
            <a:endParaRPr lang="en-US" dirty="0"/>
          </a:p>
        </p:txBody>
      </p:sp>
      <p:sp>
        <p:nvSpPr>
          <p:cNvPr id="16" name="Subtitle 2"/>
          <p:cNvSpPr>
            <a:spLocks noGrp="1"/>
          </p:cNvSpPr>
          <p:nvPr>
            <p:ph type="subTitle" idx="1" hasCustomPrompt="1"/>
          </p:nvPr>
        </p:nvSpPr>
        <p:spPr>
          <a:xfrm>
            <a:off x="708826" y="647745"/>
            <a:ext cx="4214155" cy="4233673"/>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4" name="Picture Placeholder 3"/>
          <p:cNvSpPr>
            <a:spLocks noGrp="1"/>
          </p:cNvSpPr>
          <p:nvPr>
            <p:ph type="pic" sz="quarter" idx="10"/>
          </p:nvPr>
        </p:nvSpPr>
        <p:spPr>
          <a:xfrm>
            <a:off x="5292436" y="647700"/>
            <a:ext cx="3921414" cy="4233863"/>
          </a:xfrm>
          <a:prstGeom prst="rect">
            <a:avLst/>
          </a:prstGeom>
        </p:spPr>
        <p:txBody>
          <a:bodyPr/>
          <a:lstStyle/>
          <a:p>
            <a:endParaRPr lang="en-GB" dirty="0"/>
          </a:p>
        </p:txBody>
      </p:sp>
    </p:spTree>
    <p:extLst>
      <p:ext uri="{BB962C8B-B14F-4D97-AF65-F5344CB8AC3E}">
        <p14:creationId xmlns:p14="http://schemas.microsoft.com/office/powerpoint/2010/main" val="3003482116"/>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Divider Mid Green">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69B144"/>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69B144"/>
                </a:solidFill>
                <a:latin typeface="Raleway"/>
                <a:cs typeface="Raleway"/>
              </a:defRPr>
            </a:lvl1pPr>
          </a:lstStyle>
          <a:p>
            <a:fld id="{250383E6-0508-4FD6-840C-C50B0CB81885}" type="slidenum">
              <a:rPr lang="en-US" smtClean="0"/>
              <a:pPr/>
              <a:t>‹#›</a:t>
            </a:fld>
            <a:endParaRPr lang="en-US" dirty="0"/>
          </a:p>
        </p:txBody>
      </p:sp>
      <p:sp>
        <p:nvSpPr>
          <p:cNvPr id="10"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69B144"/>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11"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spTree>
    <p:extLst>
      <p:ext uri="{BB962C8B-B14F-4D97-AF65-F5344CB8AC3E}">
        <p14:creationId xmlns:p14="http://schemas.microsoft.com/office/powerpoint/2010/main" val="180350446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urple Content 1">
    <p:bg>
      <p:bgPr>
        <a:solidFill>
          <a:schemeClr val="bg1"/>
        </a:solidFill>
        <a:effectLst/>
      </p:bgPr>
    </p:bg>
    <p:spTree>
      <p:nvGrpSpPr>
        <p:cNvPr id="1" name=""/>
        <p:cNvGrpSpPr/>
        <p:nvPr/>
      </p:nvGrpSpPr>
      <p:grpSpPr>
        <a:xfrm>
          <a:off x="0" y="0"/>
          <a:ext cx="0" cy="0"/>
          <a:chOff x="0" y="0"/>
          <a:chExt cx="0" cy="0"/>
        </a:xfrm>
      </p:grpSpPr>
      <p:pic>
        <p:nvPicPr>
          <p:cNvPr id="16" name="Picture 15"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17" name="Straight Connector 16"/>
          <p:cNvCxnSpPr/>
          <p:nvPr userDrawn="1"/>
        </p:nvCxnSpPr>
        <p:spPr>
          <a:xfrm>
            <a:off x="689293" y="5110375"/>
            <a:ext cx="7943392" cy="1588"/>
          </a:xfrm>
          <a:prstGeom prst="line">
            <a:avLst/>
          </a:prstGeom>
          <a:ln>
            <a:solidFill>
              <a:srgbClr val="883084"/>
            </a:solidFill>
          </a:ln>
        </p:spPr>
        <p:style>
          <a:lnRef idx="1">
            <a:schemeClr val="accent1"/>
          </a:lnRef>
          <a:fillRef idx="0">
            <a:schemeClr val="accent1"/>
          </a:fillRef>
          <a:effectRef idx="0">
            <a:schemeClr val="accent1"/>
          </a:effectRef>
          <a:fontRef idx="minor">
            <a:schemeClr val="tx1"/>
          </a:fontRef>
        </p:style>
      </p:cxnSp>
      <p:sp>
        <p:nvSpPr>
          <p:cNvPr id="12"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883084"/>
                </a:solidFill>
                <a:latin typeface="Raleway"/>
                <a:cs typeface="Raleway"/>
              </a:defRPr>
            </a:lvl1pPr>
          </a:lstStyle>
          <a:p>
            <a:fld id="{250383E6-0508-4FD6-840C-C50B0CB81885}" type="slidenum">
              <a:rPr lang="en-US" smtClean="0"/>
              <a:pPr/>
              <a:t>‹#›</a:t>
            </a:fld>
            <a:endParaRPr lang="en-US" dirty="0"/>
          </a:p>
        </p:txBody>
      </p:sp>
      <p:sp>
        <p:nvSpPr>
          <p:cNvPr id="19" name="Subtitle 2"/>
          <p:cNvSpPr>
            <a:spLocks noGrp="1"/>
          </p:cNvSpPr>
          <p:nvPr>
            <p:ph type="subTitle" idx="1" hasCustomPrompt="1"/>
          </p:nvPr>
        </p:nvSpPr>
        <p:spPr>
          <a:xfrm>
            <a:off x="708826" y="1040291"/>
            <a:ext cx="8370519" cy="391345"/>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3" name="Text Placeholder 2"/>
          <p:cNvSpPr>
            <a:spLocks noGrp="1"/>
          </p:cNvSpPr>
          <p:nvPr>
            <p:ph type="body" sz="quarter" idx="10" hasCustomPrompt="1"/>
          </p:nvPr>
        </p:nvSpPr>
        <p:spPr>
          <a:xfrm>
            <a:off x="709613" y="1509713"/>
            <a:ext cx="8410575" cy="1718396"/>
          </a:xfrm>
          <a:prstGeom prst="rect">
            <a:avLst/>
          </a:prstGeom>
        </p:spPr>
        <p:txBody>
          <a:bodyPr lIns="0" tIns="0" rIns="0" bIns="0"/>
          <a:lstStyle>
            <a:lvl1pPr>
              <a:defRPr sz="1200"/>
            </a:lvl1pPr>
            <a:lvl2pPr marL="360000" marR="0" indent="-180000" algn="l" defTabSz="457200" rtl="0" eaLnBrk="1" fontAlgn="auto" latinLnBrk="0" hangingPunct="1">
              <a:lnSpc>
                <a:spcPct val="70000"/>
              </a:lnSpc>
              <a:spcBef>
                <a:spcPts val="0"/>
              </a:spcBef>
              <a:spcAft>
                <a:spcPts val="0"/>
              </a:spcAft>
              <a:buClrTx/>
              <a:buSzTx/>
              <a:buFont typeface="Arial"/>
              <a:buChar char="–"/>
              <a:tabLst/>
              <a:defRPr sz="1200"/>
            </a:lvl2pPr>
            <a:lvl3pPr>
              <a:defRPr sz="1200"/>
            </a:lvl3pPr>
            <a:lvl4pPr>
              <a:defRPr sz="1200"/>
            </a:lvl4pPr>
            <a:lvl5pPr>
              <a:defRPr sz="1200"/>
            </a:lvl5pPr>
          </a:lstStyle>
          <a:p>
            <a:pPr lvl="0"/>
            <a:r>
              <a:rPr lang="en-US" dirty="0" smtClean="0"/>
              <a:t>Bullet 1</a:t>
            </a:r>
          </a:p>
          <a:p>
            <a:pPr lvl="0"/>
            <a:r>
              <a:rPr lang="en-US" dirty="0" smtClean="0"/>
              <a:t>Bullet 2</a:t>
            </a:r>
          </a:p>
          <a:p>
            <a:pPr lvl="1"/>
            <a:r>
              <a:rPr lang="en-US" dirty="0" smtClean="0"/>
              <a:t>Second level</a:t>
            </a:r>
          </a:p>
          <a:p>
            <a:pPr marL="360000" marR="0" lvl="1" indent="-180000" algn="l" defTabSz="457200" rtl="0" eaLnBrk="1" fontAlgn="auto" latinLnBrk="0" hangingPunct="1">
              <a:lnSpc>
                <a:spcPct val="110000"/>
              </a:lnSpc>
              <a:spcBef>
                <a:spcPts val="0"/>
              </a:spcBef>
              <a:spcAft>
                <a:spcPts val="300"/>
              </a:spcAft>
              <a:buClrTx/>
              <a:buSzTx/>
              <a:buFont typeface="Arial"/>
              <a:buChar char="–"/>
              <a:tabLst/>
              <a:defRPr/>
            </a:pPr>
            <a:r>
              <a:rPr lang="en-US" dirty="0" smtClean="0"/>
              <a:t>Second level</a:t>
            </a:r>
          </a:p>
          <a:p>
            <a:pPr lvl="0"/>
            <a:r>
              <a:rPr lang="en-US" dirty="0" smtClean="0"/>
              <a:t>Bullet 3</a:t>
            </a:r>
          </a:p>
          <a:p>
            <a:pPr lvl="0"/>
            <a:r>
              <a:rPr lang="en-US" dirty="0" smtClean="0"/>
              <a:t>Bullet 4</a:t>
            </a:r>
          </a:p>
          <a:p>
            <a:pPr lvl="1"/>
            <a:endParaRPr lang="en-US" dirty="0" smtClean="0"/>
          </a:p>
        </p:txBody>
      </p:sp>
      <p:sp>
        <p:nvSpPr>
          <p:cNvPr id="5" name="Text Placeholder 4"/>
          <p:cNvSpPr>
            <a:spLocks noGrp="1"/>
          </p:cNvSpPr>
          <p:nvPr>
            <p:ph type="body" sz="quarter" idx="11" hasCustomPrompt="1"/>
          </p:nvPr>
        </p:nvSpPr>
        <p:spPr>
          <a:xfrm>
            <a:off x="708826" y="494191"/>
            <a:ext cx="8389938" cy="290900"/>
          </a:xfrm>
          <a:prstGeom prst="rect">
            <a:avLst/>
          </a:prstGeom>
        </p:spPr>
        <p:txBody>
          <a:bodyPr lIns="0" tIns="0" rIns="0" bIns="0"/>
          <a:lstStyle>
            <a:lvl1pPr marL="0" indent="0">
              <a:buNone/>
              <a:defRPr sz="2000" b="1">
                <a:latin typeface="Raleway" panose="020B0503030101060003" pitchFamily="34" charset="0"/>
              </a:defRPr>
            </a:lvl1pPr>
          </a:lstStyle>
          <a:p>
            <a:pPr lvl="0"/>
            <a:r>
              <a:rPr lang="en-US" dirty="0" smtClean="0"/>
              <a:t>Slide title</a:t>
            </a:r>
            <a:endParaRPr lang="en-GB" dirty="0"/>
          </a:p>
        </p:txBody>
      </p:sp>
    </p:spTree>
    <p:extLst>
      <p:ext uri="{BB962C8B-B14F-4D97-AF65-F5344CB8AC3E}">
        <p14:creationId xmlns:p14="http://schemas.microsoft.com/office/powerpoint/2010/main" val="2691228324"/>
      </p:ext>
    </p:extLst>
  </p:cSld>
  <p:clrMapOvr>
    <a:masterClrMapping/>
  </p:clrMapOvr>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Separator Mid Green">
    <p:bg>
      <p:bgPr>
        <a:solidFill>
          <a:srgbClr val="69B14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48"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pic>
        <p:nvPicPr>
          <p:cNvPr id="40" name="Picture 39"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42" name="Straight Connector 41"/>
          <p:cNvCxnSpPr/>
          <p:nvPr userDrawn="1"/>
        </p:nvCxnSpPr>
        <p:spPr>
          <a:xfrm>
            <a:off x="689293" y="5110375"/>
            <a:ext cx="794339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44"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chemeClr val="tx1"/>
                </a:solidFill>
                <a:latin typeface="Raleway"/>
                <a:cs typeface="Raleway"/>
              </a:defRPr>
            </a:lvl1pPr>
          </a:lstStyle>
          <a:p>
            <a:fld id="{250383E6-0508-4FD6-840C-C50B0CB81885}" type="slidenum">
              <a:rPr lang="en-US" smtClean="0"/>
              <a:pPr/>
              <a:t>‹#›</a:t>
            </a:fld>
            <a:endParaRPr lang="en-US" dirty="0"/>
          </a:p>
        </p:txBody>
      </p:sp>
    </p:spTree>
    <p:extLst>
      <p:ext uri="{BB962C8B-B14F-4D97-AF65-F5344CB8AC3E}">
        <p14:creationId xmlns:p14="http://schemas.microsoft.com/office/powerpoint/2010/main" val="743930018"/>
      </p:ext>
    </p:extLst>
  </p:cSld>
  <p:clrMapOvr>
    <a:masterClrMapping/>
  </p:clrMapOvr>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ull out info Mid Green">
    <p:bg>
      <p:bgPr>
        <a:solidFill>
          <a:srgbClr val="69B14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65914" y="1116995"/>
            <a:ext cx="1232705" cy="1118203"/>
          </a:xfrm>
          <a:prstGeom prst="rect">
            <a:avLst/>
          </a:prstGeom>
        </p:spPr>
        <p:txBody>
          <a:bodyPr lIns="0" tIns="0" rIns="0" bIns="0"/>
          <a:lstStyle>
            <a:lvl1pPr>
              <a:lnSpc>
                <a:spcPct val="70000"/>
              </a:lnSpc>
              <a:spcAft>
                <a:spcPts val="0"/>
              </a:spcAft>
              <a:defRPr sz="20000" b="1" i="0" baseline="0">
                <a:solidFill>
                  <a:schemeClr val="bg1">
                    <a:alpha val="60000"/>
                  </a:schemeClr>
                </a:solidFill>
                <a:latin typeface="Raleway" panose="020B0503030101060003" pitchFamily="34" charset="0"/>
                <a:cs typeface="Raleway" panose="020B0503030101060003" pitchFamily="34" charset="0"/>
              </a:defRPr>
            </a:lvl1pPr>
          </a:lstStyle>
          <a:p>
            <a:r>
              <a:rPr lang="en-US" dirty="0" smtClean="0"/>
              <a:t>“</a:t>
            </a:r>
            <a:endParaRPr lang="en-US" dirty="0"/>
          </a:p>
        </p:txBody>
      </p:sp>
      <p:sp>
        <p:nvSpPr>
          <p:cNvPr id="48" name="Text Placeholder 47"/>
          <p:cNvSpPr>
            <a:spLocks noGrp="1"/>
          </p:cNvSpPr>
          <p:nvPr>
            <p:ph type="body" sz="quarter" idx="11" hasCustomPrompt="1"/>
          </p:nvPr>
        </p:nvSpPr>
        <p:spPr>
          <a:xfrm>
            <a:off x="6252441" y="3606801"/>
            <a:ext cx="1122795" cy="725294"/>
          </a:xfrm>
          <a:prstGeom prst="rect">
            <a:avLst/>
          </a:prstGeom>
        </p:spPr>
        <p:txBody>
          <a:bodyPr lIns="0" tIns="0" rIns="0" bIns="0"/>
          <a:lstStyle>
            <a:lvl1pPr marL="0" indent="0">
              <a:lnSpc>
                <a:spcPct val="70000"/>
              </a:lnSpc>
              <a:buNone/>
              <a:defRPr sz="20000" b="1">
                <a:solidFill>
                  <a:schemeClr val="bg1">
                    <a:alpha val="60000"/>
                  </a:schemeClr>
                </a:solidFill>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a:t>
            </a:r>
            <a:endParaRPr lang="en-GB" dirty="0"/>
          </a:p>
        </p:txBody>
      </p:sp>
      <p:pic>
        <p:nvPicPr>
          <p:cNvPr id="40" name="Picture 39"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42" name="Straight Connector 41"/>
          <p:cNvCxnSpPr/>
          <p:nvPr userDrawn="1"/>
        </p:nvCxnSpPr>
        <p:spPr>
          <a:xfrm>
            <a:off x="689293" y="5110375"/>
            <a:ext cx="794339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44"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chemeClr val="tx1"/>
                </a:solidFill>
                <a:latin typeface="Raleway"/>
                <a:cs typeface="Raleway"/>
              </a:defRPr>
            </a:lvl1pPr>
          </a:lstStyle>
          <a:p>
            <a:fld id="{250383E6-0508-4FD6-840C-C50B0CB81885}" type="slidenum">
              <a:rPr lang="en-US" smtClean="0"/>
              <a:pPr/>
              <a:t>‹#›</a:t>
            </a:fld>
            <a:endParaRPr lang="en-US" dirty="0"/>
          </a:p>
        </p:txBody>
      </p:sp>
      <p:sp>
        <p:nvSpPr>
          <p:cNvPr id="8" name="Subtitle 2"/>
          <p:cNvSpPr>
            <a:spLocks noGrp="1"/>
          </p:cNvSpPr>
          <p:nvPr>
            <p:ph type="subTitle" idx="1" hasCustomPrompt="1"/>
          </p:nvPr>
        </p:nvSpPr>
        <p:spPr>
          <a:xfrm>
            <a:off x="2133600" y="1270000"/>
            <a:ext cx="4936836" cy="2997200"/>
          </a:xfrm>
          <a:prstGeom prst="rect">
            <a:avLst/>
          </a:prstGeom>
        </p:spPr>
        <p:txBody>
          <a:bodyPr lIns="0" tIns="0" rIns="0" bIns="0"/>
          <a:lstStyle>
            <a:lvl1pPr marL="0" indent="0" algn="l">
              <a:buNone/>
              <a:defRPr sz="20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want to highlight some copy or facts or a quote it can go on a slide like this here and here and here and here and here and here and here and here and here and here and here and here and here and here and here and here and here and here and here and here and here and here and here and here and here</a:t>
            </a:r>
            <a:endParaRPr lang="en-US" dirty="0"/>
          </a:p>
        </p:txBody>
      </p:sp>
    </p:spTree>
    <p:extLst>
      <p:ext uri="{BB962C8B-B14F-4D97-AF65-F5344CB8AC3E}">
        <p14:creationId xmlns:p14="http://schemas.microsoft.com/office/powerpoint/2010/main" val="2243162106"/>
      </p:ext>
    </p:extLst>
  </p:cSld>
  <p:clrMapOvr>
    <a:masterClrMapping/>
  </p:clrMapOvr>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creen Mid Green">
    <p:bg>
      <p:bgPr>
        <a:solidFill>
          <a:srgbClr val="69B14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2019607"/>
            <a:ext cx="7763536" cy="626611"/>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Thank you</a:t>
            </a:r>
            <a:endParaRPr lang="en-US" dirty="0"/>
          </a:p>
        </p:txBody>
      </p:sp>
      <p:sp>
        <p:nvSpPr>
          <p:cNvPr id="3" name="Subtitle 2"/>
          <p:cNvSpPr>
            <a:spLocks noGrp="1"/>
          </p:cNvSpPr>
          <p:nvPr>
            <p:ph type="subTitle" idx="1" hasCustomPrompt="1"/>
          </p:nvPr>
        </p:nvSpPr>
        <p:spPr>
          <a:xfrm>
            <a:off x="708826" y="2993514"/>
            <a:ext cx="8370519" cy="770304"/>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Any Questions? Put your contact details here if you like</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05022832"/>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creen Light Green">
    <p:bg>
      <p:bgPr>
        <a:solidFill>
          <a:srgbClr val="CAD40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1444886"/>
            <a:ext cx="7763536" cy="1008155"/>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First part of headline </a:t>
            </a:r>
            <a:br>
              <a:rPr lang="en-US" dirty="0" smtClean="0"/>
            </a:br>
            <a:r>
              <a:rPr lang="en-US" dirty="0" smtClean="0"/>
              <a:t>here and here in white</a:t>
            </a:r>
            <a:endParaRPr lang="en-US" dirty="0"/>
          </a:p>
        </p:txBody>
      </p:sp>
      <p:sp>
        <p:nvSpPr>
          <p:cNvPr id="3" name="Subtitle 2"/>
          <p:cNvSpPr>
            <a:spLocks noGrp="1"/>
          </p:cNvSpPr>
          <p:nvPr>
            <p:ph type="subTitle" idx="1" hasCustomPrompt="1"/>
          </p:nvPr>
        </p:nvSpPr>
        <p:spPr>
          <a:xfrm>
            <a:off x="708826" y="4185005"/>
            <a:ext cx="8370519" cy="770304"/>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need a subtitle or a short intro that can go here in </a:t>
            </a:r>
            <a:r>
              <a:rPr lang="en-US" dirty="0" err="1" smtClean="0"/>
              <a:t>Raleway</a:t>
            </a:r>
            <a:r>
              <a:rPr lang="en-US" dirty="0" smtClean="0"/>
              <a:t> light. </a:t>
            </a:r>
            <a:br>
              <a:rPr lang="en-US" dirty="0" smtClean="0"/>
            </a:br>
            <a:r>
              <a:rPr lang="en-US" dirty="0" smtClean="0"/>
              <a:t>Must not be more than three lines long</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8" name="Text Placeholder 47"/>
          <p:cNvSpPr>
            <a:spLocks noGrp="1"/>
          </p:cNvSpPr>
          <p:nvPr>
            <p:ph type="body" sz="quarter" idx="11" hasCustomPrompt="1"/>
          </p:nvPr>
        </p:nvSpPr>
        <p:spPr>
          <a:xfrm>
            <a:off x="692150" y="2558235"/>
            <a:ext cx="7764463" cy="1319212"/>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Second part of headline here in black</a:t>
            </a:r>
            <a:endParaRPr lang="en-GB" dirty="0"/>
          </a:p>
        </p:txBody>
      </p:sp>
    </p:spTree>
    <p:extLst>
      <p:ext uri="{BB962C8B-B14F-4D97-AF65-F5344CB8AC3E}">
        <p14:creationId xmlns:p14="http://schemas.microsoft.com/office/powerpoint/2010/main" val="2440705758"/>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ight Green Content 1">
    <p:bg>
      <p:bgPr>
        <a:solidFill>
          <a:schemeClr val="bg1"/>
        </a:solidFill>
        <a:effectLst/>
      </p:bgPr>
    </p:bg>
    <p:spTree>
      <p:nvGrpSpPr>
        <p:cNvPr id="1" name=""/>
        <p:cNvGrpSpPr/>
        <p:nvPr/>
      </p:nvGrpSpPr>
      <p:grpSpPr>
        <a:xfrm>
          <a:off x="0" y="0"/>
          <a:ext cx="0" cy="0"/>
          <a:chOff x="0" y="0"/>
          <a:chExt cx="0" cy="0"/>
        </a:xfrm>
      </p:grpSpPr>
      <p:pic>
        <p:nvPicPr>
          <p:cNvPr id="16" name="Picture 15"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17" name="Straight Connector 16"/>
          <p:cNvCxnSpPr/>
          <p:nvPr userDrawn="1"/>
        </p:nvCxnSpPr>
        <p:spPr>
          <a:xfrm>
            <a:off x="689293" y="5110375"/>
            <a:ext cx="7943392" cy="1588"/>
          </a:xfrm>
          <a:prstGeom prst="line">
            <a:avLst/>
          </a:prstGeom>
          <a:ln>
            <a:solidFill>
              <a:srgbClr val="CAD400"/>
            </a:solidFill>
          </a:ln>
        </p:spPr>
        <p:style>
          <a:lnRef idx="1">
            <a:schemeClr val="accent1"/>
          </a:lnRef>
          <a:fillRef idx="0">
            <a:schemeClr val="accent1"/>
          </a:fillRef>
          <a:effectRef idx="0">
            <a:schemeClr val="accent1"/>
          </a:effectRef>
          <a:fontRef idx="minor">
            <a:schemeClr val="tx1"/>
          </a:fontRef>
        </p:style>
      </p:cxnSp>
      <p:sp>
        <p:nvSpPr>
          <p:cNvPr id="12"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CAD400"/>
                </a:solidFill>
                <a:latin typeface="Raleway"/>
                <a:cs typeface="Raleway"/>
              </a:defRPr>
            </a:lvl1pPr>
          </a:lstStyle>
          <a:p>
            <a:fld id="{250383E6-0508-4FD6-840C-C50B0CB81885}" type="slidenum">
              <a:rPr lang="en-US" smtClean="0"/>
              <a:pPr/>
              <a:t>‹#›</a:t>
            </a:fld>
            <a:endParaRPr lang="en-US" dirty="0"/>
          </a:p>
        </p:txBody>
      </p:sp>
      <p:sp>
        <p:nvSpPr>
          <p:cNvPr id="19" name="Subtitle 2"/>
          <p:cNvSpPr>
            <a:spLocks noGrp="1"/>
          </p:cNvSpPr>
          <p:nvPr>
            <p:ph type="subTitle" idx="1" hasCustomPrompt="1"/>
          </p:nvPr>
        </p:nvSpPr>
        <p:spPr>
          <a:xfrm>
            <a:off x="708826" y="1040291"/>
            <a:ext cx="8370519" cy="391345"/>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3" name="Text Placeholder 2"/>
          <p:cNvSpPr>
            <a:spLocks noGrp="1"/>
          </p:cNvSpPr>
          <p:nvPr>
            <p:ph type="body" sz="quarter" idx="10" hasCustomPrompt="1"/>
          </p:nvPr>
        </p:nvSpPr>
        <p:spPr>
          <a:xfrm>
            <a:off x="709613" y="1509713"/>
            <a:ext cx="8410575" cy="1718396"/>
          </a:xfrm>
          <a:prstGeom prst="rect">
            <a:avLst/>
          </a:prstGeom>
        </p:spPr>
        <p:txBody>
          <a:bodyPr lIns="0" tIns="0" rIns="0" bIns="0"/>
          <a:lstStyle>
            <a:lvl1pPr>
              <a:defRPr sz="1200"/>
            </a:lvl1pPr>
            <a:lvl2pPr marL="360000" marR="0" indent="-180000" algn="l" defTabSz="457200" rtl="0" eaLnBrk="1" fontAlgn="auto" latinLnBrk="0" hangingPunct="1">
              <a:lnSpc>
                <a:spcPct val="70000"/>
              </a:lnSpc>
              <a:spcBef>
                <a:spcPts val="0"/>
              </a:spcBef>
              <a:spcAft>
                <a:spcPts val="0"/>
              </a:spcAft>
              <a:buClrTx/>
              <a:buSzTx/>
              <a:buFont typeface="Arial"/>
              <a:buChar char="–"/>
              <a:tabLst/>
              <a:defRPr sz="1200"/>
            </a:lvl2pPr>
            <a:lvl3pPr>
              <a:defRPr sz="1200"/>
            </a:lvl3pPr>
            <a:lvl4pPr>
              <a:defRPr sz="1200"/>
            </a:lvl4pPr>
            <a:lvl5pPr>
              <a:defRPr sz="1200"/>
            </a:lvl5pPr>
          </a:lstStyle>
          <a:p>
            <a:pPr lvl="0"/>
            <a:r>
              <a:rPr lang="en-US" dirty="0" smtClean="0"/>
              <a:t>Bullet 1</a:t>
            </a:r>
          </a:p>
          <a:p>
            <a:pPr lvl="0"/>
            <a:r>
              <a:rPr lang="en-US" dirty="0" smtClean="0"/>
              <a:t>Bullet 2</a:t>
            </a:r>
          </a:p>
          <a:p>
            <a:pPr lvl="1"/>
            <a:r>
              <a:rPr lang="en-US" dirty="0" smtClean="0"/>
              <a:t>Second level</a:t>
            </a:r>
          </a:p>
          <a:p>
            <a:pPr marL="360000" marR="0" lvl="1" indent="-180000" algn="l" defTabSz="457200" rtl="0" eaLnBrk="1" fontAlgn="auto" latinLnBrk="0" hangingPunct="1">
              <a:lnSpc>
                <a:spcPct val="110000"/>
              </a:lnSpc>
              <a:spcBef>
                <a:spcPts val="0"/>
              </a:spcBef>
              <a:spcAft>
                <a:spcPts val="300"/>
              </a:spcAft>
              <a:buClrTx/>
              <a:buSzTx/>
              <a:buFont typeface="Arial"/>
              <a:buChar char="–"/>
              <a:tabLst/>
              <a:defRPr/>
            </a:pPr>
            <a:r>
              <a:rPr lang="en-US" dirty="0" smtClean="0"/>
              <a:t>Second level</a:t>
            </a:r>
          </a:p>
          <a:p>
            <a:pPr lvl="0"/>
            <a:r>
              <a:rPr lang="en-US" dirty="0" smtClean="0"/>
              <a:t>Bullet 3</a:t>
            </a:r>
          </a:p>
          <a:p>
            <a:pPr lvl="0"/>
            <a:r>
              <a:rPr lang="en-US" dirty="0" smtClean="0"/>
              <a:t>Bullet 4</a:t>
            </a:r>
          </a:p>
          <a:p>
            <a:pPr lvl="1"/>
            <a:endParaRPr lang="en-US" dirty="0" smtClean="0"/>
          </a:p>
        </p:txBody>
      </p:sp>
      <p:sp>
        <p:nvSpPr>
          <p:cNvPr id="5" name="Text Placeholder 4"/>
          <p:cNvSpPr>
            <a:spLocks noGrp="1"/>
          </p:cNvSpPr>
          <p:nvPr>
            <p:ph type="body" sz="quarter" idx="11" hasCustomPrompt="1"/>
          </p:nvPr>
        </p:nvSpPr>
        <p:spPr>
          <a:xfrm>
            <a:off x="708826" y="494191"/>
            <a:ext cx="8389938" cy="290900"/>
          </a:xfrm>
          <a:prstGeom prst="rect">
            <a:avLst/>
          </a:prstGeom>
        </p:spPr>
        <p:txBody>
          <a:bodyPr lIns="0" tIns="0" rIns="0" bIns="0"/>
          <a:lstStyle>
            <a:lvl1pPr marL="0" indent="0">
              <a:buNone/>
              <a:defRPr sz="2000" b="1">
                <a:latin typeface="Raleway" panose="020B0503030101060003" pitchFamily="34" charset="0"/>
              </a:defRPr>
            </a:lvl1pPr>
          </a:lstStyle>
          <a:p>
            <a:pPr lvl="0"/>
            <a:r>
              <a:rPr lang="en-US" dirty="0" smtClean="0"/>
              <a:t>Slide title</a:t>
            </a:r>
            <a:endParaRPr lang="en-GB" dirty="0"/>
          </a:p>
        </p:txBody>
      </p:sp>
    </p:spTree>
    <p:extLst>
      <p:ext uri="{BB962C8B-B14F-4D97-AF65-F5344CB8AC3E}">
        <p14:creationId xmlns:p14="http://schemas.microsoft.com/office/powerpoint/2010/main" val="2403703521"/>
      </p:ext>
    </p:extLst>
  </p:cSld>
  <p:clrMapOvr>
    <a:masterClrMapping/>
  </p:clrMapOvr>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ight Green content 2">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CAD400"/>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CAD400"/>
                </a:solidFill>
                <a:latin typeface="Raleway"/>
                <a:cs typeface="Raleway"/>
              </a:defRPr>
            </a:lvl1pPr>
          </a:lstStyle>
          <a:p>
            <a:fld id="{250383E6-0508-4FD6-840C-C50B0CB81885}" type="slidenum">
              <a:rPr lang="en-US" smtClean="0"/>
              <a:pPr/>
              <a:t>‹#›</a:t>
            </a:fld>
            <a:endParaRPr lang="en-US" dirty="0"/>
          </a:p>
        </p:txBody>
      </p:sp>
      <p:sp>
        <p:nvSpPr>
          <p:cNvPr id="16" name="Subtitle 2"/>
          <p:cNvSpPr>
            <a:spLocks noGrp="1"/>
          </p:cNvSpPr>
          <p:nvPr>
            <p:ph type="subTitle" idx="1" hasCustomPrompt="1"/>
          </p:nvPr>
        </p:nvSpPr>
        <p:spPr>
          <a:xfrm>
            <a:off x="708826" y="647745"/>
            <a:ext cx="4214155" cy="4233673"/>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4" name="Picture Placeholder 3"/>
          <p:cNvSpPr>
            <a:spLocks noGrp="1"/>
          </p:cNvSpPr>
          <p:nvPr>
            <p:ph type="pic" sz="quarter" idx="10"/>
          </p:nvPr>
        </p:nvSpPr>
        <p:spPr>
          <a:xfrm>
            <a:off x="5292436" y="647700"/>
            <a:ext cx="3921414" cy="4233863"/>
          </a:xfrm>
          <a:prstGeom prst="rect">
            <a:avLst/>
          </a:prstGeom>
        </p:spPr>
        <p:txBody>
          <a:bodyPr/>
          <a:lstStyle/>
          <a:p>
            <a:endParaRPr lang="en-GB" dirty="0"/>
          </a:p>
        </p:txBody>
      </p:sp>
    </p:spTree>
    <p:extLst>
      <p:ext uri="{BB962C8B-B14F-4D97-AF65-F5344CB8AC3E}">
        <p14:creationId xmlns:p14="http://schemas.microsoft.com/office/powerpoint/2010/main" val="3365860626"/>
      </p:ext>
    </p:extLst>
  </p:cSld>
  <p:clrMapOvr>
    <a:masterClrMapping/>
  </p:clrMapOvr>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Divider Light Green">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CAD400"/>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CAD400"/>
                </a:solidFill>
                <a:latin typeface="Raleway"/>
                <a:cs typeface="Raleway"/>
              </a:defRPr>
            </a:lvl1pPr>
          </a:lstStyle>
          <a:p>
            <a:fld id="{250383E6-0508-4FD6-840C-C50B0CB81885}" type="slidenum">
              <a:rPr lang="en-US" smtClean="0"/>
              <a:pPr/>
              <a:t>‹#›</a:t>
            </a:fld>
            <a:endParaRPr lang="en-US" dirty="0"/>
          </a:p>
        </p:txBody>
      </p:sp>
      <p:sp>
        <p:nvSpPr>
          <p:cNvPr id="10"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CAD400"/>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11"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spTree>
    <p:extLst>
      <p:ext uri="{BB962C8B-B14F-4D97-AF65-F5344CB8AC3E}">
        <p14:creationId xmlns:p14="http://schemas.microsoft.com/office/powerpoint/2010/main" val="646174532"/>
      </p:ext>
    </p:extLst>
  </p:cSld>
  <p:clrMapOvr>
    <a:masterClrMapping/>
  </p:clrMapOvr>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Separator Light Green">
    <p:bg>
      <p:bgPr>
        <a:solidFill>
          <a:srgbClr val="CAD40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48"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pic>
        <p:nvPicPr>
          <p:cNvPr id="40" name="Picture 39"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42" name="Straight Connector 41"/>
          <p:cNvCxnSpPr/>
          <p:nvPr userDrawn="1"/>
        </p:nvCxnSpPr>
        <p:spPr>
          <a:xfrm>
            <a:off x="689293" y="5110375"/>
            <a:ext cx="794339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44"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chemeClr val="tx1"/>
                </a:solidFill>
                <a:latin typeface="Raleway"/>
                <a:cs typeface="Raleway"/>
              </a:defRPr>
            </a:lvl1pPr>
          </a:lstStyle>
          <a:p>
            <a:fld id="{250383E6-0508-4FD6-840C-C50B0CB81885}" type="slidenum">
              <a:rPr lang="en-US" smtClean="0"/>
              <a:pPr/>
              <a:t>‹#›</a:t>
            </a:fld>
            <a:endParaRPr lang="en-US" dirty="0"/>
          </a:p>
        </p:txBody>
      </p:sp>
    </p:spTree>
    <p:extLst>
      <p:ext uri="{BB962C8B-B14F-4D97-AF65-F5344CB8AC3E}">
        <p14:creationId xmlns:p14="http://schemas.microsoft.com/office/powerpoint/2010/main" val="1892684569"/>
      </p:ext>
    </p:extLst>
  </p:cSld>
  <p:clrMapOvr>
    <a:masterClrMapping/>
  </p:clrMapOvr>
  <p:hf hd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ull out info Light Green">
    <p:bg>
      <p:bgPr>
        <a:solidFill>
          <a:srgbClr val="CAD40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65914" y="1116995"/>
            <a:ext cx="1232705" cy="1118203"/>
          </a:xfrm>
          <a:prstGeom prst="rect">
            <a:avLst/>
          </a:prstGeom>
        </p:spPr>
        <p:txBody>
          <a:bodyPr lIns="0" tIns="0" rIns="0" bIns="0"/>
          <a:lstStyle>
            <a:lvl1pPr>
              <a:lnSpc>
                <a:spcPct val="70000"/>
              </a:lnSpc>
              <a:spcAft>
                <a:spcPts val="0"/>
              </a:spcAft>
              <a:defRPr sz="20000" b="1" i="0" baseline="0">
                <a:solidFill>
                  <a:schemeClr val="bg1">
                    <a:alpha val="60000"/>
                  </a:schemeClr>
                </a:solidFill>
                <a:latin typeface="Raleway" panose="020B0503030101060003" pitchFamily="34" charset="0"/>
                <a:cs typeface="Raleway" panose="020B0503030101060003" pitchFamily="34" charset="0"/>
              </a:defRPr>
            </a:lvl1pPr>
          </a:lstStyle>
          <a:p>
            <a:r>
              <a:rPr lang="en-US" dirty="0" smtClean="0"/>
              <a:t>“</a:t>
            </a:r>
            <a:endParaRPr lang="en-US" dirty="0"/>
          </a:p>
        </p:txBody>
      </p:sp>
      <p:sp>
        <p:nvSpPr>
          <p:cNvPr id="48" name="Text Placeholder 47"/>
          <p:cNvSpPr>
            <a:spLocks noGrp="1"/>
          </p:cNvSpPr>
          <p:nvPr>
            <p:ph type="body" sz="quarter" idx="11" hasCustomPrompt="1"/>
          </p:nvPr>
        </p:nvSpPr>
        <p:spPr>
          <a:xfrm>
            <a:off x="6252441" y="3606801"/>
            <a:ext cx="1122795" cy="725294"/>
          </a:xfrm>
          <a:prstGeom prst="rect">
            <a:avLst/>
          </a:prstGeom>
        </p:spPr>
        <p:txBody>
          <a:bodyPr lIns="0" tIns="0" rIns="0" bIns="0"/>
          <a:lstStyle>
            <a:lvl1pPr marL="0" indent="0">
              <a:lnSpc>
                <a:spcPct val="70000"/>
              </a:lnSpc>
              <a:buNone/>
              <a:defRPr sz="20000" b="1">
                <a:solidFill>
                  <a:schemeClr val="bg1">
                    <a:alpha val="60000"/>
                  </a:schemeClr>
                </a:solidFill>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a:t>
            </a:r>
            <a:endParaRPr lang="en-GB" dirty="0"/>
          </a:p>
        </p:txBody>
      </p:sp>
      <p:pic>
        <p:nvPicPr>
          <p:cNvPr id="40" name="Picture 39"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42" name="Straight Connector 41"/>
          <p:cNvCxnSpPr/>
          <p:nvPr userDrawn="1"/>
        </p:nvCxnSpPr>
        <p:spPr>
          <a:xfrm>
            <a:off x="689293" y="5110375"/>
            <a:ext cx="794339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44"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chemeClr val="tx1"/>
                </a:solidFill>
                <a:latin typeface="Raleway"/>
                <a:cs typeface="Raleway"/>
              </a:defRPr>
            </a:lvl1pPr>
          </a:lstStyle>
          <a:p>
            <a:fld id="{250383E6-0508-4FD6-840C-C50B0CB81885}" type="slidenum">
              <a:rPr lang="en-US" smtClean="0"/>
              <a:pPr/>
              <a:t>‹#›</a:t>
            </a:fld>
            <a:endParaRPr lang="en-US" dirty="0"/>
          </a:p>
        </p:txBody>
      </p:sp>
      <p:sp>
        <p:nvSpPr>
          <p:cNvPr id="8" name="Subtitle 2"/>
          <p:cNvSpPr>
            <a:spLocks noGrp="1"/>
          </p:cNvSpPr>
          <p:nvPr>
            <p:ph type="subTitle" idx="1" hasCustomPrompt="1"/>
          </p:nvPr>
        </p:nvSpPr>
        <p:spPr>
          <a:xfrm>
            <a:off x="2133600" y="1270000"/>
            <a:ext cx="4936836" cy="2997200"/>
          </a:xfrm>
          <a:prstGeom prst="rect">
            <a:avLst/>
          </a:prstGeom>
        </p:spPr>
        <p:txBody>
          <a:bodyPr lIns="0" tIns="0" rIns="0" bIns="0"/>
          <a:lstStyle>
            <a:lvl1pPr marL="0" indent="0" algn="l">
              <a:buNone/>
              <a:defRPr sz="20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want to highlight some copy or facts or a quote it can go on a slide like this here and here and here and here and here and here and here and here and here and here and here and here and here and here and here and here and here and here and here and here and here and here and here and here and here</a:t>
            </a:r>
            <a:endParaRPr lang="en-US" dirty="0"/>
          </a:p>
        </p:txBody>
      </p:sp>
    </p:spTree>
    <p:extLst>
      <p:ext uri="{BB962C8B-B14F-4D97-AF65-F5344CB8AC3E}">
        <p14:creationId xmlns:p14="http://schemas.microsoft.com/office/powerpoint/2010/main" val="3440521495"/>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End Screen Light Green">
    <p:bg>
      <p:bgPr>
        <a:solidFill>
          <a:srgbClr val="CAD40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2019607"/>
            <a:ext cx="7763536" cy="626611"/>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Thank you</a:t>
            </a:r>
            <a:endParaRPr lang="en-US" dirty="0"/>
          </a:p>
        </p:txBody>
      </p:sp>
      <p:sp>
        <p:nvSpPr>
          <p:cNvPr id="3" name="Subtitle 2"/>
          <p:cNvSpPr>
            <a:spLocks noGrp="1"/>
          </p:cNvSpPr>
          <p:nvPr>
            <p:ph type="subTitle" idx="1" hasCustomPrompt="1"/>
          </p:nvPr>
        </p:nvSpPr>
        <p:spPr>
          <a:xfrm>
            <a:off x="708826" y="2993514"/>
            <a:ext cx="8370519" cy="770304"/>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Any Questions? Put your contact details here if you like</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94912303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urple content 2">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883084"/>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883084"/>
                </a:solidFill>
                <a:latin typeface="Raleway"/>
                <a:cs typeface="Raleway"/>
              </a:defRPr>
            </a:lvl1pPr>
          </a:lstStyle>
          <a:p>
            <a:fld id="{250383E6-0508-4FD6-840C-C50B0CB81885}" type="slidenum">
              <a:rPr lang="en-US" smtClean="0"/>
              <a:pPr/>
              <a:t>‹#›</a:t>
            </a:fld>
            <a:endParaRPr lang="en-US" dirty="0"/>
          </a:p>
        </p:txBody>
      </p:sp>
      <p:sp>
        <p:nvSpPr>
          <p:cNvPr id="16" name="Subtitle 2"/>
          <p:cNvSpPr>
            <a:spLocks noGrp="1"/>
          </p:cNvSpPr>
          <p:nvPr>
            <p:ph type="subTitle" idx="1" hasCustomPrompt="1"/>
          </p:nvPr>
        </p:nvSpPr>
        <p:spPr>
          <a:xfrm>
            <a:off x="708826" y="647745"/>
            <a:ext cx="4214155" cy="4233673"/>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4" name="Picture Placeholder 3"/>
          <p:cNvSpPr>
            <a:spLocks noGrp="1"/>
          </p:cNvSpPr>
          <p:nvPr>
            <p:ph type="pic" sz="quarter" idx="10"/>
          </p:nvPr>
        </p:nvSpPr>
        <p:spPr>
          <a:xfrm>
            <a:off x="5292436" y="647700"/>
            <a:ext cx="3921414" cy="4233863"/>
          </a:xfrm>
          <a:prstGeom prst="rect">
            <a:avLst/>
          </a:prstGeom>
        </p:spPr>
        <p:txBody>
          <a:bodyPr/>
          <a:lstStyle/>
          <a:p>
            <a:endParaRPr lang="en-GB" dirty="0"/>
          </a:p>
        </p:txBody>
      </p:sp>
    </p:spTree>
    <p:extLst>
      <p:ext uri="{BB962C8B-B14F-4D97-AF65-F5344CB8AC3E}">
        <p14:creationId xmlns:p14="http://schemas.microsoft.com/office/powerpoint/2010/main" val="2980284572"/>
      </p:ext>
    </p:extLst>
  </p:cSld>
  <p:clrMapOvr>
    <a:masterClrMapping/>
  </p:clrMapOvr>
  <p:hf hd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creen Yellow">
    <p:bg>
      <p:bgPr>
        <a:solidFill>
          <a:srgbClr val="FFD90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1444886"/>
            <a:ext cx="7763536" cy="1008155"/>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First part of headline </a:t>
            </a:r>
            <a:br>
              <a:rPr lang="en-US" dirty="0" smtClean="0"/>
            </a:br>
            <a:r>
              <a:rPr lang="en-US" dirty="0" smtClean="0"/>
              <a:t>here and here in white</a:t>
            </a:r>
            <a:endParaRPr lang="en-US" dirty="0"/>
          </a:p>
        </p:txBody>
      </p:sp>
      <p:sp>
        <p:nvSpPr>
          <p:cNvPr id="3" name="Subtitle 2"/>
          <p:cNvSpPr>
            <a:spLocks noGrp="1"/>
          </p:cNvSpPr>
          <p:nvPr>
            <p:ph type="subTitle" idx="1" hasCustomPrompt="1"/>
          </p:nvPr>
        </p:nvSpPr>
        <p:spPr>
          <a:xfrm>
            <a:off x="708826" y="4185005"/>
            <a:ext cx="8370519" cy="770304"/>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need a subtitle or a short intro that can go here in </a:t>
            </a:r>
            <a:r>
              <a:rPr lang="en-US" dirty="0" err="1" smtClean="0"/>
              <a:t>Raleway</a:t>
            </a:r>
            <a:r>
              <a:rPr lang="en-US" dirty="0" smtClean="0"/>
              <a:t> light. </a:t>
            </a:r>
            <a:br>
              <a:rPr lang="en-US" dirty="0" smtClean="0"/>
            </a:br>
            <a:r>
              <a:rPr lang="en-US" dirty="0" smtClean="0"/>
              <a:t>Must not be more than three lines long</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8" name="Text Placeholder 47"/>
          <p:cNvSpPr>
            <a:spLocks noGrp="1"/>
          </p:cNvSpPr>
          <p:nvPr>
            <p:ph type="body" sz="quarter" idx="11" hasCustomPrompt="1"/>
          </p:nvPr>
        </p:nvSpPr>
        <p:spPr>
          <a:xfrm>
            <a:off x="692150" y="2558235"/>
            <a:ext cx="7764463" cy="1319212"/>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Second part of headline here in black</a:t>
            </a:r>
            <a:endParaRPr lang="en-GB" dirty="0"/>
          </a:p>
        </p:txBody>
      </p:sp>
    </p:spTree>
    <p:extLst>
      <p:ext uri="{BB962C8B-B14F-4D97-AF65-F5344CB8AC3E}">
        <p14:creationId xmlns:p14="http://schemas.microsoft.com/office/powerpoint/2010/main" val="84496981"/>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Yellow Content 1">
    <p:bg>
      <p:bgPr>
        <a:solidFill>
          <a:schemeClr val="bg1"/>
        </a:solidFill>
        <a:effectLst/>
      </p:bgPr>
    </p:bg>
    <p:spTree>
      <p:nvGrpSpPr>
        <p:cNvPr id="1" name=""/>
        <p:cNvGrpSpPr/>
        <p:nvPr/>
      </p:nvGrpSpPr>
      <p:grpSpPr>
        <a:xfrm>
          <a:off x="0" y="0"/>
          <a:ext cx="0" cy="0"/>
          <a:chOff x="0" y="0"/>
          <a:chExt cx="0" cy="0"/>
        </a:xfrm>
      </p:grpSpPr>
      <p:pic>
        <p:nvPicPr>
          <p:cNvPr id="16" name="Picture 15"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17" name="Straight Connector 16"/>
          <p:cNvCxnSpPr/>
          <p:nvPr userDrawn="1"/>
        </p:nvCxnSpPr>
        <p:spPr>
          <a:xfrm>
            <a:off x="689293" y="5110375"/>
            <a:ext cx="7943392" cy="1588"/>
          </a:xfrm>
          <a:prstGeom prst="line">
            <a:avLst/>
          </a:prstGeom>
          <a:ln>
            <a:solidFill>
              <a:srgbClr val="FFD900"/>
            </a:solidFill>
          </a:ln>
        </p:spPr>
        <p:style>
          <a:lnRef idx="1">
            <a:schemeClr val="accent1"/>
          </a:lnRef>
          <a:fillRef idx="0">
            <a:schemeClr val="accent1"/>
          </a:fillRef>
          <a:effectRef idx="0">
            <a:schemeClr val="accent1"/>
          </a:effectRef>
          <a:fontRef idx="minor">
            <a:schemeClr val="tx1"/>
          </a:fontRef>
        </p:style>
      </p:cxnSp>
      <p:sp>
        <p:nvSpPr>
          <p:cNvPr id="12"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FFD900"/>
                </a:solidFill>
                <a:latin typeface="Raleway"/>
                <a:cs typeface="Raleway"/>
              </a:defRPr>
            </a:lvl1pPr>
          </a:lstStyle>
          <a:p>
            <a:fld id="{250383E6-0508-4FD6-840C-C50B0CB81885}" type="slidenum">
              <a:rPr lang="en-US" smtClean="0"/>
              <a:pPr/>
              <a:t>‹#›</a:t>
            </a:fld>
            <a:endParaRPr lang="en-US" dirty="0"/>
          </a:p>
        </p:txBody>
      </p:sp>
      <p:sp>
        <p:nvSpPr>
          <p:cNvPr id="19" name="Subtitle 2"/>
          <p:cNvSpPr>
            <a:spLocks noGrp="1"/>
          </p:cNvSpPr>
          <p:nvPr>
            <p:ph type="subTitle" idx="1" hasCustomPrompt="1"/>
          </p:nvPr>
        </p:nvSpPr>
        <p:spPr>
          <a:xfrm>
            <a:off x="708826" y="1040291"/>
            <a:ext cx="8370519" cy="391345"/>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3" name="Text Placeholder 2"/>
          <p:cNvSpPr>
            <a:spLocks noGrp="1"/>
          </p:cNvSpPr>
          <p:nvPr>
            <p:ph type="body" sz="quarter" idx="10" hasCustomPrompt="1"/>
          </p:nvPr>
        </p:nvSpPr>
        <p:spPr>
          <a:xfrm>
            <a:off x="709613" y="1509713"/>
            <a:ext cx="8410575" cy="1718396"/>
          </a:xfrm>
          <a:prstGeom prst="rect">
            <a:avLst/>
          </a:prstGeom>
        </p:spPr>
        <p:txBody>
          <a:bodyPr lIns="0" tIns="0" rIns="0" bIns="0"/>
          <a:lstStyle>
            <a:lvl1pPr>
              <a:defRPr sz="1200"/>
            </a:lvl1pPr>
            <a:lvl2pPr marL="360000" marR="0" indent="-180000" algn="l" defTabSz="457200" rtl="0" eaLnBrk="1" fontAlgn="auto" latinLnBrk="0" hangingPunct="1">
              <a:lnSpc>
                <a:spcPct val="70000"/>
              </a:lnSpc>
              <a:spcBef>
                <a:spcPts val="0"/>
              </a:spcBef>
              <a:spcAft>
                <a:spcPts val="0"/>
              </a:spcAft>
              <a:buClrTx/>
              <a:buSzTx/>
              <a:buFont typeface="Arial"/>
              <a:buChar char="–"/>
              <a:tabLst/>
              <a:defRPr sz="1200"/>
            </a:lvl2pPr>
            <a:lvl3pPr>
              <a:defRPr sz="1200"/>
            </a:lvl3pPr>
            <a:lvl4pPr>
              <a:defRPr sz="1200"/>
            </a:lvl4pPr>
            <a:lvl5pPr>
              <a:defRPr sz="1200"/>
            </a:lvl5pPr>
          </a:lstStyle>
          <a:p>
            <a:pPr lvl="0"/>
            <a:r>
              <a:rPr lang="en-US" dirty="0" smtClean="0"/>
              <a:t>Bullet 1</a:t>
            </a:r>
          </a:p>
          <a:p>
            <a:pPr lvl="0"/>
            <a:r>
              <a:rPr lang="en-US" dirty="0" smtClean="0"/>
              <a:t>Bullet 2</a:t>
            </a:r>
          </a:p>
          <a:p>
            <a:pPr lvl="1"/>
            <a:r>
              <a:rPr lang="en-US" dirty="0" smtClean="0"/>
              <a:t>Second level</a:t>
            </a:r>
          </a:p>
          <a:p>
            <a:pPr marL="360000" marR="0" lvl="1" indent="-180000" algn="l" defTabSz="457200" rtl="0" eaLnBrk="1" fontAlgn="auto" latinLnBrk="0" hangingPunct="1">
              <a:lnSpc>
                <a:spcPct val="110000"/>
              </a:lnSpc>
              <a:spcBef>
                <a:spcPts val="0"/>
              </a:spcBef>
              <a:spcAft>
                <a:spcPts val="300"/>
              </a:spcAft>
              <a:buClrTx/>
              <a:buSzTx/>
              <a:buFont typeface="Arial"/>
              <a:buChar char="–"/>
              <a:tabLst/>
              <a:defRPr/>
            </a:pPr>
            <a:r>
              <a:rPr lang="en-US" dirty="0" smtClean="0"/>
              <a:t>Second level</a:t>
            </a:r>
          </a:p>
          <a:p>
            <a:pPr lvl="0"/>
            <a:r>
              <a:rPr lang="en-US" dirty="0" smtClean="0"/>
              <a:t>Bullet 3</a:t>
            </a:r>
          </a:p>
          <a:p>
            <a:pPr lvl="0"/>
            <a:r>
              <a:rPr lang="en-US" dirty="0" smtClean="0"/>
              <a:t>Bullet 4</a:t>
            </a:r>
          </a:p>
          <a:p>
            <a:pPr lvl="1"/>
            <a:endParaRPr lang="en-US" dirty="0" smtClean="0"/>
          </a:p>
        </p:txBody>
      </p:sp>
      <p:sp>
        <p:nvSpPr>
          <p:cNvPr id="5" name="Text Placeholder 4"/>
          <p:cNvSpPr>
            <a:spLocks noGrp="1"/>
          </p:cNvSpPr>
          <p:nvPr>
            <p:ph type="body" sz="quarter" idx="11" hasCustomPrompt="1"/>
          </p:nvPr>
        </p:nvSpPr>
        <p:spPr>
          <a:xfrm>
            <a:off x="708826" y="494191"/>
            <a:ext cx="8389938" cy="290900"/>
          </a:xfrm>
          <a:prstGeom prst="rect">
            <a:avLst/>
          </a:prstGeom>
        </p:spPr>
        <p:txBody>
          <a:bodyPr lIns="0" tIns="0" rIns="0" bIns="0"/>
          <a:lstStyle>
            <a:lvl1pPr marL="0" indent="0">
              <a:buNone/>
              <a:defRPr sz="2000" b="1">
                <a:latin typeface="Raleway" panose="020B0503030101060003" pitchFamily="34" charset="0"/>
              </a:defRPr>
            </a:lvl1pPr>
          </a:lstStyle>
          <a:p>
            <a:pPr lvl="0"/>
            <a:r>
              <a:rPr lang="en-US" dirty="0" smtClean="0"/>
              <a:t>Slide title</a:t>
            </a:r>
            <a:endParaRPr lang="en-GB" dirty="0"/>
          </a:p>
        </p:txBody>
      </p:sp>
    </p:spTree>
    <p:extLst>
      <p:ext uri="{BB962C8B-B14F-4D97-AF65-F5344CB8AC3E}">
        <p14:creationId xmlns:p14="http://schemas.microsoft.com/office/powerpoint/2010/main" val="3043144424"/>
      </p:ext>
    </p:extLst>
  </p:cSld>
  <p:clrMapOvr>
    <a:masterClrMapping/>
  </p:clrMapOvr>
  <p:hf hd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Yellow content 2">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FFD900"/>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FFD900"/>
                </a:solidFill>
                <a:latin typeface="Raleway"/>
                <a:cs typeface="Raleway"/>
              </a:defRPr>
            </a:lvl1pPr>
          </a:lstStyle>
          <a:p>
            <a:fld id="{250383E6-0508-4FD6-840C-C50B0CB81885}" type="slidenum">
              <a:rPr lang="en-US" smtClean="0"/>
              <a:pPr/>
              <a:t>‹#›</a:t>
            </a:fld>
            <a:endParaRPr lang="en-US" dirty="0"/>
          </a:p>
        </p:txBody>
      </p:sp>
      <p:sp>
        <p:nvSpPr>
          <p:cNvPr id="16" name="Subtitle 2"/>
          <p:cNvSpPr>
            <a:spLocks noGrp="1"/>
          </p:cNvSpPr>
          <p:nvPr>
            <p:ph type="subTitle" idx="1" hasCustomPrompt="1"/>
          </p:nvPr>
        </p:nvSpPr>
        <p:spPr>
          <a:xfrm>
            <a:off x="708826" y="647745"/>
            <a:ext cx="4214155" cy="4233673"/>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4" name="Picture Placeholder 3"/>
          <p:cNvSpPr>
            <a:spLocks noGrp="1"/>
          </p:cNvSpPr>
          <p:nvPr>
            <p:ph type="pic" sz="quarter" idx="10"/>
          </p:nvPr>
        </p:nvSpPr>
        <p:spPr>
          <a:xfrm>
            <a:off x="5292436" y="647700"/>
            <a:ext cx="3921414" cy="4233863"/>
          </a:xfrm>
          <a:prstGeom prst="rect">
            <a:avLst/>
          </a:prstGeom>
        </p:spPr>
        <p:txBody>
          <a:bodyPr/>
          <a:lstStyle/>
          <a:p>
            <a:endParaRPr lang="en-GB" dirty="0"/>
          </a:p>
        </p:txBody>
      </p:sp>
    </p:spTree>
    <p:extLst>
      <p:ext uri="{BB962C8B-B14F-4D97-AF65-F5344CB8AC3E}">
        <p14:creationId xmlns:p14="http://schemas.microsoft.com/office/powerpoint/2010/main" val="3870160303"/>
      </p:ext>
    </p:extLst>
  </p:cSld>
  <p:clrMapOvr>
    <a:masterClrMapping/>
  </p:clrMapOvr>
  <p:hf hd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Divider Yellow">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FFD900"/>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FFD900"/>
                </a:solidFill>
                <a:latin typeface="Raleway"/>
                <a:cs typeface="Raleway"/>
              </a:defRPr>
            </a:lvl1pPr>
          </a:lstStyle>
          <a:p>
            <a:fld id="{250383E6-0508-4FD6-840C-C50B0CB81885}" type="slidenum">
              <a:rPr lang="en-US" smtClean="0"/>
              <a:pPr/>
              <a:t>‹#›</a:t>
            </a:fld>
            <a:endParaRPr lang="en-US" dirty="0"/>
          </a:p>
        </p:txBody>
      </p:sp>
      <p:sp>
        <p:nvSpPr>
          <p:cNvPr id="10"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FFD900"/>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11"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spTree>
    <p:extLst>
      <p:ext uri="{BB962C8B-B14F-4D97-AF65-F5344CB8AC3E}">
        <p14:creationId xmlns:p14="http://schemas.microsoft.com/office/powerpoint/2010/main" val="4093140597"/>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Separator Yellow">
    <p:bg>
      <p:bgPr>
        <a:solidFill>
          <a:srgbClr val="FFD90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48"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pic>
        <p:nvPicPr>
          <p:cNvPr id="40" name="Picture 39"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42" name="Straight Connector 41"/>
          <p:cNvCxnSpPr/>
          <p:nvPr userDrawn="1"/>
        </p:nvCxnSpPr>
        <p:spPr>
          <a:xfrm>
            <a:off x="689293" y="5110375"/>
            <a:ext cx="794339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44"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chemeClr val="tx1"/>
                </a:solidFill>
                <a:latin typeface="Raleway"/>
                <a:cs typeface="Raleway"/>
              </a:defRPr>
            </a:lvl1pPr>
          </a:lstStyle>
          <a:p>
            <a:fld id="{250383E6-0508-4FD6-840C-C50B0CB81885}" type="slidenum">
              <a:rPr lang="en-US" smtClean="0"/>
              <a:pPr/>
              <a:t>‹#›</a:t>
            </a:fld>
            <a:endParaRPr lang="en-US" dirty="0"/>
          </a:p>
        </p:txBody>
      </p:sp>
    </p:spTree>
    <p:extLst>
      <p:ext uri="{BB962C8B-B14F-4D97-AF65-F5344CB8AC3E}">
        <p14:creationId xmlns:p14="http://schemas.microsoft.com/office/powerpoint/2010/main" val="1722630215"/>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ull out info Yellow">
    <p:bg>
      <p:bgPr>
        <a:solidFill>
          <a:srgbClr val="FFD90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65914" y="1116995"/>
            <a:ext cx="1232705" cy="1118203"/>
          </a:xfrm>
          <a:prstGeom prst="rect">
            <a:avLst/>
          </a:prstGeom>
        </p:spPr>
        <p:txBody>
          <a:bodyPr lIns="0" tIns="0" rIns="0" bIns="0"/>
          <a:lstStyle>
            <a:lvl1pPr>
              <a:lnSpc>
                <a:spcPct val="70000"/>
              </a:lnSpc>
              <a:spcAft>
                <a:spcPts val="0"/>
              </a:spcAft>
              <a:defRPr sz="20000" b="1" i="0" baseline="0">
                <a:solidFill>
                  <a:schemeClr val="bg1">
                    <a:alpha val="60000"/>
                  </a:schemeClr>
                </a:solidFill>
                <a:latin typeface="Raleway" panose="020B0503030101060003" pitchFamily="34" charset="0"/>
                <a:cs typeface="Raleway" panose="020B0503030101060003" pitchFamily="34" charset="0"/>
              </a:defRPr>
            </a:lvl1pPr>
          </a:lstStyle>
          <a:p>
            <a:r>
              <a:rPr lang="en-US" dirty="0" smtClean="0"/>
              <a:t>“</a:t>
            </a:r>
            <a:endParaRPr lang="en-US" dirty="0"/>
          </a:p>
        </p:txBody>
      </p:sp>
      <p:sp>
        <p:nvSpPr>
          <p:cNvPr id="48" name="Text Placeholder 47"/>
          <p:cNvSpPr>
            <a:spLocks noGrp="1"/>
          </p:cNvSpPr>
          <p:nvPr>
            <p:ph type="body" sz="quarter" idx="11" hasCustomPrompt="1"/>
          </p:nvPr>
        </p:nvSpPr>
        <p:spPr>
          <a:xfrm>
            <a:off x="6252441" y="3606801"/>
            <a:ext cx="1122795" cy="725294"/>
          </a:xfrm>
          <a:prstGeom prst="rect">
            <a:avLst/>
          </a:prstGeom>
        </p:spPr>
        <p:txBody>
          <a:bodyPr lIns="0" tIns="0" rIns="0" bIns="0"/>
          <a:lstStyle>
            <a:lvl1pPr marL="0" indent="0">
              <a:lnSpc>
                <a:spcPct val="70000"/>
              </a:lnSpc>
              <a:buNone/>
              <a:defRPr sz="20000" b="1">
                <a:solidFill>
                  <a:schemeClr val="bg1">
                    <a:alpha val="60000"/>
                  </a:schemeClr>
                </a:solidFill>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a:t>
            </a:r>
            <a:endParaRPr lang="en-GB" dirty="0"/>
          </a:p>
        </p:txBody>
      </p:sp>
      <p:pic>
        <p:nvPicPr>
          <p:cNvPr id="40" name="Picture 39"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42" name="Straight Connector 41"/>
          <p:cNvCxnSpPr/>
          <p:nvPr userDrawn="1"/>
        </p:nvCxnSpPr>
        <p:spPr>
          <a:xfrm>
            <a:off x="689293" y="5110375"/>
            <a:ext cx="794339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44"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chemeClr val="tx1"/>
                </a:solidFill>
                <a:latin typeface="Raleway"/>
                <a:cs typeface="Raleway"/>
              </a:defRPr>
            </a:lvl1pPr>
          </a:lstStyle>
          <a:p>
            <a:fld id="{250383E6-0508-4FD6-840C-C50B0CB81885}" type="slidenum">
              <a:rPr lang="en-US" smtClean="0"/>
              <a:pPr/>
              <a:t>‹#›</a:t>
            </a:fld>
            <a:endParaRPr lang="en-US" dirty="0"/>
          </a:p>
        </p:txBody>
      </p:sp>
      <p:sp>
        <p:nvSpPr>
          <p:cNvPr id="8" name="Subtitle 2"/>
          <p:cNvSpPr>
            <a:spLocks noGrp="1"/>
          </p:cNvSpPr>
          <p:nvPr>
            <p:ph type="subTitle" idx="1" hasCustomPrompt="1"/>
          </p:nvPr>
        </p:nvSpPr>
        <p:spPr>
          <a:xfrm>
            <a:off x="2133600" y="1270000"/>
            <a:ext cx="4936836" cy="2997200"/>
          </a:xfrm>
          <a:prstGeom prst="rect">
            <a:avLst/>
          </a:prstGeom>
        </p:spPr>
        <p:txBody>
          <a:bodyPr lIns="0" tIns="0" rIns="0" bIns="0"/>
          <a:lstStyle>
            <a:lvl1pPr marL="0" indent="0" algn="l">
              <a:buNone/>
              <a:defRPr sz="20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want to highlight some copy or facts or a quote it can go on a slide like this here and here and here and here and here and here and here and here and here and here and here and here and here and here and here and here and here and here and here and here and here and here and here and here and here</a:t>
            </a:r>
            <a:endParaRPr lang="en-US" dirty="0"/>
          </a:p>
        </p:txBody>
      </p:sp>
    </p:spTree>
    <p:extLst>
      <p:ext uri="{BB962C8B-B14F-4D97-AF65-F5344CB8AC3E}">
        <p14:creationId xmlns:p14="http://schemas.microsoft.com/office/powerpoint/2010/main" val="1061870285"/>
      </p:ext>
    </p:extLst>
  </p:cSld>
  <p:clrMapOvr>
    <a:masterClrMapping/>
  </p:clrMapOvr>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End Screen Yellow">
    <p:bg>
      <p:bgPr>
        <a:solidFill>
          <a:srgbClr val="FFD90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2019607"/>
            <a:ext cx="7763536" cy="626611"/>
          </a:xfrm>
          <a:prstGeom prst="rect">
            <a:avLst/>
          </a:prstGeom>
        </p:spPr>
        <p:txBody>
          <a:bodyPr lIns="0" tIns="0" rIns="0" bIns="0"/>
          <a:lstStyle>
            <a:lvl1pPr>
              <a:lnSpc>
                <a:spcPct val="70000"/>
              </a:lnSpc>
              <a:spcAft>
                <a:spcPts val="0"/>
              </a:spcAft>
              <a:defRPr sz="4800" b="1" i="0" baseline="0">
                <a:solidFill>
                  <a:schemeClr val="tx1"/>
                </a:solidFill>
                <a:latin typeface="Raleway" panose="020B0503030101060003" pitchFamily="34" charset="0"/>
                <a:cs typeface="Raleway" panose="020B0503030101060003" pitchFamily="34" charset="0"/>
              </a:defRPr>
            </a:lvl1pPr>
          </a:lstStyle>
          <a:p>
            <a:r>
              <a:rPr lang="en-US" dirty="0" smtClean="0"/>
              <a:t>Thank you</a:t>
            </a:r>
            <a:endParaRPr lang="en-US" dirty="0"/>
          </a:p>
        </p:txBody>
      </p:sp>
      <p:sp>
        <p:nvSpPr>
          <p:cNvPr id="3" name="Subtitle 2"/>
          <p:cNvSpPr>
            <a:spLocks noGrp="1"/>
          </p:cNvSpPr>
          <p:nvPr>
            <p:ph type="subTitle" idx="1" hasCustomPrompt="1"/>
          </p:nvPr>
        </p:nvSpPr>
        <p:spPr>
          <a:xfrm>
            <a:off x="708826" y="2993514"/>
            <a:ext cx="8370519" cy="770304"/>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Any Questions? Put your contact details here if you like</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581907394"/>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creen Orange">
    <p:bg>
      <p:bgPr>
        <a:solidFill>
          <a:srgbClr val="EC820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1444886"/>
            <a:ext cx="7763536" cy="1008155"/>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First part of headline </a:t>
            </a:r>
            <a:br>
              <a:rPr lang="en-US" dirty="0" smtClean="0"/>
            </a:br>
            <a:r>
              <a:rPr lang="en-US" dirty="0" smtClean="0"/>
              <a:t>here and here in white</a:t>
            </a:r>
            <a:endParaRPr lang="en-US" dirty="0"/>
          </a:p>
        </p:txBody>
      </p:sp>
      <p:sp>
        <p:nvSpPr>
          <p:cNvPr id="3" name="Subtitle 2"/>
          <p:cNvSpPr>
            <a:spLocks noGrp="1"/>
          </p:cNvSpPr>
          <p:nvPr>
            <p:ph type="subTitle" idx="1" hasCustomPrompt="1"/>
          </p:nvPr>
        </p:nvSpPr>
        <p:spPr>
          <a:xfrm>
            <a:off x="708826" y="4185005"/>
            <a:ext cx="8370519" cy="770304"/>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need a subtitle or a short intro that can go here in </a:t>
            </a:r>
            <a:r>
              <a:rPr lang="en-US" dirty="0" err="1" smtClean="0"/>
              <a:t>Raleway</a:t>
            </a:r>
            <a:r>
              <a:rPr lang="en-US" dirty="0" smtClean="0"/>
              <a:t> light. </a:t>
            </a:r>
            <a:br>
              <a:rPr lang="en-US" dirty="0" smtClean="0"/>
            </a:br>
            <a:r>
              <a:rPr lang="en-US" dirty="0" smtClean="0"/>
              <a:t>Must not be more than three lines long</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8" name="Text Placeholder 47"/>
          <p:cNvSpPr>
            <a:spLocks noGrp="1"/>
          </p:cNvSpPr>
          <p:nvPr>
            <p:ph type="body" sz="quarter" idx="11" hasCustomPrompt="1"/>
          </p:nvPr>
        </p:nvSpPr>
        <p:spPr>
          <a:xfrm>
            <a:off x="692150" y="2558235"/>
            <a:ext cx="7764463" cy="1319212"/>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Second part of headline here in black</a:t>
            </a:r>
            <a:endParaRPr lang="en-GB" dirty="0"/>
          </a:p>
        </p:txBody>
      </p:sp>
    </p:spTree>
    <p:extLst>
      <p:ext uri="{BB962C8B-B14F-4D97-AF65-F5344CB8AC3E}">
        <p14:creationId xmlns:p14="http://schemas.microsoft.com/office/powerpoint/2010/main" val="3952592272"/>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Orange Content 1">
    <p:bg>
      <p:bgPr>
        <a:solidFill>
          <a:schemeClr val="bg1"/>
        </a:solidFill>
        <a:effectLst/>
      </p:bgPr>
    </p:bg>
    <p:spTree>
      <p:nvGrpSpPr>
        <p:cNvPr id="1" name=""/>
        <p:cNvGrpSpPr/>
        <p:nvPr/>
      </p:nvGrpSpPr>
      <p:grpSpPr>
        <a:xfrm>
          <a:off x="0" y="0"/>
          <a:ext cx="0" cy="0"/>
          <a:chOff x="0" y="0"/>
          <a:chExt cx="0" cy="0"/>
        </a:xfrm>
      </p:grpSpPr>
      <p:pic>
        <p:nvPicPr>
          <p:cNvPr id="16" name="Picture 15"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17" name="Straight Connector 16"/>
          <p:cNvCxnSpPr/>
          <p:nvPr userDrawn="1"/>
        </p:nvCxnSpPr>
        <p:spPr>
          <a:xfrm>
            <a:off x="689293" y="5110375"/>
            <a:ext cx="7943392" cy="1588"/>
          </a:xfrm>
          <a:prstGeom prst="line">
            <a:avLst/>
          </a:prstGeom>
          <a:ln>
            <a:solidFill>
              <a:srgbClr val="EC8206"/>
            </a:solidFill>
          </a:ln>
        </p:spPr>
        <p:style>
          <a:lnRef idx="1">
            <a:schemeClr val="accent1"/>
          </a:lnRef>
          <a:fillRef idx="0">
            <a:schemeClr val="accent1"/>
          </a:fillRef>
          <a:effectRef idx="0">
            <a:schemeClr val="accent1"/>
          </a:effectRef>
          <a:fontRef idx="minor">
            <a:schemeClr val="tx1"/>
          </a:fontRef>
        </p:style>
      </p:cxnSp>
      <p:sp>
        <p:nvSpPr>
          <p:cNvPr id="12"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EC8206"/>
                </a:solidFill>
                <a:latin typeface="Raleway"/>
                <a:cs typeface="Raleway"/>
              </a:defRPr>
            </a:lvl1pPr>
          </a:lstStyle>
          <a:p>
            <a:fld id="{250383E6-0508-4FD6-840C-C50B0CB81885}" type="slidenum">
              <a:rPr lang="en-US" smtClean="0"/>
              <a:pPr/>
              <a:t>‹#›</a:t>
            </a:fld>
            <a:endParaRPr lang="en-US" dirty="0"/>
          </a:p>
        </p:txBody>
      </p:sp>
      <p:sp>
        <p:nvSpPr>
          <p:cNvPr id="19" name="Subtitle 2"/>
          <p:cNvSpPr>
            <a:spLocks noGrp="1"/>
          </p:cNvSpPr>
          <p:nvPr>
            <p:ph type="subTitle" idx="1" hasCustomPrompt="1"/>
          </p:nvPr>
        </p:nvSpPr>
        <p:spPr>
          <a:xfrm>
            <a:off x="708826" y="1040291"/>
            <a:ext cx="8370519" cy="391345"/>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3" name="Text Placeholder 2"/>
          <p:cNvSpPr>
            <a:spLocks noGrp="1"/>
          </p:cNvSpPr>
          <p:nvPr>
            <p:ph type="body" sz="quarter" idx="10" hasCustomPrompt="1"/>
          </p:nvPr>
        </p:nvSpPr>
        <p:spPr>
          <a:xfrm>
            <a:off x="709613" y="1509713"/>
            <a:ext cx="8410575" cy="1718396"/>
          </a:xfrm>
          <a:prstGeom prst="rect">
            <a:avLst/>
          </a:prstGeom>
        </p:spPr>
        <p:txBody>
          <a:bodyPr lIns="0" tIns="0" rIns="0" bIns="0"/>
          <a:lstStyle>
            <a:lvl1pPr>
              <a:defRPr sz="1200"/>
            </a:lvl1pPr>
            <a:lvl2pPr marL="360000" marR="0" indent="-180000" algn="l" defTabSz="457200" rtl="0" eaLnBrk="1" fontAlgn="auto" latinLnBrk="0" hangingPunct="1">
              <a:lnSpc>
                <a:spcPct val="70000"/>
              </a:lnSpc>
              <a:spcBef>
                <a:spcPts val="0"/>
              </a:spcBef>
              <a:spcAft>
                <a:spcPts val="0"/>
              </a:spcAft>
              <a:buClrTx/>
              <a:buSzTx/>
              <a:buFont typeface="Arial"/>
              <a:buChar char="–"/>
              <a:tabLst/>
              <a:defRPr sz="1200"/>
            </a:lvl2pPr>
            <a:lvl3pPr>
              <a:defRPr sz="1200"/>
            </a:lvl3pPr>
            <a:lvl4pPr>
              <a:defRPr sz="1200"/>
            </a:lvl4pPr>
            <a:lvl5pPr>
              <a:defRPr sz="1200"/>
            </a:lvl5pPr>
          </a:lstStyle>
          <a:p>
            <a:pPr lvl="0"/>
            <a:r>
              <a:rPr lang="en-US" dirty="0" smtClean="0"/>
              <a:t>Bullet 1</a:t>
            </a:r>
          </a:p>
          <a:p>
            <a:pPr lvl="0"/>
            <a:r>
              <a:rPr lang="en-US" dirty="0" smtClean="0"/>
              <a:t>Bullet 2</a:t>
            </a:r>
          </a:p>
          <a:p>
            <a:pPr lvl="1"/>
            <a:r>
              <a:rPr lang="en-US" dirty="0" smtClean="0"/>
              <a:t>Second level</a:t>
            </a:r>
          </a:p>
          <a:p>
            <a:pPr marL="360000" marR="0" lvl="1" indent="-180000" algn="l" defTabSz="457200" rtl="0" eaLnBrk="1" fontAlgn="auto" latinLnBrk="0" hangingPunct="1">
              <a:lnSpc>
                <a:spcPct val="110000"/>
              </a:lnSpc>
              <a:spcBef>
                <a:spcPts val="0"/>
              </a:spcBef>
              <a:spcAft>
                <a:spcPts val="300"/>
              </a:spcAft>
              <a:buClrTx/>
              <a:buSzTx/>
              <a:buFont typeface="Arial"/>
              <a:buChar char="–"/>
              <a:tabLst/>
              <a:defRPr/>
            </a:pPr>
            <a:r>
              <a:rPr lang="en-US" dirty="0" smtClean="0"/>
              <a:t>Second level</a:t>
            </a:r>
          </a:p>
          <a:p>
            <a:pPr lvl="0"/>
            <a:r>
              <a:rPr lang="en-US" dirty="0" smtClean="0"/>
              <a:t>Bullet 3</a:t>
            </a:r>
          </a:p>
          <a:p>
            <a:pPr lvl="0"/>
            <a:r>
              <a:rPr lang="en-US" dirty="0" smtClean="0"/>
              <a:t>Bullet 4</a:t>
            </a:r>
          </a:p>
          <a:p>
            <a:pPr lvl="1"/>
            <a:endParaRPr lang="en-US" dirty="0" smtClean="0"/>
          </a:p>
        </p:txBody>
      </p:sp>
      <p:sp>
        <p:nvSpPr>
          <p:cNvPr id="5" name="Text Placeholder 4"/>
          <p:cNvSpPr>
            <a:spLocks noGrp="1"/>
          </p:cNvSpPr>
          <p:nvPr>
            <p:ph type="body" sz="quarter" idx="11" hasCustomPrompt="1"/>
          </p:nvPr>
        </p:nvSpPr>
        <p:spPr>
          <a:xfrm>
            <a:off x="708826" y="494191"/>
            <a:ext cx="8389938" cy="290900"/>
          </a:xfrm>
          <a:prstGeom prst="rect">
            <a:avLst/>
          </a:prstGeom>
        </p:spPr>
        <p:txBody>
          <a:bodyPr lIns="0" tIns="0" rIns="0" bIns="0"/>
          <a:lstStyle>
            <a:lvl1pPr marL="0" indent="0">
              <a:buNone/>
              <a:defRPr sz="2000" b="1">
                <a:latin typeface="Raleway" panose="020B0503030101060003" pitchFamily="34" charset="0"/>
              </a:defRPr>
            </a:lvl1pPr>
          </a:lstStyle>
          <a:p>
            <a:pPr lvl="0"/>
            <a:r>
              <a:rPr lang="en-US" dirty="0" smtClean="0"/>
              <a:t>Slide title</a:t>
            </a:r>
            <a:endParaRPr lang="en-GB" dirty="0"/>
          </a:p>
        </p:txBody>
      </p:sp>
    </p:spTree>
    <p:extLst>
      <p:ext uri="{BB962C8B-B14F-4D97-AF65-F5344CB8AC3E}">
        <p14:creationId xmlns:p14="http://schemas.microsoft.com/office/powerpoint/2010/main" val="3146459099"/>
      </p:ext>
    </p:extLst>
  </p:cSld>
  <p:clrMapOvr>
    <a:masterClrMapping/>
  </p:clrMapOvr>
  <p:hf hd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Orange content 2">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EC8206"/>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EC8206"/>
                </a:solidFill>
                <a:latin typeface="Raleway"/>
                <a:cs typeface="Raleway"/>
              </a:defRPr>
            </a:lvl1pPr>
          </a:lstStyle>
          <a:p>
            <a:fld id="{250383E6-0508-4FD6-840C-C50B0CB81885}" type="slidenum">
              <a:rPr lang="en-US" smtClean="0"/>
              <a:pPr/>
              <a:t>‹#›</a:t>
            </a:fld>
            <a:endParaRPr lang="en-US" dirty="0"/>
          </a:p>
        </p:txBody>
      </p:sp>
      <p:sp>
        <p:nvSpPr>
          <p:cNvPr id="16" name="Subtitle 2"/>
          <p:cNvSpPr>
            <a:spLocks noGrp="1"/>
          </p:cNvSpPr>
          <p:nvPr>
            <p:ph type="subTitle" idx="1" hasCustomPrompt="1"/>
          </p:nvPr>
        </p:nvSpPr>
        <p:spPr>
          <a:xfrm>
            <a:off x="708826" y="647745"/>
            <a:ext cx="4214155" cy="4233673"/>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4" name="Picture Placeholder 3"/>
          <p:cNvSpPr>
            <a:spLocks noGrp="1"/>
          </p:cNvSpPr>
          <p:nvPr>
            <p:ph type="pic" sz="quarter" idx="10"/>
          </p:nvPr>
        </p:nvSpPr>
        <p:spPr>
          <a:xfrm>
            <a:off x="5292436" y="647700"/>
            <a:ext cx="3921414" cy="4233863"/>
          </a:xfrm>
          <a:prstGeom prst="rect">
            <a:avLst/>
          </a:prstGeom>
        </p:spPr>
        <p:txBody>
          <a:bodyPr/>
          <a:lstStyle/>
          <a:p>
            <a:endParaRPr lang="en-GB" dirty="0"/>
          </a:p>
        </p:txBody>
      </p:sp>
    </p:spTree>
    <p:extLst>
      <p:ext uri="{BB962C8B-B14F-4D97-AF65-F5344CB8AC3E}">
        <p14:creationId xmlns:p14="http://schemas.microsoft.com/office/powerpoint/2010/main" val="1510022087"/>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rple Section Divider">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883084"/>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883084"/>
                </a:solidFill>
                <a:latin typeface="Raleway"/>
                <a:cs typeface="Raleway"/>
              </a:defRPr>
            </a:lvl1pPr>
          </a:lstStyle>
          <a:p>
            <a:fld id="{250383E6-0508-4FD6-840C-C50B0CB81885}" type="slidenum">
              <a:rPr lang="en-US" smtClean="0"/>
              <a:pPr/>
              <a:t>‹#›</a:t>
            </a:fld>
            <a:endParaRPr lang="en-US" dirty="0"/>
          </a:p>
        </p:txBody>
      </p:sp>
      <p:sp>
        <p:nvSpPr>
          <p:cNvPr id="10"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883084"/>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11"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spTree>
    <p:extLst>
      <p:ext uri="{BB962C8B-B14F-4D97-AF65-F5344CB8AC3E}">
        <p14:creationId xmlns:p14="http://schemas.microsoft.com/office/powerpoint/2010/main" val="4194342181"/>
      </p:ext>
    </p:extLst>
  </p:cSld>
  <p:clrMapOvr>
    <a:masterClrMapping/>
  </p:clrMapOvr>
  <p:hf hd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Divider Orange">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EC8206"/>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EC8206"/>
                </a:solidFill>
                <a:latin typeface="Raleway"/>
                <a:cs typeface="Raleway"/>
              </a:defRPr>
            </a:lvl1pPr>
          </a:lstStyle>
          <a:p>
            <a:fld id="{250383E6-0508-4FD6-840C-C50B0CB81885}" type="slidenum">
              <a:rPr lang="en-US" smtClean="0"/>
              <a:pPr/>
              <a:t>‹#›</a:t>
            </a:fld>
            <a:endParaRPr lang="en-US" dirty="0"/>
          </a:p>
        </p:txBody>
      </p:sp>
      <p:sp>
        <p:nvSpPr>
          <p:cNvPr id="10"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EC8206"/>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11"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spTree>
    <p:extLst>
      <p:ext uri="{BB962C8B-B14F-4D97-AF65-F5344CB8AC3E}">
        <p14:creationId xmlns:p14="http://schemas.microsoft.com/office/powerpoint/2010/main" val="879930684"/>
      </p:ext>
    </p:extLst>
  </p:cSld>
  <p:clrMapOvr>
    <a:masterClrMapping/>
  </p:clrMapOvr>
  <p:hf hd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Separator Orange">
    <p:bg>
      <p:bgPr>
        <a:solidFill>
          <a:srgbClr val="EC820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48"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pic>
        <p:nvPicPr>
          <p:cNvPr id="40" name="Picture 39"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42" name="Straight Connector 41"/>
          <p:cNvCxnSpPr/>
          <p:nvPr userDrawn="1"/>
        </p:nvCxnSpPr>
        <p:spPr>
          <a:xfrm>
            <a:off x="689293" y="5110375"/>
            <a:ext cx="794339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44"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chemeClr val="tx1"/>
                </a:solidFill>
                <a:latin typeface="Raleway"/>
                <a:cs typeface="Raleway"/>
              </a:defRPr>
            </a:lvl1pPr>
          </a:lstStyle>
          <a:p>
            <a:fld id="{250383E6-0508-4FD6-840C-C50B0CB81885}" type="slidenum">
              <a:rPr lang="en-US" smtClean="0"/>
              <a:pPr/>
              <a:t>‹#›</a:t>
            </a:fld>
            <a:endParaRPr lang="en-US" dirty="0"/>
          </a:p>
        </p:txBody>
      </p:sp>
    </p:spTree>
    <p:extLst>
      <p:ext uri="{BB962C8B-B14F-4D97-AF65-F5344CB8AC3E}">
        <p14:creationId xmlns:p14="http://schemas.microsoft.com/office/powerpoint/2010/main" val="2784239839"/>
      </p:ext>
    </p:extLst>
  </p:cSld>
  <p:clrMapOvr>
    <a:masterClrMapping/>
  </p:clrMapOvr>
  <p:hf hd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ull out info Orange">
    <p:bg>
      <p:bgPr>
        <a:solidFill>
          <a:srgbClr val="EC820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65914" y="1116995"/>
            <a:ext cx="1232705" cy="1118203"/>
          </a:xfrm>
          <a:prstGeom prst="rect">
            <a:avLst/>
          </a:prstGeom>
        </p:spPr>
        <p:txBody>
          <a:bodyPr lIns="0" tIns="0" rIns="0" bIns="0"/>
          <a:lstStyle>
            <a:lvl1pPr>
              <a:lnSpc>
                <a:spcPct val="70000"/>
              </a:lnSpc>
              <a:spcAft>
                <a:spcPts val="0"/>
              </a:spcAft>
              <a:defRPr sz="20000" b="1" i="0" baseline="0">
                <a:solidFill>
                  <a:schemeClr val="bg1">
                    <a:alpha val="60000"/>
                  </a:schemeClr>
                </a:solidFill>
                <a:latin typeface="Raleway" panose="020B0503030101060003" pitchFamily="34" charset="0"/>
                <a:cs typeface="Raleway" panose="020B0503030101060003" pitchFamily="34" charset="0"/>
              </a:defRPr>
            </a:lvl1pPr>
          </a:lstStyle>
          <a:p>
            <a:r>
              <a:rPr lang="en-US" dirty="0" smtClean="0"/>
              <a:t>“</a:t>
            </a:r>
            <a:endParaRPr lang="en-US" dirty="0"/>
          </a:p>
        </p:txBody>
      </p:sp>
      <p:sp>
        <p:nvSpPr>
          <p:cNvPr id="48" name="Text Placeholder 47"/>
          <p:cNvSpPr>
            <a:spLocks noGrp="1"/>
          </p:cNvSpPr>
          <p:nvPr>
            <p:ph type="body" sz="quarter" idx="11" hasCustomPrompt="1"/>
          </p:nvPr>
        </p:nvSpPr>
        <p:spPr>
          <a:xfrm>
            <a:off x="6252441" y="3606801"/>
            <a:ext cx="1122795" cy="725294"/>
          </a:xfrm>
          <a:prstGeom prst="rect">
            <a:avLst/>
          </a:prstGeom>
        </p:spPr>
        <p:txBody>
          <a:bodyPr lIns="0" tIns="0" rIns="0" bIns="0"/>
          <a:lstStyle>
            <a:lvl1pPr marL="0" indent="0">
              <a:lnSpc>
                <a:spcPct val="70000"/>
              </a:lnSpc>
              <a:buNone/>
              <a:defRPr sz="20000" b="1">
                <a:solidFill>
                  <a:schemeClr val="bg1">
                    <a:alpha val="60000"/>
                  </a:schemeClr>
                </a:solidFill>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a:t>
            </a:r>
            <a:endParaRPr lang="en-GB" dirty="0"/>
          </a:p>
        </p:txBody>
      </p:sp>
      <p:pic>
        <p:nvPicPr>
          <p:cNvPr id="40" name="Picture 39"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42" name="Straight Connector 41"/>
          <p:cNvCxnSpPr/>
          <p:nvPr userDrawn="1"/>
        </p:nvCxnSpPr>
        <p:spPr>
          <a:xfrm>
            <a:off x="689293" y="5110375"/>
            <a:ext cx="794339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44"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chemeClr val="tx1"/>
                </a:solidFill>
                <a:latin typeface="Raleway"/>
                <a:cs typeface="Raleway"/>
              </a:defRPr>
            </a:lvl1pPr>
          </a:lstStyle>
          <a:p>
            <a:fld id="{250383E6-0508-4FD6-840C-C50B0CB81885}" type="slidenum">
              <a:rPr lang="en-US" smtClean="0"/>
              <a:pPr/>
              <a:t>‹#›</a:t>
            </a:fld>
            <a:endParaRPr lang="en-US" dirty="0"/>
          </a:p>
        </p:txBody>
      </p:sp>
      <p:sp>
        <p:nvSpPr>
          <p:cNvPr id="8" name="Subtitle 2"/>
          <p:cNvSpPr>
            <a:spLocks noGrp="1"/>
          </p:cNvSpPr>
          <p:nvPr>
            <p:ph type="subTitle" idx="1" hasCustomPrompt="1"/>
          </p:nvPr>
        </p:nvSpPr>
        <p:spPr>
          <a:xfrm>
            <a:off x="2133600" y="1270000"/>
            <a:ext cx="4936836" cy="2997200"/>
          </a:xfrm>
          <a:prstGeom prst="rect">
            <a:avLst/>
          </a:prstGeom>
        </p:spPr>
        <p:txBody>
          <a:bodyPr lIns="0" tIns="0" rIns="0" bIns="0"/>
          <a:lstStyle>
            <a:lvl1pPr marL="0" indent="0" algn="l">
              <a:buNone/>
              <a:defRPr sz="20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want to highlight some copy or facts or a quote it can go on a slide like this here and here and here and here and here and here and here and here and here and here and here and here and here and here and here and here and here and here and here and here and here and here and here and here and here</a:t>
            </a:r>
            <a:endParaRPr lang="en-US" dirty="0"/>
          </a:p>
        </p:txBody>
      </p:sp>
    </p:spTree>
    <p:extLst>
      <p:ext uri="{BB962C8B-B14F-4D97-AF65-F5344CB8AC3E}">
        <p14:creationId xmlns:p14="http://schemas.microsoft.com/office/powerpoint/2010/main" val="3407380103"/>
      </p:ext>
    </p:extLst>
  </p:cSld>
  <p:clrMapOvr>
    <a:masterClrMapping/>
  </p:clrMapOvr>
  <p:hf hd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End Screen Orange">
    <p:bg>
      <p:bgPr>
        <a:solidFill>
          <a:srgbClr val="EC820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2019607"/>
            <a:ext cx="7763536" cy="626611"/>
          </a:xfrm>
          <a:prstGeom prst="rect">
            <a:avLst/>
          </a:prstGeom>
        </p:spPr>
        <p:txBody>
          <a:bodyPr lIns="0" tIns="0" rIns="0" bIns="0"/>
          <a:lstStyle>
            <a:lvl1pPr>
              <a:lnSpc>
                <a:spcPct val="70000"/>
              </a:lnSpc>
              <a:spcAft>
                <a:spcPts val="0"/>
              </a:spcAft>
              <a:defRPr sz="4800" b="1" i="0" baseline="0">
                <a:solidFill>
                  <a:schemeClr val="bg1"/>
                </a:solidFill>
                <a:latin typeface="Raleway" panose="020B0503030101060003" pitchFamily="34" charset="0"/>
                <a:cs typeface="Raleway" panose="020B0503030101060003" pitchFamily="34" charset="0"/>
              </a:defRPr>
            </a:lvl1pPr>
          </a:lstStyle>
          <a:p>
            <a:r>
              <a:rPr lang="en-US" dirty="0" smtClean="0"/>
              <a:t>Thank you</a:t>
            </a:r>
            <a:endParaRPr lang="en-US" dirty="0"/>
          </a:p>
        </p:txBody>
      </p:sp>
      <p:sp>
        <p:nvSpPr>
          <p:cNvPr id="3" name="Subtitle 2"/>
          <p:cNvSpPr>
            <a:spLocks noGrp="1"/>
          </p:cNvSpPr>
          <p:nvPr>
            <p:ph type="subTitle" idx="1" hasCustomPrompt="1"/>
          </p:nvPr>
        </p:nvSpPr>
        <p:spPr>
          <a:xfrm>
            <a:off x="708826" y="2993514"/>
            <a:ext cx="8370519" cy="770304"/>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Any Questions? Put your contact details here if you like</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926455496"/>
      </p:ext>
    </p:extLst>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creen Red">
    <p:bg>
      <p:bgPr>
        <a:solidFill>
          <a:srgbClr val="E2424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1444886"/>
            <a:ext cx="7763536" cy="1008155"/>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First part of headline </a:t>
            </a:r>
            <a:br>
              <a:rPr lang="en-US" dirty="0" smtClean="0"/>
            </a:br>
            <a:r>
              <a:rPr lang="en-US" dirty="0" smtClean="0"/>
              <a:t>here and here in white</a:t>
            </a:r>
            <a:endParaRPr lang="en-US" dirty="0"/>
          </a:p>
        </p:txBody>
      </p:sp>
      <p:sp>
        <p:nvSpPr>
          <p:cNvPr id="3" name="Subtitle 2"/>
          <p:cNvSpPr>
            <a:spLocks noGrp="1"/>
          </p:cNvSpPr>
          <p:nvPr>
            <p:ph type="subTitle" idx="1" hasCustomPrompt="1"/>
          </p:nvPr>
        </p:nvSpPr>
        <p:spPr>
          <a:xfrm>
            <a:off x="708826" y="4185005"/>
            <a:ext cx="8370519" cy="770304"/>
          </a:xfrm>
          <a:prstGeom prst="rect">
            <a:avLst/>
          </a:prstGeom>
        </p:spPr>
        <p:txBody>
          <a:bodyPr lIns="0" tIns="0" rIns="0" bIns="0"/>
          <a:lstStyle>
            <a:lvl1pPr marL="0" indent="0" algn="l">
              <a:buNone/>
              <a:defRPr sz="1200" b="0" i="0" baseline="0">
                <a:solidFill>
                  <a:schemeClr val="bg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need a subtitle or a short intro that can go here in </a:t>
            </a:r>
            <a:r>
              <a:rPr lang="en-US" dirty="0" err="1" smtClean="0"/>
              <a:t>Raleway</a:t>
            </a:r>
            <a:r>
              <a:rPr lang="en-US" dirty="0" smtClean="0"/>
              <a:t> light. </a:t>
            </a:r>
            <a:br>
              <a:rPr lang="en-US" dirty="0" smtClean="0"/>
            </a:br>
            <a:r>
              <a:rPr lang="en-US" dirty="0" smtClean="0"/>
              <a:t>Must not be more than three lines long</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8" name="Text Placeholder 47"/>
          <p:cNvSpPr>
            <a:spLocks noGrp="1"/>
          </p:cNvSpPr>
          <p:nvPr>
            <p:ph type="body" sz="quarter" idx="11" hasCustomPrompt="1"/>
          </p:nvPr>
        </p:nvSpPr>
        <p:spPr>
          <a:xfrm>
            <a:off x="692150" y="2558235"/>
            <a:ext cx="7764463" cy="1319212"/>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Second part of headline here in black</a:t>
            </a:r>
            <a:endParaRPr lang="en-GB" dirty="0"/>
          </a:p>
        </p:txBody>
      </p:sp>
    </p:spTree>
    <p:extLst>
      <p:ext uri="{BB962C8B-B14F-4D97-AF65-F5344CB8AC3E}">
        <p14:creationId xmlns:p14="http://schemas.microsoft.com/office/powerpoint/2010/main" val="3060913849"/>
      </p:ext>
    </p:extLst>
  </p:cSld>
  <p:clrMapOvr>
    <a:masterClrMapping/>
  </p:clrMapOvr>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Red Content 1">
    <p:bg>
      <p:bgPr>
        <a:solidFill>
          <a:schemeClr val="bg1"/>
        </a:solidFill>
        <a:effectLst/>
      </p:bgPr>
    </p:bg>
    <p:spTree>
      <p:nvGrpSpPr>
        <p:cNvPr id="1" name=""/>
        <p:cNvGrpSpPr/>
        <p:nvPr/>
      </p:nvGrpSpPr>
      <p:grpSpPr>
        <a:xfrm>
          <a:off x="0" y="0"/>
          <a:ext cx="0" cy="0"/>
          <a:chOff x="0" y="0"/>
          <a:chExt cx="0" cy="0"/>
        </a:xfrm>
      </p:grpSpPr>
      <p:pic>
        <p:nvPicPr>
          <p:cNvPr id="16" name="Picture 15"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17" name="Straight Connector 16"/>
          <p:cNvCxnSpPr/>
          <p:nvPr userDrawn="1"/>
        </p:nvCxnSpPr>
        <p:spPr>
          <a:xfrm>
            <a:off x="689293" y="5110375"/>
            <a:ext cx="7943392" cy="1588"/>
          </a:xfrm>
          <a:prstGeom prst="line">
            <a:avLst/>
          </a:prstGeom>
          <a:ln>
            <a:solidFill>
              <a:srgbClr val="E24243"/>
            </a:solidFill>
          </a:ln>
        </p:spPr>
        <p:style>
          <a:lnRef idx="1">
            <a:schemeClr val="accent1"/>
          </a:lnRef>
          <a:fillRef idx="0">
            <a:schemeClr val="accent1"/>
          </a:fillRef>
          <a:effectRef idx="0">
            <a:schemeClr val="accent1"/>
          </a:effectRef>
          <a:fontRef idx="minor">
            <a:schemeClr val="tx1"/>
          </a:fontRef>
        </p:style>
      </p:cxnSp>
      <p:sp>
        <p:nvSpPr>
          <p:cNvPr id="12"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E24243"/>
                </a:solidFill>
                <a:latin typeface="Raleway"/>
                <a:cs typeface="Raleway"/>
              </a:defRPr>
            </a:lvl1pPr>
          </a:lstStyle>
          <a:p>
            <a:fld id="{250383E6-0508-4FD6-840C-C50B0CB81885}" type="slidenum">
              <a:rPr lang="en-US" smtClean="0"/>
              <a:pPr/>
              <a:t>‹#›</a:t>
            </a:fld>
            <a:endParaRPr lang="en-US" dirty="0"/>
          </a:p>
        </p:txBody>
      </p:sp>
      <p:sp>
        <p:nvSpPr>
          <p:cNvPr id="19" name="Subtitle 2"/>
          <p:cNvSpPr>
            <a:spLocks noGrp="1"/>
          </p:cNvSpPr>
          <p:nvPr>
            <p:ph type="subTitle" idx="1" hasCustomPrompt="1"/>
          </p:nvPr>
        </p:nvSpPr>
        <p:spPr>
          <a:xfrm>
            <a:off x="708826" y="1040291"/>
            <a:ext cx="8370519" cy="391345"/>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3" name="Text Placeholder 2"/>
          <p:cNvSpPr>
            <a:spLocks noGrp="1"/>
          </p:cNvSpPr>
          <p:nvPr>
            <p:ph type="body" sz="quarter" idx="10" hasCustomPrompt="1"/>
          </p:nvPr>
        </p:nvSpPr>
        <p:spPr>
          <a:xfrm>
            <a:off x="709613" y="1509713"/>
            <a:ext cx="8410575" cy="1718396"/>
          </a:xfrm>
          <a:prstGeom prst="rect">
            <a:avLst/>
          </a:prstGeom>
        </p:spPr>
        <p:txBody>
          <a:bodyPr lIns="0" tIns="0" rIns="0" bIns="0"/>
          <a:lstStyle>
            <a:lvl1pPr>
              <a:defRPr sz="1200"/>
            </a:lvl1pPr>
            <a:lvl2pPr marL="360000" marR="0" indent="-180000" algn="l" defTabSz="457200" rtl="0" eaLnBrk="1" fontAlgn="auto" latinLnBrk="0" hangingPunct="1">
              <a:lnSpc>
                <a:spcPct val="70000"/>
              </a:lnSpc>
              <a:spcBef>
                <a:spcPts val="0"/>
              </a:spcBef>
              <a:spcAft>
                <a:spcPts val="0"/>
              </a:spcAft>
              <a:buClrTx/>
              <a:buSzTx/>
              <a:buFont typeface="Arial"/>
              <a:buChar char="–"/>
              <a:tabLst/>
              <a:defRPr sz="1200"/>
            </a:lvl2pPr>
            <a:lvl3pPr>
              <a:defRPr sz="1200"/>
            </a:lvl3pPr>
            <a:lvl4pPr>
              <a:defRPr sz="1200"/>
            </a:lvl4pPr>
            <a:lvl5pPr>
              <a:defRPr sz="1200"/>
            </a:lvl5pPr>
          </a:lstStyle>
          <a:p>
            <a:pPr lvl="0"/>
            <a:r>
              <a:rPr lang="en-US" dirty="0" smtClean="0"/>
              <a:t>Bullet 1</a:t>
            </a:r>
          </a:p>
          <a:p>
            <a:pPr lvl="0"/>
            <a:r>
              <a:rPr lang="en-US" dirty="0" smtClean="0"/>
              <a:t>Bullet 2</a:t>
            </a:r>
          </a:p>
          <a:p>
            <a:pPr lvl="1"/>
            <a:r>
              <a:rPr lang="en-US" dirty="0" smtClean="0"/>
              <a:t>Second level</a:t>
            </a:r>
          </a:p>
          <a:p>
            <a:pPr marL="360000" marR="0" lvl="1" indent="-180000" algn="l" defTabSz="457200" rtl="0" eaLnBrk="1" fontAlgn="auto" latinLnBrk="0" hangingPunct="1">
              <a:lnSpc>
                <a:spcPct val="110000"/>
              </a:lnSpc>
              <a:spcBef>
                <a:spcPts val="0"/>
              </a:spcBef>
              <a:spcAft>
                <a:spcPts val="300"/>
              </a:spcAft>
              <a:buClrTx/>
              <a:buSzTx/>
              <a:buFont typeface="Arial"/>
              <a:buChar char="–"/>
              <a:tabLst/>
              <a:defRPr/>
            </a:pPr>
            <a:r>
              <a:rPr lang="en-US" dirty="0" smtClean="0"/>
              <a:t>Second level</a:t>
            </a:r>
          </a:p>
          <a:p>
            <a:pPr lvl="0"/>
            <a:r>
              <a:rPr lang="en-US" dirty="0" smtClean="0"/>
              <a:t>Bullet 3</a:t>
            </a:r>
          </a:p>
          <a:p>
            <a:pPr lvl="0"/>
            <a:r>
              <a:rPr lang="en-US" dirty="0" smtClean="0"/>
              <a:t>Bullet 4</a:t>
            </a:r>
          </a:p>
          <a:p>
            <a:pPr lvl="1"/>
            <a:endParaRPr lang="en-US" dirty="0" smtClean="0"/>
          </a:p>
        </p:txBody>
      </p:sp>
      <p:sp>
        <p:nvSpPr>
          <p:cNvPr id="5" name="Text Placeholder 4"/>
          <p:cNvSpPr>
            <a:spLocks noGrp="1"/>
          </p:cNvSpPr>
          <p:nvPr>
            <p:ph type="body" sz="quarter" idx="11" hasCustomPrompt="1"/>
          </p:nvPr>
        </p:nvSpPr>
        <p:spPr>
          <a:xfrm>
            <a:off x="708826" y="494191"/>
            <a:ext cx="8389938" cy="290900"/>
          </a:xfrm>
          <a:prstGeom prst="rect">
            <a:avLst/>
          </a:prstGeom>
        </p:spPr>
        <p:txBody>
          <a:bodyPr lIns="0" tIns="0" rIns="0" bIns="0"/>
          <a:lstStyle>
            <a:lvl1pPr marL="0" indent="0">
              <a:buNone/>
              <a:defRPr sz="2000" b="1">
                <a:latin typeface="Raleway" panose="020B0503030101060003" pitchFamily="34" charset="0"/>
              </a:defRPr>
            </a:lvl1pPr>
          </a:lstStyle>
          <a:p>
            <a:pPr lvl="0"/>
            <a:r>
              <a:rPr lang="en-US" dirty="0" smtClean="0"/>
              <a:t>Slide title</a:t>
            </a:r>
            <a:endParaRPr lang="en-GB" dirty="0"/>
          </a:p>
        </p:txBody>
      </p:sp>
    </p:spTree>
    <p:extLst>
      <p:ext uri="{BB962C8B-B14F-4D97-AF65-F5344CB8AC3E}">
        <p14:creationId xmlns:p14="http://schemas.microsoft.com/office/powerpoint/2010/main" val="1624644296"/>
      </p:ext>
    </p:extLst>
  </p:cSld>
  <p:clrMapOvr>
    <a:masterClrMapping/>
  </p:clrMapOvr>
  <p:hf hd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Red content 2">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E24243"/>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E24243"/>
                </a:solidFill>
                <a:latin typeface="Raleway"/>
                <a:cs typeface="Raleway"/>
              </a:defRPr>
            </a:lvl1pPr>
          </a:lstStyle>
          <a:p>
            <a:fld id="{250383E6-0508-4FD6-840C-C50B0CB81885}" type="slidenum">
              <a:rPr lang="en-US" smtClean="0"/>
              <a:pPr/>
              <a:t>‹#›</a:t>
            </a:fld>
            <a:endParaRPr lang="en-US" dirty="0"/>
          </a:p>
        </p:txBody>
      </p:sp>
      <p:sp>
        <p:nvSpPr>
          <p:cNvPr id="16" name="Subtitle 2"/>
          <p:cNvSpPr>
            <a:spLocks noGrp="1"/>
          </p:cNvSpPr>
          <p:nvPr>
            <p:ph type="subTitle" idx="1" hasCustomPrompt="1"/>
          </p:nvPr>
        </p:nvSpPr>
        <p:spPr>
          <a:xfrm>
            <a:off x="708826" y="647745"/>
            <a:ext cx="4214155" cy="4233673"/>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4" name="Picture Placeholder 3"/>
          <p:cNvSpPr>
            <a:spLocks noGrp="1"/>
          </p:cNvSpPr>
          <p:nvPr>
            <p:ph type="pic" sz="quarter" idx="10"/>
          </p:nvPr>
        </p:nvSpPr>
        <p:spPr>
          <a:xfrm>
            <a:off x="5292436" y="647700"/>
            <a:ext cx="3921414" cy="4233863"/>
          </a:xfrm>
          <a:prstGeom prst="rect">
            <a:avLst/>
          </a:prstGeom>
        </p:spPr>
        <p:txBody>
          <a:bodyPr/>
          <a:lstStyle/>
          <a:p>
            <a:endParaRPr lang="en-GB" dirty="0"/>
          </a:p>
        </p:txBody>
      </p:sp>
    </p:spTree>
    <p:extLst>
      <p:ext uri="{BB962C8B-B14F-4D97-AF65-F5344CB8AC3E}">
        <p14:creationId xmlns:p14="http://schemas.microsoft.com/office/powerpoint/2010/main" val="1453539964"/>
      </p:ext>
    </p:extLst>
  </p:cSld>
  <p:clrMapOvr>
    <a:masterClrMapping/>
  </p:clrMapOvr>
  <p:hf hd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Divider Red">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E24243"/>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E24243"/>
                </a:solidFill>
                <a:latin typeface="Raleway"/>
                <a:cs typeface="Raleway"/>
              </a:defRPr>
            </a:lvl1pPr>
          </a:lstStyle>
          <a:p>
            <a:fld id="{250383E6-0508-4FD6-840C-C50B0CB81885}" type="slidenum">
              <a:rPr lang="en-US" smtClean="0"/>
              <a:pPr/>
              <a:t>‹#›</a:t>
            </a:fld>
            <a:endParaRPr lang="en-US" dirty="0"/>
          </a:p>
        </p:txBody>
      </p:sp>
      <p:sp>
        <p:nvSpPr>
          <p:cNvPr id="10"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E24243"/>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11"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spTree>
    <p:extLst>
      <p:ext uri="{BB962C8B-B14F-4D97-AF65-F5344CB8AC3E}">
        <p14:creationId xmlns:p14="http://schemas.microsoft.com/office/powerpoint/2010/main" val="1983902308"/>
      </p:ext>
    </p:extLst>
  </p:cSld>
  <p:clrMapOvr>
    <a:masterClrMapping/>
  </p:clrMapOvr>
  <p:hf hd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Separator Red">
    <p:bg>
      <p:bgPr>
        <a:solidFill>
          <a:srgbClr val="E2424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48"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pic>
        <p:nvPicPr>
          <p:cNvPr id="40" name="Picture 39"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42" name="Straight Connector 41"/>
          <p:cNvCxnSpPr/>
          <p:nvPr userDrawn="1"/>
        </p:nvCxnSpPr>
        <p:spPr>
          <a:xfrm>
            <a:off x="689293" y="5110375"/>
            <a:ext cx="794339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44"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chemeClr val="tx1"/>
                </a:solidFill>
                <a:latin typeface="Raleway"/>
                <a:cs typeface="Raleway"/>
              </a:defRPr>
            </a:lvl1pPr>
          </a:lstStyle>
          <a:p>
            <a:fld id="{250383E6-0508-4FD6-840C-C50B0CB81885}" type="slidenum">
              <a:rPr lang="en-US" smtClean="0"/>
              <a:pPr/>
              <a:t>‹#›</a:t>
            </a:fld>
            <a:endParaRPr lang="en-US" dirty="0"/>
          </a:p>
        </p:txBody>
      </p:sp>
    </p:spTree>
    <p:extLst>
      <p:ext uri="{BB962C8B-B14F-4D97-AF65-F5344CB8AC3E}">
        <p14:creationId xmlns:p14="http://schemas.microsoft.com/office/powerpoint/2010/main" val="2809870327"/>
      </p:ext>
    </p:extLst>
  </p:cSld>
  <p:clrMapOvr>
    <a:masterClrMapping/>
  </p:clrMapOvr>
  <p:hf hd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ull out info Red">
    <p:bg>
      <p:bgPr>
        <a:solidFill>
          <a:srgbClr val="E2424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65914" y="1116995"/>
            <a:ext cx="1232705" cy="1118203"/>
          </a:xfrm>
          <a:prstGeom prst="rect">
            <a:avLst/>
          </a:prstGeom>
        </p:spPr>
        <p:txBody>
          <a:bodyPr lIns="0" tIns="0" rIns="0" bIns="0"/>
          <a:lstStyle>
            <a:lvl1pPr>
              <a:lnSpc>
                <a:spcPct val="70000"/>
              </a:lnSpc>
              <a:spcAft>
                <a:spcPts val="0"/>
              </a:spcAft>
              <a:defRPr sz="20000" b="1" i="0" baseline="0">
                <a:solidFill>
                  <a:schemeClr val="bg1">
                    <a:alpha val="60000"/>
                  </a:schemeClr>
                </a:solidFill>
                <a:latin typeface="Raleway" panose="020B0503030101060003" pitchFamily="34" charset="0"/>
                <a:cs typeface="Raleway" panose="020B0503030101060003" pitchFamily="34" charset="0"/>
              </a:defRPr>
            </a:lvl1pPr>
          </a:lstStyle>
          <a:p>
            <a:r>
              <a:rPr lang="en-US" dirty="0" smtClean="0"/>
              <a:t>“</a:t>
            </a:r>
            <a:endParaRPr lang="en-US" dirty="0"/>
          </a:p>
        </p:txBody>
      </p:sp>
      <p:sp>
        <p:nvSpPr>
          <p:cNvPr id="48" name="Text Placeholder 47"/>
          <p:cNvSpPr>
            <a:spLocks noGrp="1"/>
          </p:cNvSpPr>
          <p:nvPr>
            <p:ph type="body" sz="quarter" idx="11" hasCustomPrompt="1"/>
          </p:nvPr>
        </p:nvSpPr>
        <p:spPr>
          <a:xfrm>
            <a:off x="6252441" y="3606801"/>
            <a:ext cx="1122795" cy="725294"/>
          </a:xfrm>
          <a:prstGeom prst="rect">
            <a:avLst/>
          </a:prstGeom>
        </p:spPr>
        <p:txBody>
          <a:bodyPr lIns="0" tIns="0" rIns="0" bIns="0"/>
          <a:lstStyle>
            <a:lvl1pPr marL="0" indent="0">
              <a:lnSpc>
                <a:spcPct val="70000"/>
              </a:lnSpc>
              <a:buNone/>
              <a:defRPr sz="20000" b="1">
                <a:solidFill>
                  <a:schemeClr val="bg1">
                    <a:alpha val="60000"/>
                  </a:schemeClr>
                </a:solidFill>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a:t>
            </a:r>
            <a:endParaRPr lang="en-GB" dirty="0"/>
          </a:p>
        </p:txBody>
      </p:sp>
      <p:pic>
        <p:nvPicPr>
          <p:cNvPr id="40" name="Picture 39"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42" name="Straight Connector 41"/>
          <p:cNvCxnSpPr/>
          <p:nvPr userDrawn="1"/>
        </p:nvCxnSpPr>
        <p:spPr>
          <a:xfrm>
            <a:off x="689293" y="5110375"/>
            <a:ext cx="794339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44"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chemeClr val="tx1"/>
                </a:solidFill>
                <a:latin typeface="Raleway"/>
                <a:cs typeface="Raleway"/>
              </a:defRPr>
            </a:lvl1pPr>
          </a:lstStyle>
          <a:p>
            <a:fld id="{250383E6-0508-4FD6-840C-C50B0CB81885}" type="slidenum">
              <a:rPr lang="en-US" smtClean="0"/>
              <a:pPr/>
              <a:t>‹#›</a:t>
            </a:fld>
            <a:endParaRPr lang="en-US" dirty="0"/>
          </a:p>
        </p:txBody>
      </p:sp>
      <p:sp>
        <p:nvSpPr>
          <p:cNvPr id="8" name="Subtitle 2"/>
          <p:cNvSpPr>
            <a:spLocks noGrp="1"/>
          </p:cNvSpPr>
          <p:nvPr>
            <p:ph type="subTitle" idx="1" hasCustomPrompt="1"/>
          </p:nvPr>
        </p:nvSpPr>
        <p:spPr>
          <a:xfrm>
            <a:off x="2133600" y="1270000"/>
            <a:ext cx="4936836" cy="2997200"/>
          </a:xfrm>
          <a:prstGeom prst="rect">
            <a:avLst/>
          </a:prstGeom>
        </p:spPr>
        <p:txBody>
          <a:bodyPr lIns="0" tIns="0" rIns="0" bIns="0"/>
          <a:lstStyle>
            <a:lvl1pPr marL="0" indent="0" algn="l">
              <a:buNone/>
              <a:defRPr sz="20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want to highlight some copy or facts or a quote it can go on a slide like this here and here and here and here and here and here and here and here and here and here and here and here and here and here and here and here and here and here and here and here and here and here and here and here and here</a:t>
            </a:r>
            <a:endParaRPr lang="en-US" dirty="0"/>
          </a:p>
        </p:txBody>
      </p:sp>
    </p:spTree>
    <p:extLst>
      <p:ext uri="{BB962C8B-B14F-4D97-AF65-F5344CB8AC3E}">
        <p14:creationId xmlns:p14="http://schemas.microsoft.com/office/powerpoint/2010/main" val="2915726476"/>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rple Section Separator">
    <p:bg>
      <p:bgPr>
        <a:solidFill>
          <a:srgbClr val="88308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48"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pic>
        <p:nvPicPr>
          <p:cNvPr id="40" name="Picture 39"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42" name="Straight Connector 41"/>
          <p:cNvCxnSpPr/>
          <p:nvPr userDrawn="1"/>
        </p:nvCxnSpPr>
        <p:spPr>
          <a:xfrm>
            <a:off x="689293" y="5110375"/>
            <a:ext cx="794339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44"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chemeClr val="tx1"/>
                </a:solidFill>
                <a:latin typeface="Raleway"/>
                <a:cs typeface="Raleway"/>
              </a:defRPr>
            </a:lvl1pPr>
          </a:lstStyle>
          <a:p>
            <a:fld id="{250383E6-0508-4FD6-840C-C50B0CB81885}" type="slidenum">
              <a:rPr lang="en-US" smtClean="0"/>
              <a:pPr/>
              <a:t>‹#›</a:t>
            </a:fld>
            <a:endParaRPr lang="en-US" dirty="0"/>
          </a:p>
        </p:txBody>
      </p:sp>
    </p:spTree>
    <p:extLst>
      <p:ext uri="{BB962C8B-B14F-4D97-AF65-F5344CB8AC3E}">
        <p14:creationId xmlns:p14="http://schemas.microsoft.com/office/powerpoint/2010/main" val="1499508316"/>
      </p:ext>
    </p:extLst>
  </p:cSld>
  <p:clrMapOvr>
    <a:masterClrMapping/>
  </p:clrMapOvr>
  <p:hf hd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End Screen Red">
    <p:bg>
      <p:bgPr>
        <a:solidFill>
          <a:srgbClr val="E2424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2019607"/>
            <a:ext cx="7763536" cy="626611"/>
          </a:xfrm>
          <a:prstGeom prst="rect">
            <a:avLst/>
          </a:prstGeom>
        </p:spPr>
        <p:txBody>
          <a:bodyPr lIns="0" tIns="0" rIns="0" bIns="0"/>
          <a:lstStyle>
            <a:lvl1pPr>
              <a:lnSpc>
                <a:spcPct val="70000"/>
              </a:lnSpc>
              <a:spcAft>
                <a:spcPts val="0"/>
              </a:spcAft>
              <a:defRPr sz="4800" b="1" i="0" baseline="0">
                <a:solidFill>
                  <a:schemeClr val="bg1"/>
                </a:solidFill>
                <a:latin typeface="Raleway" panose="020B0503030101060003" pitchFamily="34" charset="0"/>
                <a:cs typeface="Raleway" panose="020B0503030101060003" pitchFamily="34" charset="0"/>
              </a:defRPr>
            </a:lvl1pPr>
          </a:lstStyle>
          <a:p>
            <a:r>
              <a:rPr lang="en-US" dirty="0" smtClean="0"/>
              <a:t>Thank you</a:t>
            </a:r>
            <a:endParaRPr lang="en-US" dirty="0"/>
          </a:p>
        </p:txBody>
      </p:sp>
      <p:sp>
        <p:nvSpPr>
          <p:cNvPr id="3" name="Subtitle 2"/>
          <p:cNvSpPr>
            <a:spLocks noGrp="1"/>
          </p:cNvSpPr>
          <p:nvPr>
            <p:ph type="subTitle" idx="1" hasCustomPrompt="1"/>
          </p:nvPr>
        </p:nvSpPr>
        <p:spPr>
          <a:xfrm>
            <a:off x="708826" y="2993514"/>
            <a:ext cx="8370519" cy="770304"/>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Any Questions? Put your contact details here if you like</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369010700"/>
      </p:ext>
    </p:extLst>
  </p:cSld>
  <p:clrMapOvr>
    <a:masterClrMapping/>
  </p:clrMapOvr>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creen Brown">
    <p:bg>
      <p:bgPr>
        <a:solidFill>
          <a:srgbClr val="A35A5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1444886"/>
            <a:ext cx="7763536" cy="1008155"/>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First part of headline </a:t>
            </a:r>
            <a:br>
              <a:rPr lang="en-US" dirty="0" smtClean="0"/>
            </a:br>
            <a:r>
              <a:rPr lang="en-US" dirty="0" smtClean="0"/>
              <a:t>here and here in white</a:t>
            </a:r>
            <a:endParaRPr lang="en-US" dirty="0"/>
          </a:p>
        </p:txBody>
      </p:sp>
      <p:sp>
        <p:nvSpPr>
          <p:cNvPr id="3" name="Subtitle 2"/>
          <p:cNvSpPr>
            <a:spLocks noGrp="1"/>
          </p:cNvSpPr>
          <p:nvPr>
            <p:ph type="subTitle" idx="1" hasCustomPrompt="1"/>
          </p:nvPr>
        </p:nvSpPr>
        <p:spPr>
          <a:xfrm>
            <a:off x="708826" y="4185005"/>
            <a:ext cx="8370519" cy="770304"/>
          </a:xfrm>
          <a:prstGeom prst="rect">
            <a:avLst/>
          </a:prstGeom>
        </p:spPr>
        <p:txBody>
          <a:bodyPr lIns="0" tIns="0" rIns="0" bIns="0"/>
          <a:lstStyle>
            <a:lvl1pPr marL="0" indent="0" algn="l">
              <a:buNone/>
              <a:defRPr sz="1200" b="0" i="0" baseline="0">
                <a:solidFill>
                  <a:schemeClr val="bg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need a subtitle or a short intro that can go here in </a:t>
            </a:r>
            <a:r>
              <a:rPr lang="en-US" dirty="0" err="1" smtClean="0"/>
              <a:t>Raleway</a:t>
            </a:r>
            <a:r>
              <a:rPr lang="en-US" dirty="0" smtClean="0"/>
              <a:t> light. </a:t>
            </a:r>
            <a:br>
              <a:rPr lang="en-US" dirty="0" smtClean="0"/>
            </a:br>
            <a:r>
              <a:rPr lang="en-US" dirty="0" smtClean="0"/>
              <a:t>Must not be more than three lines long</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8" name="Text Placeholder 47"/>
          <p:cNvSpPr>
            <a:spLocks noGrp="1"/>
          </p:cNvSpPr>
          <p:nvPr>
            <p:ph type="body" sz="quarter" idx="11" hasCustomPrompt="1"/>
          </p:nvPr>
        </p:nvSpPr>
        <p:spPr>
          <a:xfrm>
            <a:off x="692150" y="2558235"/>
            <a:ext cx="7764463" cy="1319212"/>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Second part of headline here in black</a:t>
            </a:r>
            <a:endParaRPr lang="en-GB" dirty="0"/>
          </a:p>
        </p:txBody>
      </p:sp>
    </p:spTree>
    <p:extLst>
      <p:ext uri="{BB962C8B-B14F-4D97-AF65-F5344CB8AC3E}">
        <p14:creationId xmlns:p14="http://schemas.microsoft.com/office/powerpoint/2010/main" val="1217628632"/>
      </p:ext>
    </p:extLst>
  </p:cSld>
  <p:clrMapOvr>
    <a:masterClrMapping/>
  </p:clrMapOvr>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rown Content 1">
    <p:bg>
      <p:bgPr>
        <a:solidFill>
          <a:schemeClr val="bg1"/>
        </a:solidFill>
        <a:effectLst/>
      </p:bgPr>
    </p:bg>
    <p:spTree>
      <p:nvGrpSpPr>
        <p:cNvPr id="1" name=""/>
        <p:cNvGrpSpPr/>
        <p:nvPr/>
      </p:nvGrpSpPr>
      <p:grpSpPr>
        <a:xfrm>
          <a:off x="0" y="0"/>
          <a:ext cx="0" cy="0"/>
          <a:chOff x="0" y="0"/>
          <a:chExt cx="0" cy="0"/>
        </a:xfrm>
      </p:grpSpPr>
      <p:pic>
        <p:nvPicPr>
          <p:cNvPr id="16" name="Picture 15"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17" name="Straight Connector 16"/>
          <p:cNvCxnSpPr/>
          <p:nvPr userDrawn="1"/>
        </p:nvCxnSpPr>
        <p:spPr>
          <a:xfrm>
            <a:off x="689293" y="5110375"/>
            <a:ext cx="7943392" cy="1588"/>
          </a:xfrm>
          <a:prstGeom prst="line">
            <a:avLst/>
          </a:prstGeom>
          <a:ln>
            <a:solidFill>
              <a:srgbClr val="A35A51"/>
            </a:solidFill>
          </a:ln>
        </p:spPr>
        <p:style>
          <a:lnRef idx="1">
            <a:schemeClr val="accent1"/>
          </a:lnRef>
          <a:fillRef idx="0">
            <a:schemeClr val="accent1"/>
          </a:fillRef>
          <a:effectRef idx="0">
            <a:schemeClr val="accent1"/>
          </a:effectRef>
          <a:fontRef idx="minor">
            <a:schemeClr val="tx1"/>
          </a:fontRef>
        </p:style>
      </p:cxnSp>
      <p:sp>
        <p:nvSpPr>
          <p:cNvPr id="12"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A35A51"/>
                </a:solidFill>
                <a:latin typeface="Raleway"/>
                <a:cs typeface="Raleway"/>
              </a:defRPr>
            </a:lvl1pPr>
          </a:lstStyle>
          <a:p>
            <a:fld id="{250383E6-0508-4FD6-840C-C50B0CB81885}" type="slidenum">
              <a:rPr lang="en-US" smtClean="0"/>
              <a:pPr/>
              <a:t>‹#›</a:t>
            </a:fld>
            <a:endParaRPr lang="en-US" dirty="0"/>
          </a:p>
        </p:txBody>
      </p:sp>
      <p:sp>
        <p:nvSpPr>
          <p:cNvPr id="19" name="Subtitle 2"/>
          <p:cNvSpPr>
            <a:spLocks noGrp="1"/>
          </p:cNvSpPr>
          <p:nvPr>
            <p:ph type="subTitle" idx="1" hasCustomPrompt="1"/>
          </p:nvPr>
        </p:nvSpPr>
        <p:spPr>
          <a:xfrm>
            <a:off x="708826" y="1040291"/>
            <a:ext cx="8370519" cy="391345"/>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3" name="Text Placeholder 2"/>
          <p:cNvSpPr>
            <a:spLocks noGrp="1"/>
          </p:cNvSpPr>
          <p:nvPr>
            <p:ph type="body" sz="quarter" idx="10" hasCustomPrompt="1"/>
          </p:nvPr>
        </p:nvSpPr>
        <p:spPr>
          <a:xfrm>
            <a:off x="709613" y="1509713"/>
            <a:ext cx="8410575" cy="1718396"/>
          </a:xfrm>
          <a:prstGeom prst="rect">
            <a:avLst/>
          </a:prstGeom>
        </p:spPr>
        <p:txBody>
          <a:bodyPr lIns="0" tIns="0" rIns="0" bIns="0"/>
          <a:lstStyle>
            <a:lvl1pPr>
              <a:defRPr sz="1200"/>
            </a:lvl1pPr>
            <a:lvl2pPr marL="360000" marR="0" indent="-180000" algn="l" defTabSz="457200" rtl="0" eaLnBrk="1" fontAlgn="auto" latinLnBrk="0" hangingPunct="1">
              <a:lnSpc>
                <a:spcPct val="70000"/>
              </a:lnSpc>
              <a:spcBef>
                <a:spcPts val="0"/>
              </a:spcBef>
              <a:spcAft>
                <a:spcPts val="0"/>
              </a:spcAft>
              <a:buClrTx/>
              <a:buSzTx/>
              <a:buFont typeface="Arial"/>
              <a:buChar char="–"/>
              <a:tabLst/>
              <a:defRPr sz="1200"/>
            </a:lvl2pPr>
            <a:lvl3pPr>
              <a:defRPr sz="1200"/>
            </a:lvl3pPr>
            <a:lvl4pPr>
              <a:defRPr sz="1200"/>
            </a:lvl4pPr>
            <a:lvl5pPr>
              <a:defRPr sz="1200"/>
            </a:lvl5pPr>
          </a:lstStyle>
          <a:p>
            <a:pPr lvl="0"/>
            <a:r>
              <a:rPr lang="en-US" dirty="0" smtClean="0"/>
              <a:t>Bullet 1</a:t>
            </a:r>
          </a:p>
          <a:p>
            <a:pPr lvl="0"/>
            <a:r>
              <a:rPr lang="en-US" dirty="0" smtClean="0"/>
              <a:t>Bullet 2</a:t>
            </a:r>
          </a:p>
          <a:p>
            <a:pPr lvl="1"/>
            <a:r>
              <a:rPr lang="en-US" dirty="0" smtClean="0"/>
              <a:t>Second level</a:t>
            </a:r>
          </a:p>
          <a:p>
            <a:pPr marL="360000" marR="0" lvl="1" indent="-180000" algn="l" defTabSz="457200" rtl="0" eaLnBrk="1" fontAlgn="auto" latinLnBrk="0" hangingPunct="1">
              <a:lnSpc>
                <a:spcPct val="110000"/>
              </a:lnSpc>
              <a:spcBef>
                <a:spcPts val="0"/>
              </a:spcBef>
              <a:spcAft>
                <a:spcPts val="300"/>
              </a:spcAft>
              <a:buClrTx/>
              <a:buSzTx/>
              <a:buFont typeface="Arial"/>
              <a:buChar char="–"/>
              <a:tabLst/>
              <a:defRPr/>
            </a:pPr>
            <a:r>
              <a:rPr lang="en-US" dirty="0" smtClean="0"/>
              <a:t>Second level</a:t>
            </a:r>
          </a:p>
          <a:p>
            <a:pPr lvl="0"/>
            <a:r>
              <a:rPr lang="en-US" dirty="0" smtClean="0"/>
              <a:t>Bullet 3</a:t>
            </a:r>
          </a:p>
          <a:p>
            <a:pPr lvl="0"/>
            <a:r>
              <a:rPr lang="en-US" dirty="0" smtClean="0"/>
              <a:t>Bullet 4</a:t>
            </a:r>
          </a:p>
          <a:p>
            <a:pPr lvl="1"/>
            <a:endParaRPr lang="en-US" dirty="0" smtClean="0"/>
          </a:p>
        </p:txBody>
      </p:sp>
      <p:sp>
        <p:nvSpPr>
          <p:cNvPr id="5" name="Text Placeholder 4"/>
          <p:cNvSpPr>
            <a:spLocks noGrp="1"/>
          </p:cNvSpPr>
          <p:nvPr>
            <p:ph type="body" sz="quarter" idx="11" hasCustomPrompt="1"/>
          </p:nvPr>
        </p:nvSpPr>
        <p:spPr>
          <a:xfrm>
            <a:off x="708826" y="494191"/>
            <a:ext cx="8389938" cy="290900"/>
          </a:xfrm>
          <a:prstGeom prst="rect">
            <a:avLst/>
          </a:prstGeom>
        </p:spPr>
        <p:txBody>
          <a:bodyPr lIns="0" tIns="0" rIns="0" bIns="0"/>
          <a:lstStyle>
            <a:lvl1pPr marL="0" indent="0">
              <a:buNone/>
              <a:defRPr sz="2000" b="1">
                <a:latin typeface="Raleway" panose="020B0503030101060003" pitchFamily="34" charset="0"/>
              </a:defRPr>
            </a:lvl1pPr>
          </a:lstStyle>
          <a:p>
            <a:pPr lvl="0"/>
            <a:r>
              <a:rPr lang="en-US" dirty="0" smtClean="0"/>
              <a:t>Slide title</a:t>
            </a:r>
            <a:endParaRPr lang="en-GB" dirty="0"/>
          </a:p>
        </p:txBody>
      </p:sp>
    </p:spTree>
    <p:extLst>
      <p:ext uri="{BB962C8B-B14F-4D97-AF65-F5344CB8AC3E}">
        <p14:creationId xmlns:p14="http://schemas.microsoft.com/office/powerpoint/2010/main" val="2472968730"/>
      </p:ext>
    </p:extLst>
  </p:cSld>
  <p:clrMapOvr>
    <a:masterClrMapping/>
  </p:clrMapOvr>
  <p:hf hd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rown content 2">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A35A51"/>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A35A51"/>
                </a:solidFill>
                <a:latin typeface="Raleway"/>
                <a:cs typeface="Raleway"/>
              </a:defRPr>
            </a:lvl1pPr>
          </a:lstStyle>
          <a:p>
            <a:fld id="{250383E6-0508-4FD6-840C-C50B0CB81885}" type="slidenum">
              <a:rPr lang="en-US" smtClean="0"/>
              <a:pPr/>
              <a:t>‹#›</a:t>
            </a:fld>
            <a:endParaRPr lang="en-US" dirty="0"/>
          </a:p>
        </p:txBody>
      </p:sp>
      <p:sp>
        <p:nvSpPr>
          <p:cNvPr id="16" name="Subtitle 2"/>
          <p:cNvSpPr>
            <a:spLocks noGrp="1"/>
          </p:cNvSpPr>
          <p:nvPr>
            <p:ph type="subTitle" idx="1" hasCustomPrompt="1"/>
          </p:nvPr>
        </p:nvSpPr>
        <p:spPr>
          <a:xfrm>
            <a:off x="708826" y="647745"/>
            <a:ext cx="4214155" cy="4233673"/>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4" name="Picture Placeholder 3"/>
          <p:cNvSpPr>
            <a:spLocks noGrp="1"/>
          </p:cNvSpPr>
          <p:nvPr>
            <p:ph type="pic" sz="quarter" idx="10"/>
          </p:nvPr>
        </p:nvSpPr>
        <p:spPr>
          <a:xfrm>
            <a:off x="5292436" y="647700"/>
            <a:ext cx="3921414" cy="4233863"/>
          </a:xfrm>
          <a:prstGeom prst="rect">
            <a:avLst/>
          </a:prstGeom>
        </p:spPr>
        <p:txBody>
          <a:bodyPr/>
          <a:lstStyle/>
          <a:p>
            <a:endParaRPr lang="en-GB" dirty="0"/>
          </a:p>
        </p:txBody>
      </p:sp>
    </p:spTree>
    <p:extLst>
      <p:ext uri="{BB962C8B-B14F-4D97-AF65-F5344CB8AC3E}">
        <p14:creationId xmlns:p14="http://schemas.microsoft.com/office/powerpoint/2010/main" val="3704287708"/>
      </p:ext>
    </p:extLst>
  </p:cSld>
  <p:clrMapOvr>
    <a:masterClrMapping/>
  </p:clrMapOvr>
  <p:hf hd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ction Divider Brown">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A35A51"/>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A35A51"/>
                </a:solidFill>
                <a:latin typeface="Raleway"/>
                <a:cs typeface="Raleway"/>
              </a:defRPr>
            </a:lvl1pPr>
          </a:lstStyle>
          <a:p>
            <a:fld id="{250383E6-0508-4FD6-840C-C50B0CB81885}" type="slidenum">
              <a:rPr lang="en-US" smtClean="0"/>
              <a:pPr/>
              <a:t>‹#›</a:t>
            </a:fld>
            <a:endParaRPr lang="en-US" dirty="0"/>
          </a:p>
        </p:txBody>
      </p:sp>
      <p:sp>
        <p:nvSpPr>
          <p:cNvPr id="10"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A35A51"/>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11"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spTree>
    <p:extLst>
      <p:ext uri="{BB962C8B-B14F-4D97-AF65-F5344CB8AC3E}">
        <p14:creationId xmlns:p14="http://schemas.microsoft.com/office/powerpoint/2010/main" val="1908811410"/>
      </p:ext>
    </p:extLst>
  </p:cSld>
  <p:clrMapOvr>
    <a:masterClrMapping/>
  </p:clrMapOvr>
  <p:hf hd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ction Separator Brown">
    <p:bg>
      <p:bgPr>
        <a:solidFill>
          <a:srgbClr val="A35A5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48"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pic>
        <p:nvPicPr>
          <p:cNvPr id="40" name="Picture 39"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42" name="Straight Connector 41"/>
          <p:cNvCxnSpPr/>
          <p:nvPr userDrawn="1"/>
        </p:nvCxnSpPr>
        <p:spPr>
          <a:xfrm>
            <a:off x="689293" y="5110375"/>
            <a:ext cx="794339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44"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chemeClr val="tx1"/>
                </a:solidFill>
                <a:latin typeface="Raleway"/>
                <a:cs typeface="Raleway"/>
              </a:defRPr>
            </a:lvl1pPr>
          </a:lstStyle>
          <a:p>
            <a:fld id="{250383E6-0508-4FD6-840C-C50B0CB81885}" type="slidenum">
              <a:rPr lang="en-US" smtClean="0"/>
              <a:pPr/>
              <a:t>‹#›</a:t>
            </a:fld>
            <a:endParaRPr lang="en-US" dirty="0"/>
          </a:p>
        </p:txBody>
      </p:sp>
    </p:spTree>
    <p:extLst>
      <p:ext uri="{BB962C8B-B14F-4D97-AF65-F5344CB8AC3E}">
        <p14:creationId xmlns:p14="http://schemas.microsoft.com/office/powerpoint/2010/main" val="23399814"/>
      </p:ext>
    </p:extLst>
  </p:cSld>
  <p:clrMapOvr>
    <a:masterClrMapping/>
  </p:clrMapOvr>
  <p:hf hd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ull out info Brown">
    <p:bg>
      <p:bgPr>
        <a:solidFill>
          <a:srgbClr val="A35A5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65914" y="1116995"/>
            <a:ext cx="1232705" cy="1118203"/>
          </a:xfrm>
          <a:prstGeom prst="rect">
            <a:avLst/>
          </a:prstGeom>
        </p:spPr>
        <p:txBody>
          <a:bodyPr lIns="0" tIns="0" rIns="0" bIns="0"/>
          <a:lstStyle>
            <a:lvl1pPr>
              <a:lnSpc>
                <a:spcPct val="70000"/>
              </a:lnSpc>
              <a:spcAft>
                <a:spcPts val="0"/>
              </a:spcAft>
              <a:defRPr sz="20000" b="1" i="0" baseline="0">
                <a:solidFill>
                  <a:schemeClr val="bg1">
                    <a:alpha val="60000"/>
                  </a:schemeClr>
                </a:solidFill>
                <a:latin typeface="Raleway" panose="020B0503030101060003" pitchFamily="34" charset="0"/>
                <a:cs typeface="Raleway" panose="020B0503030101060003" pitchFamily="34" charset="0"/>
              </a:defRPr>
            </a:lvl1pPr>
          </a:lstStyle>
          <a:p>
            <a:r>
              <a:rPr lang="en-US" dirty="0" smtClean="0"/>
              <a:t>“</a:t>
            </a:r>
            <a:endParaRPr lang="en-US" dirty="0"/>
          </a:p>
        </p:txBody>
      </p:sp>
      <p:sp>
        <p:nvSpPr>
          <p:cNvPr id="48" name="Text Placeholder 47"/>
          <p:cNvSpPr>
            <a:spLocks noGrp="1"/>
          </p:cNvSpPr>
          <p:nvPr>
            <p:ph type="body" sz="quarter" idx="11" hasCustomPrompt="1"/>
          </p:nvPr>
        </p:nvSpPr>
        <p:spPr>
          <a:xfrm>
            <a:off x="6252441" y="3606801"/>
            <a:ext cx="1122795" cy="725294"/>
          </a:xfrm>
          <a:prstGeom prst="rect">
            <a:avLst/>
          </a:prstGeom>
        </p:spPr>
        <p:txBody>
          <a:bodyPr lIns="0" tIns="0" rIns="0" bIns="0"/>
          <a:lstStyle>
            <a:lvl1pPr marL="0" indent="0">
              <a:lnSpc>
                <a:spcPct val="70000"/>
              </a:lnSpc>
              <a:buNone/>
              <a:defRPr sz="20000" b="1">
                <a:solidFill>
                  <a:schemeClr val="bg1">
                    <a:alpha val="60000"/>
                  </a:schemeClr>
                </a:solidFill>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a:t>
            </a:r>
            <a:endParaRPr lang="en-GB" dirty="0"/>
          </a:p>
        </p:txBody>
      </p:sp>
      <p:pic>
        <p:nvPicPr>
          <p:cNvPr id="40" name="Picture 39"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42" name="Straight Connector 41"/>
          <p:cNvCxnSpPr/>
          <p:nvPr userDrawn="1"/>
        </p:nvCxnSpPr>
        <p:spPr>
          <a:xfrm>
            <a:off x="689293" y="5110375"/>
            <a:ext cx="794339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44"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chemeClr val="tx1"/>
                </a:solidFill>
                <a:latin typeface="Raleway"/>
                <a:cs typeface="Raleway"/>
              </a:defRPr>
            </a:lvl1pPr>
          </a:lstStyle>
          <a:p>
            <a:fld id="{250383E6-0508-4FD6-840C-C50B0CB81885}" type="slidenum">
              <a:rPr lang="en-US" smtClean="0"/>
              <a:pPr/>
              <a:t>‹#›</a:t>
            </a:fld>
            <a:endParaRPr lang="en-US" dirty="0"/>
          </a:p>
        </p:txBody>
      </p:sp>
      <p:sp>
        <p:nvSpPr>
          <p:cNvPr id="8" name="Subtitle 2"/>
          <p:cNvSpPr>
            <a:spLocks noGrp="1"/>
          </p:cNvSpPr>
          <p:nvPr>
            <p:ph type="subTitle" idx="1" hasCustomPrompt="1"/>
          </p:nvPr>
        </p:nvSpPr>
        <p:spPr>
          <a:xfrm>
            <a:off x="2133600" y="1270000"/>
            <a:ext cx="4936836" cy="2997200"/>
          </a:xfrm>
          <a:prstGeom prst="rect">
            <a:avLst/>
          </a:prstGeom>
        </p:spPr>
        <p:txBody>
          <a:bodyPr lIns="0" tIns="0" rIns="0" bIns="0"/>
          <a:lstStyle>
            <a:lvl1pPr marL="0" indent="0" algn="l">
              <a:buNone/>
              <a:defRPr sz="20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want to highlight some copy or facts or a quote it can go on a slide like this here and here and here and here and here and here and here and here and here and here and here and here and here and here and here and here and here and here and here and here and here and here and here and here and here</a:t>
            </a:r>
            <a:endParaRPr lang="en-US" dirty="0"/>
          </a:p>
        </p:txBody>
      </p:sp>
    </p:spTree>
    <p:extLst>
      <p:ext uri="{BB962C8B-B14F-4D97-AF65-F5344CB8AC3E}">
        <p14:creationId xmlns:p14="http://schemas.microsoft.com/office/powerpoint/2010/main" val="900220606"/>
      </p:ext>
    </p:extLst>
  </p:cSld>
  <p:clrMapOvr>
    <a:masterClrMapping/>
  </p:clrMapOvr>
  <p:hf hd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End Screen Brown">
    <p:bg>
      <p:bgPr>
        <a:solidFill>
          <a:srgbClr val="A35A5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2019607"/>
            <a:ext cx="7763536" cy="626611"/>
          </a:xfrm>
          <a:prstGeom prst="rect">
            <a:avLst/>
          </a:prstGeom>
        </p:spPr>
        <p:txBody>
          <a:bodyPr lIns="0" tIns="0" rIns="0" bIns="0"/>
          <a:lstStyle>
            <a:lvl1pPr>
              <a:lnSpc>
                <a:spcPct val="70000"/>
              </a:lnSpc>
              <a:spcAft>
                <a:spcPts val="0"/>
              </a:spcAft>
              <a:defRPr sz="4800" b="1" i="0" baseline="0">
                <a:solidFill>
                  <a:schemeClr val="bg1"/>
                </a:solidFill>
                <a:latin typeface="Raleway" panose="020B0503030101060003" pitchFamily="34" charset="0"/>
                <a:cs typeface="Raleway" panose="020B0503030101060003" pitchFamily="34" charset="0"/>
              </a:defRPr>
            </a:lvl1pPr>
          </a:lstStyle>
          <a:p>
            <a:r>
              <a:rPr lang="en-US" dirty="0" smtClean="0"/>
              <a:t>Thank you</a:t>
            </a:r>
            <a:endParaRPr lang="en-US" dirty="0"/>
          </a:p>
        </p:txBody>
      </p:sp>
      <p:sp>
        <p:nvSpPr>
          <p:cNvPr id="3" name="Subtitle 2"/>
          <p:cNvSpPr>
            <a:spLocks noGrp="1"/>
          </p:cNvSpPr>
          <p:nvPr>
            <p:ph type="subTitle" idx="1" hasCustomPrompt="1"/>
          </p:nvPr>
        </p:nvSpPr>
        <p:spPr>
          <a:xfrm>
            <a:off x="708826" y="2993514"/>
            <a:ext cx="8370519" cy="770304"/>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Any Questions? Put your contact details here if you like</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146074833"/>
      </p:ext>
    </p:extLst>
  </p:cSld>
  <p:clrMapOvr>
    <a:masterClrMapping/>
  </p:clrMapOvr>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Screen Gold">
    <p:bg>
      <p:bgPr>
        <a:solidFill>
          <a:srgbClr val="D1BE7E"/>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1444886"/>
            <a:ext cx="7763536" cy="1008155"/>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First part of headline </a:t>
            </a:r>
            <a:br>
              <a:rPr lang="en-US" dirty="0" smtClean="0"/>
            </a:br>
            <a:r>
              <a:rPr lang="en-US" dirty="0" smtClean="0"/>
              <a:t>here and here in white</a:t>
            </a:r>
            <a:endParaRPr lang="en-US" dirty="0"/>
          </a:p>
        </p:txBody>
      </p:sp>
      <p:sp>
        <p:nvSpPr>
          <p:cNvPr id="3" name="Subtitle 2"/>
          <p:cNvSpPr>
            <a:spLocks noGrp="1"/>
          </p:cNvSpPr>
          <p:nvPr>
            <p:ph type="subTitle" idx="1" hasCustomPrompt="1"/>
          </p:nvPr>
        </p:nvSpPr>
        <p:spPr>
          <a:xfrm>
            <a:off x="708826" y="4185005"/>
            <a:ext cx="8370519" cy="770304"/>
          </a:xfrm>
          <a:prstGeom prst="rect">
            <a:avLst/>
          </a:prstGeom>
        </p:spPr>
        <p:txBody>
          <a:bodyPr lIns="0" tIns="0" rIns="0" bIns="0"/>
          <a:lstStyle>
            <a:lvl1pPr marL="0" indent="0" algn="l">
              <a:buNone/>
              <a:defRPr sz="1200" b="0" i="0" baseline="0">
                <a:solidFill>
                  <a:schemeClr val="bg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need a subtitle or a short intro that can go here in </a:t>
            </a:r>
            <a:r>
              <a:rPr lang="en-US" dirty="0" err="1" smtClean="0"/>
              <a:t>Raleway</a:t>
            </a:r>
            <a:r>
              <a:rPr lang="en-US" dirty="0" smtClean="0"/>
              <a:t> light. </a:t>
            </a:r>
            <a:br>
              <a:rPr lang="en-US" dirty="0" smtClean="0"/>
            </a:br>
            <a:r>
              <a:rPr lang="en-US" dirty="0" smtClean="0"/>
              <a:t>Must not be more than three lines long</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8" name="Text Placeholder 47"/>
          <p:cNvSpPr>
            <a:spLocks noGrp="1"/>
          </p:cNvSpPr>
          <p:nvPr>
            <p:ph type="body" sz="quarter" idx="11" hasCustomPrompt="1"/>
          </p:nvPr>
        </p:nvSpPr>
        <p:spPr>
          <a:xfrm>
            <a:off x="692150" y="2558235"/>
            <a:ext cx="7764463" cy="1319212"/>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Second part of headline here in black</a:t>
            </a:r>
            <a:endParaRPr lang="en-GB" dirty="0"/>
          </a:p>
        </p:txBody>
      </p:sp>
    </p:spTree>
    <p:extLst>
      <p:ext uri="{BB962C8B-B14F-4D97-AF65-F5344CB8AC3E}">
        <p14:creationId xmlns:p14="http://schemas.microsoft.com/office/powerpoint/2010/main" val="2994090833"/>
      </p:ext>
    </p:extLst>
  </p:cSld>
  <p:clrMapOvr>
    <a:masterClrMapping/>
  </p:clrMapOvr>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Gold Content 1">
    <p:bg>
      <p:bgPr>
        <a:solidFill>
          <a:schemeClr val="bg1"/>
        </a:solidFill>
        <a:effectLst/>
      </p:bgPr>
    </p:bg>
    <p:spTree>
      <p:nvGrpSpPr>
        <p:cNvPr id="1" name=""/>
        <p:cNvGrpSpPr/>
        <p:nvPr/>
      </p:nvGrpSpPr>
      <p:grpSpPr>
        <a:xfrm>
          <a:off x="0" y="0"/>
          <a:ext cx="0" cy="0"/>
          <a:chOff x="0" y="0"/>
          <a:chExt cx="0" cy="0"/>
        </a:xfrm>
      </p:grpSpPr>
      <p:pic>
        <p:nvPicPr>
          <p:cNvPr id="16" name="Picture 15"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17" name="Straight Connector 16"/>
          <p:cNvCxnSpPr/>
          <p:nvPr userDrawn="1"/>
        </p:nvCxnSpPr>
        <p:spPr>
          <a:xfrm>
            <a:off x="689293" y="5110375"/>
            <a:ext cx="7943392" cy="1588"/>
          </a:xfrm>
          <a:prstGeom prst="line">
            <a:avLst/>
          </a:prstGeom>
          <a:ln>
            <a:solidFill>
              <a:srgbClr val="D1BE7E"/>
            </a:solidFill>
          </a:ln>
        </p:spPr>
        <p:style>
          <a:lnRef idx="1">
            <a:schemeClr val="accent1"/>
          </a:lnRef>
          <a:fillRef idx="0">
            <a:schemeClr val="accent1"/>
          </a:fillRef>
          <a:effectRef idx="0">
            <a:schemeClr val="accent1"/>
          </a:effectRef>
          <a:fontRef idx="minor">
            <a:schemeClr val="tx1"/>
          </a:fontRef>
        </p:style>
      </p:cxnSp>
      <p:sp>
        <p:nvSpPr>
          <p:cNvPr id="12"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D1BE7E"/>
                </a:solidFill>
                <a:latin typeface="Raleway"/>
                <a:cs typeface="Raleway"/>
              </a:defRPr>
            </a:lvl1pPr>
          </a:lstStyle>
          <a:p>
            <a:fld id="{250383E6-0508-4FD6-840C-C50B0CB81885}" type="slidenum">
              <a:rPr lang="en-US" smtClean="0"/>
              <a:pPr/>
              <a:t>‹#›</a:t>
            </a:fld>
            <a:endParaRPr lang="en-US" dirty="0"/>
          </a:p>
        </p:txBody>
      </p:sp>
      <p:sp>
        <p:nvSpPr>
          <p:cNvPr id="19" name="Subtitle 2"/>
          <p:cNvSpPr>
            <a:spLocks noGrp="1"/>
          </p:cNvSpPr>
          <p:nvPr>
            <p:ph type="subTitle" idx="1" hasCustomPrompt="1"/>
          </p:nvPr>
        </p:nvSpPr>
        <p:spPr>
          <a:xfrm>
            <a:off x="708826" y="1040291"/>
            <a:ext cx="8370519" cy="391345"/>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3" name="Text Placeholder 2"/>
          <p:cNvSpPr>
            <a:spLocks noGrp="1"/>
          </p:cNvSpPr>
          <p:nvPr>
            <p:ph type="body" sz="quarter" idx="10" hasCustomPrompt="1"/>
          </p:nvPr>
        </p:nvSpPr>
        <p:spPr>
          <a:xfrm>
            <a:off x="709613" y="1509713"/>
            <a:ext cx="8410575" cy="1718396"/>
          </a:xfrm>
          <a:prstGeom prst="rect">
            <a:avLst/>
          </a:prstGeom>
        </p:spPr>
        <p:txBody>
          <a:bodyPr lIns="0" tIns="0" rIns="0" bIns="0"/>
          <a:lstStyle>
            <a:lvl1pPr>
              <a:defRPr sz="1200"/>
            </a:lvl1pPr>
            <a:lvl2pPr marL="360000" marR="0" indent="-180000" algn="l" defTabSz="457200" rtl="0" eaLnBrk="1" fontAlgn="auto" latinLnBrk="0" hangingPunct="1">
              <a:lnSpc>
                <a:spcPct val="70000"/>
              </a:lnSpc>
              <a:spcBef>
                <a:spcPts val="0"/>
              </a:spcBef>
              <a:spcAft>
                <a:spcPts val="0"/>
              </a:spcAft>
              <a:buClrTx/>
              <a:buSzTx/>
              <a:buFont typeface="Arial"/>
              <a:buChar char="–"/>
              <a:tabLst/>
              <a:defRPr sz="1200"/>
            </a:lvl2pPr>
            <a:lvl3pPr>
              <a:defRPr sz="1200"/>
            </a:lvl3pPr>
            <a:lvl4pPr>
              <a:defRPr sz="1200"/>
            </a:lvl4pPr>
            <a:lvl5pPr>
              <a:defRPr sz="1200"/>
            </a:lvl5pPr>
          </a:lstStyle>
          <a:p>
            <a:pPr lvl="0"/>
            <a:r>
              <a:rPr lang="en-US" dirty="0" smtClean="0"/>
              <a:t>Bullet 1</a:t>
            </a:r>
          </a:p>
          <a:p>
            <a:pPr lvl="0"/>
            <a:r>
              <a:rPr lang="en-US" dirty="0" smtClean="0"/>
              <a:t>Bullet 2</a:t>
            </a:r>
          </a:p>
          <a:p>
            <a:pPr lvl="1"/>
            <a:r>
              <a:rPr lang="en-US" dirty="0" smtClean="0"/>
              <a:t>Second level</a:t>
            </a:r>
          </a:p>
          <a:p>
            <a:pPr marL="360000" marR="0" lvl="1" indent="-180000" algn="l" defTabSz="457200" rtl="0" eaLnBrk="1" fontAlgn="auto" latinLnBrk="0" hangingPunct="1">
              <a:lnSpc>
                <a:spcPct val="110000"/>
              </a:lnSpc>
              <a:spcBef>
                <a:spcPts val="0"/>
              </a:spcBef>
              <a:spcAft>
                <a:spcPts val="300"/>
              </a:spcAft>
              <a:buClrTx/>
              <a:buSzTx/>
              <a:buFont typeface="Arial"/>
              <a:buChar char="–"/>
              <a:tabLst/>
              <a:defRPr/>
            </a:pPr>
            <a:r>
              <a:rPr lang="en-US" dirty="0" smtClean="0"/>
              <a:t>Second level</a:t>
            </a:r>
          </a:p>
          <a:p>
            <a:pPr lvl="0"/>
            <a:r>
              <a:rPr lang="en-US" dirty="0" smtClean="0"/>
              <a:t>Bullet 3</a:t>
            </a:r>
          </a:p>
          <a:p>
            <a:pPr lvl="0"/>
            <a:r>
              <a:rPr lang="en-US" dirty="0" smtClean="0"/>
              <a:t>Bullet 4</a:t>
            </a:r>
          </a:p>
          <a:p>
            <a:pPr lvl="1"/>
            <a:endParaRPr lang="en-US" dirty="0" smtClean="0"/>
          </a:p>
        </p:txBody>
      </p:sp>
      <p:sp>
        <p:nvSpPr>
          <p:cNvPr id="5" name="Text Placeholder 4"/>
          <p:cNvSpPr>
            <a:spLocks noGrp="1"/>
          </p:cNvSpPr>
          <p:nvPr>
            <p:ph type="body" sz="quarter" idx="11" hasCustomPrompt="1"/>
          </p:nvPr>
        </p:nvSpPr>
        <p:spPr>
          <a:xfrm>
            <a:off x="708826" y="494191"/>
            <a:ext cx="8389938" cy="290900"/>
          </a:xfrm>
          <a:prstGeom prst="rect">
            <a:avLst/>
          </a:prstGeom>
        </p:spPr>
        <p:txBody>
          <a:bodyPr lIns="0" tIns="0" rIns="0" bIns="0"/>
          <a:lstStyle>
            <a:lvl1pPr marL="0" indent="0">
              <a:buNone/>
              <a:defRPr sz="2000" b="1">
                <a:latin typeface="Raleway" panose="020B0503030101060003" pitchFamily="34" charset="0"/>
              </a:defRPr>
            </a:lvl1pPr>
          </a:lstStyle>
          <a:p>
            <a:pPr lvl="0"/>
            <a:r>
              <a:rPr lang="en-US" dirty="0" smtClean="0"/>
              <a:t>Slide title</a:t>
            </a:r>
            <a:endParaRPr lang="en-GB" dirty="0"/>
          </a:p>
        </p:txBody>
      </p:sp>
    </p:spTree>
    <p:extLst>
      <p:ext uri="{BB962C8B-B14F-4D97-AF65-F5344CB8AC3E}">
        <p14:creationId xmlns:p14="http://schemas.microsoft.com/office/powerpoint/2010/main" val="2426152413"/>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urple Pull out info">
    <p:bg>
      <p:bgPr>
        <a:solidFill>
          <a:srgbClr val="88308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65914" y="1116995"/>
            <a:ext cx="1232705" cy="1118203"/>
          </a:xfrm>
          <a:prstGeom prst="rect">
            <a:avLst/>
          </a:prstGeom>
        </p:spPr>
        <p:txBody>
          <a:bodyPr lIns="0" tIns="0" rIns="0" bIns="0"/>
          <a:lstStyle>
            <a:lvl1pPr>
              <a:lnSpc>
                <a:spcPct val="70000"/>
              </a:lnSpc>
              <a:spcAft>
                <a:spcPts val="0"/>
              </a:spcAft>
              <a:defRPr sz="20000" b="1" i="0" baseline="0">
                <a:solidFill>
                  <a:srgbClr val="FFFFFF">
                    <a:alpha val="60000"/>
                  </a:srgbClr>
                </a:solidFill>
                <a:latin typeface="Raleway" panose="020B0503030101060003" pitchFamily="34" charset="0"/>
                <a:cs typeface="Raleway" panose="020B0503030101060003" pitchFamily="34" charset="0"/>
              </a:defRPr>
            </a:lvl1pPr>
          </a:lstStyle>
          <a:p>
            <a:r>
              <a:rPr lang="en-US" dirty="0" smtClean="0"/>
              <a:t>“</a:t>
            </a:r>
            <a:endParaRPr lang="en-US" dirty="0"/>
          </a:p>
        </p:txBody>
      </p:sp>
      <p:sp>
        <p:nvSpPr>
          <p:cNvPr id="48" name="Text Placeholder 47"/>
          <p:cNvSpPr>
            <a:spLocks noGrp="1"/>
          </p:cNvSpPr>
          <p:nvPr>
            <p:ph type="body" sz="quarter" idx="11" hasCustomPrompt="1"/>
          </p:nvPr>
        </p:nvSpPr>
        <p:spPr>
          <a:xfrm>
            <a:off x="6252441" y="3606801"/>
            <a:ext cx="1122795" cy="725294"/>
          </a:xfrm>
          <a:prstGeom prst="rect">
            <a:avLst/>
          </a:prstGeom>
        </p:spPr>
        <p:txBody>
          <a:bodyPr lIns="0" tIns="0" rIns="0" bIns="0"/>
          <a:lstStyle>
            <a:lvl1pPr marL="0" indent="0">
              <a:lnSpc>
                <a:spcPct val="70000"/>
              </a:lnSpc>
              <a:buNone/>
              <a:defRPr sz="20000" b="1">
                <a:solidFill>
                  <a:schemeClr val="bg1">
                    <a:alpha val="60000"/>
                  </a:schemeClr>
                </a:solidFill>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a:t>
            </a:r>
            <a:endParaRPr lang="en-GB" dirty="0"/>
          </a:p>
        </p:txBody>
      </p:sp>
      <p:pic>
        <p:nvPicPr>
          <p:cNvPr id="40" name="Picture 39"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42" name="Straight Connector 41"/>
          <p:cNvCxnSpPr/>
          <p:nvPr userDrawn="1"/>
        </p:nvCxnSpPr>
        <p:spPr>
          <a:xfrm>
            <a:off x="689293" y="5110375"/>
            <a:ext cx="794339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44"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chemeClr val="tx1"/>
                </a:solidFill>
                <a:latin typeface="Raleway"/>
                <a:cs typeface="Raleway"/>
              </a:defRPr>
            </a:lvl1pPr>
          </a:lstStyle>
          <a:p>
            <a:fld id="{250383E6-0508-4FD6-840C-C50B0CB81885}" type="slidenum">
              <a:rPr lang="en-US" smtClean="0"/>
              <a:pPr/>
              <a:t>‹#›</a:t>
            </a:fld>
            <a:endParaRPr lang="en-US" dirty="0"/>
          </a:p>
        </p:txBody>
      </p:sp>
      <p:sp>
        <p:nvSpPr>
          <p:cNvPr id="8" name="Subtitle 2"/>
          <p:cNvSpPr>
            <a:spLocks noGrp="1"/>
          </p:cNvSpPr>
          <p:nvPr>
            <p:ph type="subTitle" idx="1" hasCustomPrompt="1"/>
          </p:nvPr>
        </p:nvSpPr>
        <p:spPr>
          <a:xfrm>
            <a:off x="2133600" y="1270000"/>
            <a:ext cx="4936836" cy="2997200"/>
          </a:xfrm>
          <a:prstGeom prst="rect">
            <a:avLst/>
          </a:prstGeom>
        </p:spPr>
        <p:txBody>
          <a:bodyPr lIns="0" tIns="0" rIns="0" bIns="0"/>
          <a:lstStyle>
            <a:lvl1pPr marL="0" indent="0" algn="l">
              <a:buNone/>
              <a:defRPr sz="20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want to highlight some copy or facts or a quote it can go on a slide like this here and here and here and here and here and here and here and here and here and here and here and here and here and here and here and here and here and here and here and here and here and here and here and here and here</a:t>
            </a:r>
            <a:endParaRPr lang="en-US" dirty="0"/>
          </a:p>
        </p:txBody>
      </p:sp>
    </p:spTree>
    <p:extLst>
      <p:ext uri="{BB962C8B-B14F-4D97-AF65-F5344CB8AC3E}">
        <p14:creationId xmlns:p14="http://schemas.microsoft.com/office/powerpoint/2010/main" val="3655766987"/>
      </p:ext>
    </p:extLst>
  </p:cSld>
  <p:clrMapOvr>
    <a:masterClrMapping/>
  </p:clrMapOvr>
  <p:hf hd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Gold content 2">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D1BE7E"/>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D1BE7E"/>
                </a:solidFill>
                <a:latin typeface="Raleway"/>
                <a:cs typeface="Raleway"/>
              </a:defRPr>
            </a:lvl1pPr>
          </a:lstStyle>
          <a:p>
            <a:fld id="{250383E6-0508-4FD6-840C-C50B0CB81885}" type="slidenum">
              <a:rPr lang="en-US" smtClean="0"/>
              <a:pPr/>
              <a:t>‹#›</a:t>
            </a:fld>
            <a:endParaRPr lang="en-US" dirty="0"/>
          </a:p>
        </p:txBody>
      </p:sp>
      <p:sp>
        <p:nvSpPr>
          <p:cNvPr id="16" name="Subtitle 2"/>
          <p:cNvSpPr>
            <a:spLocks noGrp="1"/>
          </p:cNvSpPr>
          <p:nvPr>
            <p:ph type="subTitle" idx="1" hasCustomPrompt="1"/>
          </p:nvPr>
        </p:nvSpPr>
        <p:spPr>
          <a:xfrm>
            <a:off x="708826" y="647745"/>
            <a:ext cx="4214155" cy="4233673"/>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4" name="Picture Placeholder 3"/>
          <p:cNvSpPr>
            <a:spLocks noGrp="1"/>
          </p:cNvSpPr>
          <p:nvPr>
            <p:ph type="pic" sz="quarter" idx="10"/>
          </p:nvPr>
        </p:nvSpPr>
        <p:spPr>
          <a:xfrm>
            <a:off x="5292436" y="647700"/>
            <a:ext cx="3921414" cy="4233863"/>
          </a:xfrm>
          <a:prstGeom prst="rect">
            <a:avLst/>
          </a:prstGeom>
        </p:spPr>
        <p:txBody>
          <a:bodyPr/>
          <a:lstStyle/>
          <a:p>
            <a:endParaRPr lang="en-GB" dirty="0"/>
          </a:p>
        </p:txBody>
      </p:sp>
    </p:spTree>
    <p:extLst>
      <p:ext uri="{BB962C8B-B14F-4D97-AF65-F5344CB8AC3E}">
        <p14:creationId xmlns:p14="http://schemas.microsoft.com/office/powerpoint/2010/main" val="3282996468"/>
      </p:ext>
    </p:extLst>
  </p:cSld>
  <p:clrMapOvr>
    <a:masterClrMapping/>
  </p:clrMapOvr>
  <p:hf hd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ection Divider Gold">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D1BE7E"/>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D1BE7E"/>
                </a:solidFill>
                <a:latin typeface="Raleway"/>
                <a:cs typeface="Raleway"/>
              </a:defRPr>
            </a:lvl1pPr>
          </a:lstStyle>
          <a:p>
            <a:fld id="{250383E6-0508-4FD6-840C-C50B0CB81885}" type="slidenum">
              <a:rPr lang="en-US" smtClean="0"/>
              <a:pPr/>
              <a:t>‹#›</a:t>
            </a:fld>
            <a:endParaRPr lang="en-US" dirty="0"/>
          </a:p>
        </p:txBody>
      </p:sp>
      <p:sp>
        <p:nvSpPr>
          <p:cNvPr id="10"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D1BE7E"/>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11"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spTree>
    <p:extLst>
      <p:ext uri="{BB962C8B-B14F-4D97-AF65-F5344CB8AC3E}">
        <p14:creationId xmlns:p14="http://schemas.microsoft.com/office/powerpoint/2010/main" val="1600563561"/>
      </p:ext>
    </p:extLst>
  </p:cSld>
  <p:clrMapOvr>
    <a:masterClrMapping/>
  </p:clrMapOvr>
  <p:hf hd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ection Separator Gold">
    <p:bg>
      <p:bgPr>
        <a:solidFill>
          <a:srgbClr val="D1BE7E"/>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48"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pic>
        <p:nvPicPr>
          <p:cNvPr id="40" name="Picture 39"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42" name="Straight Connector 41"/>
          <p:cNvCxnSpPr/>
          <p:nvPr userDrawn="1"/>
        </p:nvCxnSpPr>
        <p:spPr>
          <a:xfrm>
            <a:off x="689293" y="5110375"/>
            <a:ext cx="794339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44"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chemeClr val="tx1"/>
                </a:solidFill>
                <a:latin typeface="Raleway"/>
                <a:cs typeface="Raleway"/>
              </a:defRPr>
            </a:lvl1pPr>
          </a:lstStyle>
          <a:p>
            <a:fld id="{250383E6-0508-4FD6-840C-C50B0CB81885}" type="slidenum">
              <a:rPr lang="en-US" smtClean="0"/>
              <a:pPr/>
              <a:t>‹#›</a:t>
            </a:fld>
            <a:endParaRPr lang="en-US" dirty="0"/>
          </a:p>
        </p:txBody>
      </p:sp>
    </p:spTree>
    <p:extLst>
      <p:ext uri="{BB962C8B-B14F-4D97-AF65-F5344CB8AC3E}">
        <p14:creationId xmlns:p14="http://schemas.microsoft.com/office/powerpoint/2010/main" val="793197620"/>
      </p:ext>
    </p:extLst>
  </p:cSld>
  <p:clrMapOvr>
    <a:masterClrMapping/>
  </p:clrMapOvr>
  <p:hf hd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ull out info Gold">
    <p:bg>
      <p:bgPr>
        <a:solidFill>
          <a:srgbClr val="D1BE7E"/>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65914" y="1116995"/>
            <a:ext cx="1232705" cy="1118203"/>
          </a:xfrm>
          <a:prstGeom prst="rect">
            <a:avLst/>
          </a:prstGeom>
        </p:spPr>
        <p:txBody>
          <a:bodyPr lIns="0" tIns="0" rIns="0" bIns="0"/>
          <a:lstStyle>
            <a:lvl1pPr>
              <a:lnSpc>
                <a:spcPct val="70000"/>
              </a:lnSpc>
              <a:spcAft>
                <a:spcPts val="0"/>
              </a:spcAft>
              <a:defRPr sz="20000" b="1" i="0" baseline="0">
                <a:solidFill>
                  <a:schemeClr val="bg1">
                    <a:alpha val="60000"/>
                  </a:schemeClr>
                </a:solidFill>
                <a:latin typeface="Raleway" panose="020B0503030101060003" pitchFamily="34" charset="0"/>
                <a:cs typeface="Raleway" panose="020B0503030101060003" pitchFamily="34" charset="0"/>
              </a:defRPr>
            </a:lvl1pPr>
          </a:lstStyle>
          <a:p>
            <a:r>
              <a:rPr lang="en-US" dirty="0" smtClean="0"/>
              <a:t>“</a:t>
            </a:r>
            <a:endParaRPr lang="en-US" dirty="0"/>
          </a:p>
        </p:txBody>
      </p:sp>
      <p:sp>
        <p:nvSpPr>
          <p:cNvPr id="48" name="Text Placeholder 47"/>
          <p:cNvSpPr>
            <a:spLocks noGrp="1"/>
          </p:cNvSpPr>
          <p:nvPr>
            <p:ph type="body" sz="quarter" idx="11" hasCustomPrompt="1"/>
          </p:nvPr>
        </p:nvSpPr>
        <p:spPr>
          <a:xfrm>
            <a:off x="6252441" y="3606801"/>
            <a:ext cx="1122795" cy="725294"/>
          </a:xfrm>
          <a:prstGeom prst="rect">
            <a:avLst/>
          </a:prstGeom>
        </p:spPr>
        <p:txBody>
          <a:bodyPr lIns="0" tIns="0" rIns="0" bIns="0"/>
          <a:lstStyle>
            <a:lvl1pPr marL="0" indent="0">
              <a:lnSpc>
                <a:spcPct val="70000"/>
              </a:lnSpc>
              <a:buNone/>
              <a:defRPr sz="20000" b="1">
                <a:solidFill>
                  <a:schemeClr val="bg1">
                    <a:alpha val="60000"/>
                  </a:schemeClr>
                </a:solidFill>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a:t>
            </a:r>
            <a:endParaRPr lang="en-GB" dirty="0"/>
          </a:p>
        </p:txBody>
      </p:sp>
      <p:pic>
        <p:nvPicPr>
          <p:cNvPr id="40" name="Picture 39"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42" name="Straight Connector 41"/>
          <p:cNvCxnSpPr/>
          <p:nvPr userDrawn="1"/>
        </p:nvCxnSpPr>
        <p:spPr>
          <a:xfrm>
            <a:off x="689293" y="5110375"/>
            <a:ext cx="794339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89000" y="5302509"/>
            <a:ext cx="3191193" cy="116699"/>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a:t>| Your Presentation Title</a:t>
            </a:r>
          </a:p>
        </p:txBody>
      </p:sp>
      <p:sp>
        <p:nvSpPr>
          <p:cNvPr id="44"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chemeClr val="tx1"/>
                </a:solidFill>
                <a:latin typeface="Raleway"/>
                <a:cs typeface="Raleway"/>
              </a:defRPr>
            </a:lvl1pPr>
          </a:lstStyle>
          <a:p>
            <a:fld id="{250383E6-0508-4FD6-840C-C50B0CB81885}" type="slidenum">
              <a:rPr lang="en-US" smtClean="0"/>
              <a:pPr/>
              <a:t>‹#›</a:t>
            </a:fld>
            <a:endParaRPr lang="en-US" dirty="0"/>
          </a:p>
        </p:txBody>
      </p:sp>
      <p:sp>
        <p:nvSpPr>
          <p:cNvPr id="8" name="Subtitle 2"/>
          <p:cNvSpPr>
            <a:spLocks noGrp="1"/>
          </p:cNvSpPr>
          <p:nvPr>
            <p:ph type="subTitle" idx="1" hasCustomPrompt="1"/>
          </p:nvPr>
        </p:nvSpPr>
        <p:spPr>
          <a:xfrm>
            <a:off x="2133600" y="1270000"/>
            <a:ext cx="4936836" cy="2997200"/>
          </a:xfrm>
          <a:prstGeom prst="rect">
            <a:avLst/>
          </a:prstGeom>
        </p:spPr>
        <p:txBody>
          <a:bodyPr lIns="0" tIns="0" rIns="0" bIns="0"/>
          <a:lstStyle>
            <a:lvl1pPr marL="0" indent="0" algn="l">
              <a:buNone/>
              <a:defRPr sz="20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want to highlight some copy or facts or a quote it can go on a slide like this here and here and here and here and here and here and here and here and here and here and here and here and here and here and here and here and here and here and here and here and here and here and here and here and here</a:t>
            </a:r>
            <a:endParaRPr lang="en-US" dirty="0"/>
          </a:p>
        </p:txBody>
      </p:sp>
    </p:spTree>
    <p:extLst>
      <p:ext uri="{BB962C8B-B14F-4D97-AF65-F5344CB8AC3E}">
        <p14:creationId xmlns:p14="http://schemas.microsoft.com/office/powerpoint/2010/main" val="2221337377"/>
      </p:ext>
    </p:extLst>
  </p:cSld>
  <p:clrMapOvr>
    <a:masterClrMapping/>
  </p:clrMapOvr>
  <p:hf hd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End Screen Gold">
    <p:bg>
      <p:bgPr>
        <a:solidFill>
          <a:srgbClr val="D1BE7E"/>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2019607"/>
            <a:ext cx="7763536" cy="626611"/>
          </a:xfrm>
          <a:prstGeom prst="rect">
            <a:avLst/>
          </a:prstGeom>
        </p:spPr>
        <p:txBody>
          <a:bodyPr lIns="0" tIns="0" rIns="0" bIns="0"/>
          <a:lstStyle>
            <a:lvl1pPr>
              <a:lnSpc>
                <a:spcPct val="70000"/>
              </a:lnSpc>
              <a:spcAft>
                <a:spcPts val="0"/>
              </a:spcAft>
              <a:defRPr sz="4800" b="1" i="0" baseline="0">
                <a:solidFill>
                  <a:schemeClr val="bg1"/>
                </a:solidFill>
                <a:latin typeface="Raleway" panose="020B0503030101060003" pitchFamily="34" charset="0"/>
                <a:cs typeface="Raleway" panose="020B0503030101060003" pitchFamily="34" charset="0"/>
              </a:defRPr>
            </a:lvl1pPr>
          </a:lstStyle>
          <a:p>
            <a:r>
              <a:rPr lang="en-US" dirty="0" smtClean="0"/>
              <a:t>Thank you</a:t>
            </a:r>
            <a:endParaRPr lang="en-US" dirty="0"/>
          </a:p>
        </p:txBody>
      </p:sp>
      <p:sp>
        <p:nvSpPr>
          <p:cNvPr id="3" name="Subtitle 2"/>
          <p:cNvSpPr>
            <a:spLocks noGrp="1"/>
          </p:cNvSpPr>
          <p:nvPr>
            <p:ph type="subTitle" idx="1" hasCustomPrompt="1"/>
          </p:nvPr>
        </p:nvSpPr>
        <p:spPr>
          <a:xfrm>
            <a:off x="708826" y="2993514"/>
            <a:ext cx="8370519" cy="770304"/>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Any Questions? Put your contact details here if you like</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06096057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5" Type="http://schemas.openxmlformats.org/officeDocument/2006/relationships/slideLayout" Target="../slideLayouts/slideLayout64.xml"/><Relationship Id="rId4" Type="http://schemas.openxmlformats.org/officeDocument/2006/relationships/slideLayout" Target="../slideLayouts/slideLayout63.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5" Type="http://schemas.openxmlformats.org/officeDocument/2006/relationships/slideLayout" Target="../slideLayouts/slideLayout85.xml"/><Relationship Id="rId4" Type="http://schemas.openxmlformats.org/officeDocument/2006/relationships/slideLayout" Target="../slideLayouts/slideLayout84.xml"/></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90.xml"/><Relationship Id="rId7" Type="http://schemas.openxmlformats.org/officeDocument/2006/relationships/slideLayout" Target="../slideLayouts/slideLayout94.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5" Type="http://schemas.openxmlformats.org/officeDocument/2006/relationships/slideLayout" Target="../slideLayouts/slideLayout92.xml"/><Relationship Id="rId4" Type="http://schemas.openxmlformats.org/officeDocument/2006/relationships/slideLayout" Target="../slideLayouts/slideLayout9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A68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8675434"/>
      </p:ext>
    </p:extLst>
  </p:cSld>
  <p:clrMap bg1="lt1" tx1="dk1" bg2="lt2" tx2="dk2" accent1="accent1" accent2="accent2" accent3="accent3" accent4="accent4" accent5="accent5" accent6="accent6" hlink="hlink" folHlink="folHlink"/>
  <p:sldLayoutIdLst>
    <p:sldLayoutId id="2147483723" r:id="rId1"/>
    <p:sldLayoutId id="2147483785" r:id="rId2"/>
    <p:sldLayoutId id="2147483787" r:id="rId3"/>
  </p:sldLayoutIdLst>
  <p:hf hdr="0" ftr="0" dt="0"/>
  <p:txStyles>
    <p:titleStyle>
      <a:lvl1pPr marL="0" indent="0" algn="l" defTabSz="457200" rtl="0" eaLnBrk="1" latinLnBrk="0" hangingPunct="1">
        <a:lnSpc>
          <a:spcPct val="110000"/>
        </a:lnSpc>
        <a:spcBef>
          <a:spcPts val="0"/>
        </a:spcBef>
        <a:spcAft>
          <a:spcPts val="300"/>
        </a:spcAft>
        <a:buNone/>
        <a:defRPr sz="1600" b="1" i="0" kern="1200">
          <a:solidFill>
            <a:schemeClr val="tx1"/>
          </a:solidFill>
          <a:latin typeface="Raleway"/>
          <a:ea typeface="+mj-ea"/>
          <a:cs typeface="Raleway"/>
        </a:defRPr>
      </a:lvl1pPr>
    </p:titleStyle>
    <p:bodyStyle>
      <a:lvl1pPr marL="0" indent="-180000" algn="l" defTabSz="457200" rtl="0" eaLnBrk="1" latinLnBrk="0" hangingPunct="1">
        <a:lnSpc>
          <a:spcPct val="110000"/>
        </a:lnSpc>
        <a:spcBef>
          <a:spcPts val="0"/>
        </a:spcBef>
        <a:spcAft>
          <a:spcPts val="300"/>
        </a:spcAft>
        <a:buFont typeface="Arial"/>
        <a:buChar char="•"/>
        <a:defRPr sz="1500" b="0" i="0" kern="1200">
          <a:solidFill>
            <a:schemeClr val="tx1"/>
          </a:solidFill>
          <a:latin typeface="Raleway Light"/>
          <a:ea typeface="+mn-ea"/>
          <a:cs typeface="Raleway Light"/>
        </a:defRPr>
      </a:lvl1pPr>
      <a:lvl2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2pPr>
      <a:lvl3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3pPr>
      <a:lvl4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4pPr>
      <a:lvl5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D9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18852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Lst>
  <p:hf hdr="0" ftr="0" dt="0"/>
  <p:txStyles>
    <p:titleStyle>
      <a:lvl1pPr marL="0" indent="0" algn="l" defTabSz="457200" rtl="0" eaLnBrk="1" latinLnBrk="0" hangingPunct="1">
        <a:lnSpc>
          <a:spcPct val="110000"/>
        </a:lnSpc>
        <a:spcBef>
          <a:spcPts val="0"/>
        </a:spcBef>
        <a:spcAft>
          <a:spcPts val="300"/>
        </a:spcAft>
        <a:buNone/>
        <a:defRPr sz="1600" b="1" i="0" kern="1200">
          <a:solidFill>
            <a:schemeClr val="tx1"/>
          </a:solidFill>
          <a:latin typeface="Raleway"/>
          <a:ea typeface="+mj-ea"/>
          <a:cs typeface="Raleway"/>
        </a:defRPr>
      </a:lvl1pPr>
    </p:titleStyle>
    <p:bodyStyle>
      <a:lvl1pPr marL="0" indent="-180000" algn="l" defTabSz="457200" rtl="0" eaLnBrk="1" latinLnBrk="0" hangingPunct="1">
        <a:lnSpc>
          <a:spcPct val="110000"/>
        </a:lnSpc>
        <a:spcBef>
          <a:spcPts val="0"/>
        </a:spcBef>
        <a:spcAft>
          <a:spcPts val="300"/>
        </a:spcAft>
        <a:buFont typeface="Arial"/>
        <a:buChar char="•"/>
        <a:defRPr sz="1500" b="0" i="0" kern="1200">
          <a:solidFill>
            <a:schemeClr val="tx1"/>
          </a:solidFill>
          <a:latin typeface="Raleway Light"/>
          <a:ea typeface="+mn-ea"/>
          <a:cs typeface="Raleway Light"/>
        </a:defRPr>
      </a:lvl1pPr>
      <a:lvl2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2pPr>
      <a:lvl3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3pPr>
      <a:lvl4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4pPr>
      <a:lvl5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EC820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772377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Lst>
  <p:hf hdr="0" ftr="0" dt="0"/>
  <p:txStyles>
    <p:titleStyle>
      <a:lvl1pPr marL="0" indent="0" algn="l" defTabSz="457200" rtl="0" eaLnBrk="1" latinLnBrk="0" hangingPunct="1">
        <a:lnSpc>
          <a:spcPct val="110000"/>
        </a:lnSpc>
        <a:spcBef>
          <a:spcPts val="0"/>
        </a:spcBef>
        <a:spcAft>
          <a:spcPts val="300"/>
        </a:spcAft>
        <a:buNone/>
        <a:defRPr sz="1600" b="1" i="0" kern="1200">
          <a:solidFill>
            <a:schemeClr val="tx1"/>
          </a:solidFill>
          <a:latin typeface="Raleway"/>
          <a:ea typeface="+mj-ea"/>
          <a:cs typeface="Raleway"/>
        </a:defRPr>
      </a:lvl1pPr>
    </p:titleStyle>
    <p:bodyStyle>
      <a:lvl1pPr marL="0" indent="-180000" algn="l" defTabSz="457200" rtl="0" eaLnBrk="1" latinLnBrk="0" hangingPunct="1">
        <a:lnSpc>
          <a:spcPct val="110000"/>
        </a:lnSpc>
        <a:spcBef>
          <a:spcPts val="0"/>
        </a:spcBef>
        <a:spcAft>
          <a:spcPts val="300"/>
        </a:spcAft>
        <a:buFont typeface="Arial"/>
        <a:buChar char="•"/>
        <a:defRPr sz="1500" b="0" i="0" kern="1200">
          <a:solidFill>
            <a:schemeClr val="tx1"/>
          </a:solidFill>
          <a:latin typeface="Raleway Light"/>
          <a:ea typeface="+mn-ea"/>
          <a:cs typeface="Raleway Light"/>
        </a:defRPr>
      </a:lvl1pPr>
      <a:lvl2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2pPr>
      <a:lvl3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3pPr>
      <a:lvl4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4pPr>
      <a:lvl5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E2424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4479918"/>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Lst>
  <p:hf hdr="0" ftr="0" dt="0"/>
  <p:txStyles>
    <p:titleStyle>
      <a:lvl1pPr marL="0" indent="0" algn="l" defTabSz="457200" rtl="0" eaLnBrk="1" latinLnBrk="0" hangingPunct="1">
        <a:lnSpc>
          <a:spcPct val="110000"/>
        </a:lnSpc>
        <a:spcBef>
          <a:spcPts val="0"/>
        </a:spcBef>
        <a:spcAft>
          <a:spcPts val="300"/>
        </a:spcAft>
        <a:buNone/>
        <a:defRPr sz="1600" b="1" i="0" kern="1200">
          <a:solidFill>
            <a:schemeClr val="tx1"/>
          </a:solidFill>
          <a:latin typeface="Raleway"/>
          <a:ea typeface="+mj-ea"/>
          <a:cs typeface="Raleway"/>
        </a:defRPr>
      </a:lvl1pPr>
    </p:titleStyle>
    <p:bodyStyle>
      <a:lvl1pPr marL="0" indent="-180000" algn="l" defTabSz="457200" rtl="0" eaLnBrk="1" latinLnBrk="0" hangingPunct="1">
        <a:lnSpc>
          <a:spcPct val="110000"/>
        </a:lnSpc>
        <a:spcBef>
          <a:spcPts val="0"/>
        </a:spcBef>
        <a:spcAft>
          <a:spcPts val="300"/>
        </a:spcAft>
        <a:buFont typeface="Arial"/>
        <a:buChar char="•"/>
        <a:defRPr sz="1500" b="0" i="0" kern="1200">
          <a:solidFill>
            <a:schemeClr val="tx1"/>
          </a:solidFill>
          <a:latin typeface="Raleway Light"/>
          <a:ea typeface="+mn-ea"/>
          <a:cs typeface="Raleway Light"/>
        </a:defRPr>
      </a:lvl1pPr>
      <a:lvl2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2pPr>
      <a:lvl3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3pPr>
      <a:lvl4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4pPr>
      <a:lvl5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A35A5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706933"/>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Lst>
  <p:hf hdr="0" ftr="0" dt="0"/>
  <p:txStyles>
    <p:titleStyle>
      <a:lvl1pPr marL="0" indent="0" algn="l" defTabSz="457200" rtl="0" eaLnBrk="1" latinLnBrk="0" hangingPunct="1">
        <a:lnSpc>
          <a:spcPct val="110000"/>
        </a:lnSpc>
        <a:spcBef>
          <a:spcPts val="0"/>
        </a:spcBef>
        <a:spcAft>
          <a:spcPts val="300"/>
        </a:spcAft>
        <a:buNone/>
        <a:defRPr sz="1600" b="1" i="0" kern="1200">
          <a:solidFill>
            <a:schemeClr val="tx1"/>
          </a:solidFill>
          <a:latin typeface="Raleway"/>
          <a:ea typeface="+mj-ea"/>
          <a:cs typeface="Raleway"/>
        </a:defRPr>
      </a:lvl1pPr>
    </p:titleStyle>
    <p:bodyStyle>
      <a:lvl1pPr marL="0" indent="-180000" algn="l" defTabSz="457200" rtl="0" eaLnBrk="1" latinLnBrk="0" hangingPunct="1">
        <a:lnSpc>
          <a:spcPct val="110000"/>
        </a:lnSpc>
        <a:spcBef>
          <a:spcPts val="0"/>
        </a:spcBef>
        <a:spcAft>
          <a:spcPts val="300"/>
        </a:spcAft>
        <a:buFont typeface="Arial"/>
        <a:buChar char="•"/>
        <a:defRPr sz="1500" b="0" i="0" kern="1200">
          <a:solidFill>
            <a:schemeClr val="tx1"/>
          </a:solidFill>
          <a:latin typeface="Raleway Light"/>
          <a:ea typeface="+mn-ea"/>
          <a:cs typeface="Raleway Light"/>
        </a:defRPr>
      </a:lvl1pPr>
      <a:lvl2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2pPr>
      <a:lvl3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3pPr>
      <a:lvl4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4pPr>
      <a:lvl5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D1BE7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862736"/>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Lst>
  <p:hf hdr="0" ftr="0" dt="0"/>
  <p:txStyles>
    <p:titleStyle>
      <a:lvl1pPr marL="0" indent="0" algn="l" defTabSz="457200" rtl="0" eaLnBrk="1" latinLnBrk="0" hangingPunct="1">
        <a:lnSpc>
          <a:spcPct val="110000"/>
        </a:lnSpc>
        <a:spcBef>
          <a:spcPts val="0"/>
        </a:spcBef>
        <a:spcAft>
          <a:spcPts val="300"/>
        </a:spcAft>
        <a:buNone/>
        <a:defRPr sz="1600" b="1" i="0" kern="1200">
          <a:solidFill>
            <a:schemeClr val="tx1"/>
          </a:solidFill>
          <a:latin typeface="Raleway"/>
          <a:ea typeface="+mj-ea"/>
          <a:cs typeface="Raleway"/>
        </a:defRPr>
      </a:lvl1pPr>
    </p:titleStyle>
    <p:bodyStyle>
      <a:lvl1pPr marL="0" indent="-180000" algn="l" defTabSz="457200" rtl="0" eaLnBrk="1" latinLnBrk="0" hangingPunct="1">
        <a:lnSpc>
          <a:spcPct val="110000"/>
        </a:lnSpc>
        <a:spcBef>
          <a:spcPts val="0"/>
        </a:spcBef>
        <a:spcAft>
          <a:spcPts val="300"/>
        </a:spcAft>
        <a:buFont typeface="Arial"/>
        <a:buChar char="•"/>
        <a:defRPr sz="1500" b="0" i="0" kern="1200">
          <a:solidFill>
            <a:schemeClr val="tx1"/>
          </a:solidFill>
          <a:latin typeface="Raleway Light"/>
          <a:ea typeface="+mn-ea"/>
          <a:cs typeface="Raleway Light"/>
        </a:defRPr>
      </a:lvl1pPr>
      <a:lvl2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2pPr>
      <a:lvl3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3pPr>
      <a:lvl4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4pPr>
      <a:lvl5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88308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606133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hf hdr="0" ftr="0" dt="0"/>
  <p:txStyles>
    <p:titleStyle>
      <a:lvl1pPr marL="0" indent="0" algn="l" defTabSz="457200" rtl="0" eaLnBrk="1" latinLnBrk="0" hangingPunct="1">
        <a:lnSpc>
          <a:spcPct val="110000"/>
        </a:lnSpc>
        <a:spcBef>
          <a:spcPts val="0"/>
        </a:spcBef>
        <a:spcAft>
          <a:spcPts val="300"/>
        </a:spcAft>
        <a:buNone/>
        <a:defRPr sz="1600" b="1" i="0" kern="1200">
          <a:solidFill>
            <a:schemeClr val="tx1"/>
          </a:solidFill>
          <a:latin typeface="Raleway"/>
          <a:ea typeface="+mj-ea"/>
          <a:cs typeface="Raleway"/>
        </a:defRPr>
      </a:lvl1pPr>
    </p:titleStyle>
    <p:bodyStyle>
      <a:lvl1pPr marL="0" indent="-180000" algn="l" defTabSz="457200" rtl="0" eaLnBrk="1" latinLnBrk="0" hangingPunct="1">
        <a:lnSpc>
          <a:spcPct val="110000"/>
        </a:lnSpc>
        <a:spcBef>
          <a:spcPts val="0"/>
        </a:spcBef>
        <a:spcAft>
          <a:spcPts val="300"/>
        </a:spcAft>
        <a:buFont typeface="Arial"/>
        <a:buChar char="•"/>
        <a:defRPr sz="1500" b="0" i="0" kern="1200">
          <a:solidFill>
            <a:schemeClr val="tx1"/>
          </a:solidFill>
          <a:latin typeface="Raleway Light"/>
          <a:ea typeface="+mn-ea"/>
          <a:cs typeface="Raleway Light"/>
        </a:defRPr>
      </a:lvl1pPr>
      <a:lvl2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2pPr>
      <a:lvl3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3pPr>
      <a:lvl4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4pPr>
      <a:lvl5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48477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3951957"/>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Lst>
  <p:hf hdr="0" ftr="0" dt="0"/>
  <p:txStyles>
    <p:titleStyle>
      <a:lvl1pPr marL="0" indent="0" algn="l" defTabSz="457200" rtl="0" eaLnBrk="1" latinLnBrk="0" hangingPunct="1">
        <a:lnSpc>
          <a:spcPct val="110000"/>
        </a:lnSpc>
        <a:spcBef>
          <a:spcPts val="0"/>
        </a:spcBef>
        <a:spcAft>
          <a:spcPts val="300"/>
        </a:spcAft>
        <a:buNone/>
        <a:defRPr sz="1600" b="1" i="0" kern="1200">
          <a:solidFill>
            <a:schemeClr val="tx1"/>
          </a:solidFill>
          <a:latin typeface="Raleway"/>
          <a:ea typeface="+mj-ea"/>
          <a:cs typeface="Raleway"/>
        </a:defRPr>
      </a:lvl1pPr>
    </p:titleStyle>
    <p:bodyStyle>
      <a:lvl1pPr marL="0" indent="-180000" algn="l" defTabSz="457200" rtl="0" eaLnBrk="1" latinLnBrk="0" hangingPunct="1">
        <a:lnSpc>
          <a:spcPct val="110000"/>
        </a:lnSpc>
        <a:spcBef>
          <a:spcPts val="0"/>
        </a:spcBef>
        <a:spcAft>
          <a:spcPts val="300"/>
        </a:spcAft>
        <a:buFont typeface="Arial"/>
        <a:buChar char="•"/>
        <a:defRPr sz="1500" b="0" i="0" kern="1200">
          <a:solidFill>
            <a:schemeClr val="tx1"/>
          </a:solidFill>
          <a:latin typeface="Raleway Light"/>
          <a:ea typeface="+mn-ea"/>
          <a:cs typeface="Raleway Light"/>
        </a:defRPr>
      </a:lvl1pPr>
      <a:lvl2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2pPr>
      <a:lvl3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3pPr>
      <a:lvl4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4pPr>
      <a:lvl5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655A9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36071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hf hdr="0" ftr="0" dt="0"/>
  <p:txStyles>
    <p:titleStyle>
      <a:lvl1pPr marL="0" indent="0" algn="l" defTabSz="457200" rtl="0" eaLnBrk="1" latinLnBrk="0" hangingPunct="1">
        <a:lnSpc>
          <a:spcPct val="110000"/>
        </a:lnSpc>
        <a:spcBef>
          <a:spcPts val="0"/>
        </a:spcBef>
        <a:spcAft>
          <a:spcPts val="300"/>
        </a:spcAft>
        <a:buNone/>
        <a:defRPr sz="1600" b="1" i="0" kern="1200">
          <a:solidFill>
            <a:schemeClr val="tx1"/>
          </a:solidFill>
          <a:latin typeface="Raleway"/>
          <a:ea typeface="+mj-ea"/>
          <a:cs typeface="Raleway"/>
        </a:defRPr>
      </a:lvl1pPr>
    </p:titleStyle>
    <p:bodyStyle>
      <a:lvl1pPr marL="0" indent="-180000" algn="l" defTabSz="457200" rtl="0" eaLnBrk="1" latinLnBrk="0" hangingPunct="1">
        <a:lnSpc>
          <a:spcPct val="110000"/>
        </a:lnSpc>
        <a:spcBef>
          <a:spcPts val="0"/>
        </a:spcBef>
        <a:spcAft>
          <a:spcPts val="300"/>
        </a:spcAft>
        <a:buFont typeface="Arial"/>
        <a:buChar char="•"/>
        <a:defRPr sz="1500" b="0" i="0" kern="1200">
          <a:solidFill>
            <a:schemeClr val="tx1"/>
          </a:solidFill>
          <a:latin typeface="Raleway Light"/>
          <a:ea typeface="+mn-ea"/>
          <a:cs typeface="Raleway Light"/>
        </a:defRPr>
      </a:lvl1pPr>
      <a:lvl2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2pPr>
      <a:lvl3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3pPr>
      <a:lvl4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4pPr>
      <a:lvl5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50769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487387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Lst>
  <p:hf hdr="0" ftr="0" dt="0"/>
  <p:txStyles>
    <p:titleStyle>
      <a:lvl1pPr marL="0" indent="0" algn="l" defTabSz="457200" rtl="0" eaLnBrk="1" latinLnBrk="0" hangingPunct="1">
        <a:lnSpc>
          <a:spcPct val="110000"/>
        </a:lnSpc>
        <a:spcBef>
          <a:spcPts val="0"/>
        </a:spcBef>
        <a:spcAft>
          <a:spcPts val="300"/>
        </a:spcAft>
        <a:buNone/>
        <a:defRPr sz="1600" b="1" i="0" kern="1200">
          <a:solidFill>
            <a:schemeClr val="tx1"/>
          </a:solidFill>
          <a:latin typeface="Raleway"/>
          <a:ea typeface="+mj-ea"/>
          <a:cs typeface="Raleway"/>
        </a:defRPr>
      </a:lvl1pPr>
    </p:titleStyle>
    <p:bodyStyle>
      <a:lvl1pPr marL="0" indent="-180000" algn="l" defTabSz="457200" rtl="0" eaLnBrk="1" latinLnBrk="0" hangingPunct="1">
        <a:lnSpc>
          <a:spcPct val="110000"/>
        </a:lnSpc>
        <a:spcBef>
          <a:spcPts val="0"/>
        </a:spcBef>
        <a:spcAft>
          <a:spcPts val="300"/>
        </a:spcAft>
        <a:buFont typeface="Arial"/>
        <a:buChar char="•"/>
        <a:defRPr sz="1500" b="0" i="0" kern="1200">
          <a:solidFill>
            <a:schemeClr val="tx1"/>
          </a:solidFill>
          <a:latin typeface="Raleway Light"/>
          <a:ea typeface="+mn-ea"/>
          <a:cs typeface="Raleway Light"/>
        </a:defRPr>
      </a:lvl1pPr>
      <a:lvl2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2pPr>
      <a:lvl3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3pPr>
      <a:lvl4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4pPr>
      <a:lvl5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85B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022238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Lst>
  <p:hf hdr="0" ftr="0" dt="0"/>
  <p:txStyles>
    <p:titleStyle>
      <a:lvl1pPr marL="0" indent="0" algn="l" defTabSz="457200" rtl="0" eaLnBrk="1" latinLnBrk="0" hangingPunct="1">
        <a:lnSpc>
          <a:spcPct val="110000"/>
        </a:lnSpc>
        <a:spcBef>
          <a:spcPts val="0"/>
        </a:spcBef>
        <a:spcAft>
          <a:spcPts val="300"/>
        </a:spcAft>
        <a:buNone/>
        <a:defRPr sz="1600" b="1" i="0" kern="1200">
          <a:solidFill>
            <a:schemeClr val="tx1"/>
          </a:solidFill>
          <a:latin typeface="Raleway"/>
          <a:ea typeface="+mj-ea"/>
          <a:cs typeface="Raleway"/>
        </a:defRPr>
      </a:lvl1pPr>
    </p:titleStyle>
    <p:bodyStyle>
      <a:lvl1pPr marL="0" indent="-180000" algn="l" defTabSz="457200" rtl="0" eaLnBrk="1" latinLnBrk="0" hangingPunct="1">
        <a:lnSpc>
          <a:spcPct val="110000"/>
        </a:lnSpc>
        <a:spcBef>
          <a:spcPts val="0"/>
        </a:spcBef>
        <a:spcAft>
          <a:spcPts val="300"/>
        </a:spcAft>
        <a:buFont typeface="Arial"/>
        <a:buChar char="•"/>
        <a:defRPr sz="1500" b="0" i="0" kern="1200">
          <a:solidFill>
            <a:schemeClr val="tx1"/>
          </a:solidFill>
          <a:latin typeface="Raleway Light"/>
          <a:ea typeface="+mn-ea"/>
          <a:cs typeface="Raleway Light"/>
        </a:defRPr>
      </a:lvl1pPr>
      <a:lvl2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2pPr>
      <a:lvl3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3pPr>
      <a:lvl4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4pPr>
      <a:lvl5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13726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802578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Lst>
  <p:hf hdr="0" ftr="0" dt="0"/>
  <p:txStyles>
    <p:titleStyle>
      <a:lvl1pPr marL="0" indent="0" algn="l" defTabSz="457200" rtl="0" eaLnBrk="1" latinLnBrk="0" hangingPunct="1">
        <a:lnSpc>
          <a:spcPct val="110000"/>
        </a:lnSpc>
        <a:spcBef>
          <a:spcPts val="0"/>
        </a:spcBef>
        <a:spcAft>
          <a:spcPts val="300"/>
        </a:spcAft>
        <a:buNone/>
        <a:defRPr sz="1600" b="1" i="0" kern="1200">
          <a:solidFill>
            <a:schemeClr val="tx1"/>
          </a:solidFill>
          <a:latin typeface="Raleway"/>
          <a:ea typeface="+mj-ea"/>
          <a:cs typeface="Raleway"/>
        </a:defRPr>
      </a:lvl1pPr>
    </p:titleStyle>
    <p:bodyStyle>
      <a:lvl1pPr marL="0" indent="-180000" algn="l" defTabSz="457200" rtl="0" eaLnBrk="1" latinLnBrk="0" hangingPunct="1">
        <a:lnSpc>
          <a:spcPct val="110000"/>
        </a:lnSpc>
        <a:spcBef>
          <a:spcPts val="0"/>
        </a:spcBef>
        <a:spcAft>
          <a:spcPts val="300"/>
        </a:spcAft>
        <a:buFont typeface="Arial"/>
        <a:buChar char="•"/>
        <a:defRPr sz="1500" b="0" i="0" kern="1200">
          <a:solidFill>
            <a:schemeClr val="tx1"/>
          </a:solidFill>
          <a:latin typeface="Raleway Light"/>
          <a:ea typeface="+mn-ea"/>
          <a:cs typeface="Raleway Light"/>
        </a:defRPr>
      </a:lvl1pPr>
      <a:lvl2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2pPr>
      <a:lvl3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3pPr>
      <a:lvl4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4pPr>
      <a:lvl5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69B14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99623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Lst>
  <p:hf hdr="0" ftr="0" dt="0"/>
  <p:txStyles>
    <p:titleStyle>
      <a:lvl1pPr marL="0" indent="0" algn="l" defTabSz="457200" rtl="0" eaLnBrk="1" latinLnBrk="0" hangingPunct="1">
        <a:lnSpc>
          <a:spcPct val="110000"/>
        </a:lnSpc>
        <a:spcBef>
          <a:spcPts val="0"/>
        </a:spcBef>
        <a:spcAft>
          <a:spcPts val="300"/>
        </a:spcAft>
        <a:buNone/>
        <a:defRPr sz="1600" b="1" i="0" kern="1200">
          <a:solidFill>
            <a:schemeClr val="tx1"/>
          </a:solidFill>
          <a:latin typeface="Raleway"/>
          <a:ea typeface="+mj-ea"/>
          <a:cs typeface="Raleway"/>
        </a:defRPr>
      </a:lvl1pPr>
    </p:titleStyle>
    <p:bodyStyle>
      <a:lvl1pPr marL="0" indent="-180000" algn="l" defTabSz="457200" rtl="0" eaLnBrk="1" latinLnBrk="0" hangingPunct="1">
        <a:lnSpc>
          <a:spcPct val="110000"/>
        </a:lnSpc>
        <a:spcBef>
          <a:spcPts val="0"/>
        </a:spcBef>
        <a:spcAft>
          <a:spcPts val="300"/>
        </a:spcAft>
        <a:buFont typeface="Arial"/>
        <a:buChar char="•"/>
        <a:defRPr sz="1500" b="0" i="0" kern="1200">
          <a:solidFill>
            <a:schemeClr val="tx1"/>
          </a:solidFill>
          <a:latin typeface="Raleway Light"/>
          <a:ea typeface="+mn-ea"/>
          <a:cs typeface="Raleway Light"/>
        </a:defRPr>
      </a:lvl1pPr>
      <a:lvl2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2pPr>
      <a:lvl3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3pPr>
      <a:lvl4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4pPr>
      <a:lvl5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CAD4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785706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Lst>
  <p:hf hdr="0" ftr="0" dt="0"/>
  <p:txStyles>
    <p:titleStyle>
      <a:lvl1pPr marL="0" indent="0" algn="l" defTabSz="457200" rtl="0" eaLnBrk="1" latinLnBrk="0" hangingPunct="1">
        <a:lnSpc>
          <a:spcPct val="110000"/>
        </a:lnSpc>
        <a:spcBef>
          <a:spcPts val="0"/>
        </a:spcBef>
        <a:spcAft>
          <a:spcPts val="300"/>
        </a:spcAft>
        <a:buNone/>
        <a:defRPr sz="1600" b="1" i="0" kern="1200">
          <a:solidFill>
            <a:schemeClr val="tx1"/>
          </a:solidFill>
          <a:latin typeface="Raleway"/>
          <a:ea typeface="+mj-ea"/>
          <a:cs typeface="Raleway"/>
        </a:defRPr>
      </a:lvl1pPr>
    </p:titleStyle>
    <p:bodyStyle>
      <a:lvl1pPr marL="0" indent="-180000" algn="l" defTabSz="457200" rtl="0" eaLnBrk="1" latinLnBrk="0" hangingPunct="1">
        <a:lnSpc>
          <a:spcPct val="110000"/>
        </a:lnSpc>
        <a:spcBef>
          <a:spcPts val="0"/>
        </a:spcBef>
        <a:spcAft>
          <a:spcPts val="300"/>
        </a:spcAft>
        <a:buFont typeface="Arial"/>
        <a:buChar char="•"/>
        <a:defRPr sz="1500" b="0" i="0" kern="1200">
          <a:solidFill>
            <a:schemeClr val="tx1"/>
          </a:solidFill>
          <a:latin typeface="Raleway Light"/>
          <a:ea typeface="+mn-ea"/>
          <a:cs typeface="Raleway Light"/>
        </a:defRPr>
      </a:lvl1pPr>
      <a:lvl2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2pPr>
      <a:lvl3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3pPr>
      <a:lvl4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4pPr>
      <a:lvl5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insight@ipa.co.uk"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ctrTitle"/>
          </p:nvPr>
        </p:nvSpPr>
        <p:spPr>
          <a:xfrm>
            <a:off x="692355" y="1807159"/>
            <a:ext cx="9038054" cy="914400"/>
          </a:xfrm>
        </p:spPr>
        <p:txBody>
          <a:bodyPr/>
          <a:lstStyle/>
          <a:p>
            <a:r>
              <a:rPr lang="en-GB" sz="5800" dirty="0" smtClean="0">
                <a:solidFill>
                  <a:schemeClr val="tx1"/>
                </a:solidFill>
              </a:rPr>
              <a:t>Brand Action </a:t>
            </a:r>
            <a:br>
              <a:rPr lang="en-GB" sz="5800" dirty="0" smtClean="0">
                <a:solidFill>
                  <a:schemeClr val="tx1"/>
                </a:solidFill>
              </a:rPr>
            </a:br>
            <a:r>
              <a:rPr lang="en-GB" sz="5800" dirty="0" smtClean="0">
                <a:solidFill>
                  <a:schemeClr val="bg1"/>
                </a:solidFill>
              </a:rPr>
              <a:t>&amp; the Cost of Living </a:t>
            </a:r>
            <a:br>
              <a:rPr lang="en-GB" sz="5800" dirty="0" smtClean="0">
                <a:solidFill>
                  <a:schemeClr val="bg1"/>
                </a:solidFill>
              </a:rPr>
            </a:br>
            <a:r>
              <a:rPr lang="en-GB" sz="5800" dirty="0" smtClean="0">
                <a:solidFill>
                  <a:schemeClr val="bg1"/>
                </a:solidFill>
              </a:rPr>
              <a:t>Crisis</a:t>
            </a:r>
            <a:endParaRPr lang="en-GB" sz="5800" dirty="0">
              <a:solidFill>
                <a:schemeClr val="bg1"/>
              </a:solidFill>
            </a:endParaRPr>
          </a:p>
        </p:txBody>
      </p:sp>
      <p:sp>
        <p:nvSpPr>
          <p:cNvPr id="28" name="Subtitle 27"/>
          <p:cNvSpPr>
            <a:spLocks noGrp="1"/>
          </p:cNvSpPr>
          <p:nvPr>
            <p:ph type="subTitle" idx="1"/>
          </p:nvPr>
        </p:nvSpPr>
        <p:spPr/>
        <p:txBody>
          <a:bodyPr/>
          <a:lstStyle/>
          <a:p>
            <a:r>
              <a:rPr lang="en-GB" dirty="0" smtClean="0"/>
              <a:t>October 2022</a:t>
            </a:r>
            <a:endParaRPr lang="en-GB" dirty="0"/>
          </a:p>
        </p:txBody>
      </p:sp>
      <p:sp>
        <p:nvSpPr>
          <p:cNvPr id="29" name="Text Placeholder 28"/>
          <p:cNvSpPr>
            <a:spLocks noGrp="1"/>
          </p:cNvSpPr>
          <p:nvPr>
            <p:ph type="body" sz="quarter" idx="11"/>
          </p:nvPr>
        </p:nvSpPr>
        <p:spPr>
          <a:xfrm>
            <a:off x="692150" y="3746374"/>
            <a:ext cx="7764463" cy="363518"/>
          </a:xfrm>
        </p:spPr>
        <p:txBody>
          <a:bodyPr/>
          <a:lstStyle/>
          <a:p>
            <a:r>
              <a:rPr lang="en-GB" sz="2800" b="0" spc="-150" dirty="0" smtClean="0">
                <a:latin typeface="Raleway Light" panose="020B0403030101060003" pitchFamily="34" charset="0"/>
              </a:rPr>
              <a:t>Insight Pulse Poll (Wave 2)</a:t>
            </a:r>
            <a:endParaRPr lang="en-GB" sz="2800" b="0" spc="-150" dirty="0">
              <a:latin typeface="Raleway Light" panose="020B0403030101060003"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019550" y="1630363"/>
            <a:ext cx="6057900" cy="4038600"/>
          </a:xfrm>
          <a:prstGeom prst="rtTriangle">
            <a:avLst/>
          </a:prstGeom>
        </p:spPr>
      </p:pic>
    </p:spTree>
    <p:extLst>
      <p:ext uri="{BB962C8B-B14F-4D97-AF65-F5344CB8AC3E}">
        <p14:creationId xmlns:p14="http://schemas.microsoft.com/office/powerpoint/2010/main" val="3820360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lide Number Placeholder 58"/>
          <p:cNvSpPr>
            <a:spLocks noGrp="1"/>
          </p:cNvSpPr>
          <p:nvPr>
            <p:ph type="sldNum" sz="quarter" idx="4"/>
          </p:nvPr>
        </p:nvSpPr>
        <p:spPr/>
        <p:txBody>
          <a:bodyPr/>
          <a:lstStyle/>
          <a:p>
            <a:fld id="{250383E6-0508-4FD6-840C-C50B0CB81885}" type="slidenum">
              <a:rPr lang="en-US" smtClean="0"/>
              <a:pPr/>
              <a:t>10</a:t>
            </a:fld>
            <a:endParaRPr lang="en-US" dirty="0"/>
          </a:p>
        </p:txBody>
      </p:sp>
      <p:sp>
        <p:nvSpPr>
          <p:cNvPr id="60" name="Subtitle 59"/>
          <p:cNvSpPr>
            <a:spLocks noGrp="1"/>
          </p:cNvSpPr>
          <p:nvPr>
            <p:ph type="subTitle" idx="1"/>
          </p:nvPr>
        </p:nvSpPr>
        <p:spPr>
          <a:xfrm>
            <a:off x="709200" y="1353600"/>
            <a:ext cx="8370519" cy="391345"/>
          </a:xfrm>
        </p:spPr>
        <p:txBody>
          <a:bodyPr/>
          <a:lstStyle/>
          <a:p>
            <a:pPr defTabSz="914400">
              <a:lnSpc>
                <a:spcPct val="100000"/>
              </a:lnSpc>
            </a:pPr>
            <a:r>
              <a:rPr lang="en-GB" sz="1000" i="1" dirty="0">
                <a:solidFill>
                  <a:schemeClr val="tx1">
                    <a:lumMod val="75000"/>
                    <a:lumOff val="25000"/>
                  </a:schemeClr>
                </a:solidFill>
              </a:rPr>
              <a:t>“</a:t>
            </a:r>
            <a:r>
              <a:rPr lang="en-US" sz="1000" i="1" dirty="0">
                <a:solidFill>
                  <a:schemeClr val="tx1">
                    <a:lumMod val="75000"/>
                    <a:lumOff val="25000"/>
                  </a:schemeClr>
                </a:solidFill>
              </a:rPr>
              <a:t>We’d now like you to think about the current cost of living crisis.  Please select a maximum of 5 answers per question. Which, if any, of the following would you most like brands to do to support customers during the cost-of-living crisis?” </a:t>
            </a:r>
            <a:r>
              <a:rPr lang="en-US" sz="1000" dirty="0">
                <a:solidFill>
                  <a:schemeClr val="tx1">
                    <a:lumMod val="75000"/>
                    <a:lumOff val="25000"/>
                  </a:schemeClr>
                </a:solidFill>
              </a:rPr>
              <a:t>| By </a:t>
            </a:r>
            <a:r>
              <a:rPr lang="en-US" sz="1000" dirty="0" smtClean="0">
                <a:solidFill>
                  <a:schemeClr val="tx1">
                    <a:lumMod val="75000"/>
                    <a:lumOff val="25000"/>
                  </a:schemeClr>
                </a:solidFill>
              </a:rPr>
              <a:t>social grade </a:t>
            </a:r>
            <a:r>
              <a:rPr lang="en-US" sz="1000" dirty="0">
                <a:solidFill>
                  <a:schemeClr val="tx1">
                    <a:lumMod val="75000"/>
                    <a:lumOff val="25000"/>
                  </a:schemeClr>
                </a:solidFill>
              </a:rPr>
              <a:t>| </a:t>
            </a:r>
            <a:r>
              <a:rPr lang="en-US" sz="1000" dirty="0" smtClean="0">
                <a:solidFill>
                  <a:schemeClr val="tx1">
                    <a:lumMod val="75000"/>
                    <a:lumOff val="25000"/>
                  </a:schemeClr>
                </a:solidFill>
              </a:rPr>
              <a:t>October </a:t>
            </a:r>
            <a:r>
              <a:rPr lang="en-US" sz="1000" dirty="0">
                <a:solidFill>
                  <a:schemeClr val="tx1">
                    <a:lumMod val="75000"/>
                    <a:lumOff val="25000"/>
                  </a:schemeClr>
                </a:solidFill>
              </a:rPr>
              <a:t>2022</a:t>
            </a:r>
            <a:endParaRPr lang="en-GB" sz="1000" dirty="0">
              <a:solidFill>
                <a:schemeClr val="tx1">
                  <a:lumMod val="75000"/>
                  <a:lumOff val="25000"/>
                </a:schemeClr>
              </a:solidFill>
            </a:endParaRPr>
          </a:p>
        </p:txBody>
      </p:sp>
      <p:sp>
        <p:nvSpPr>
          <p:cNvPr id="62" name="Text Placeholder 61"/>
          <p:cNvSpPr>
            <a:spLocks noGrp="1"/>
          </p:cNvSpPr>
          <p:nvPr>
            <p:ph type="body" sz="quarter" idx="11"/>
          </p:nvPr>
        </p:nvSpPr>
        <p:spPr>
          <a:xfrm>
            <a:off x="708825" y="494191"/>
            <a:ext cx="8568523" cy="250265"/>
          </a:xfrm>
        </p:spPr>
        <p:txBody>
          <a:bodyPr/>
          <a:lstStyle/>
          <a:p>
            <a:r>
              <a:rPr lang="en-US" b="0" dirty="0">
                <a:solidFill>
                  <a:schemeClr val="tx1">
                    <a:lumMod val="75000"/>
                    <a:lumOff val="25000"/>
                  </a:schemeClr>
                </a:solidFill>
                <a:latin typeface="Raleway SemiBold" panose="020B0703030101060003" pitchFamily="34" charset="0"/>
              </a:rPr>
              <a:t>What consumers would </a:t>
            </a:r>
            <a:r>
              <a:rPr lang="en-US" i="1" dirty="0">
                <a:solidFill>
                  <a:schemeClr val="tx1">
                    <a:lumMod val="75000"/>
                    <a:lumOff val="25000"/>
                  </a:schemeClr>
                </a:solidFill>
              </a:rPr>
              <a:t>like</a:t>
            </a:r>
            <a:r>
              <a:rPr lang="en-US" b="0" dirty="0">
                <a:solidFill>
                  <a:schemeClr val="tx1">
                    <a:lumMod val="75000"/>
                    <a:lumOff val="25000"/>
                  </a:schemeClr>
                </a:solidFill>
                <a:latin typeface="Raleway SemiBold" panose="020B0703030101060003" pitchFamily="34" charset="0"/>
              </a:rPr>
              <a:t> brands to do during cost-of-living crisis: </a:t>
            </a:r>
          </a:p>
          <a:p>
            <a:r>
              <a:rPr lang="en-GB" b="0" dirty="0">
                <a:solidFill>
                  <a:schemeClr val="tx2"/>
                </a:solidFill>
                <a:latin typeface="Raleway SemiBold" panose="020B0703030101060003" pitchFamily="34" charset="0"/>
              </a:rPr>
              <a:t>Wave </a:t>
            </a:r>
            <a:r>
              <a:rPr lang="en-GB" b="0" dirty="0" smtClean="0">
                <a:solidFill>
                  <a:schemeClr val="tx2"/>
                </a:solidFill>
                <a:latin typeface="Raleway SemiBold" panose="020B0703030101060003" pitchFamily="34" charset="0"/>
              </a:rPr>
              <a:t>2 </a:t>
            </a:r>
            <a:r>
              <a:rPr lang="en-GB" b="0" dirty="0">
                <a:solidFill>
                  <a:schemeClr val="tx2"/>
                </a:solidFill>
                <a:latin typeface="Raleway SemiBold" panose="020B0703030101060003" pitchFamily="34" charset="0"/>
              </a:rPr>
              <a:t>– </a:t>
            </a:r>
            <a:r>
              <a:rPr lang="en-GB" b="0" dirty="0" smtClean="0">
                <a:solidFill>
                  <a:schemeClr val="tx2"/>
                </a:solidFill>
                <a:latin typeface="Raleway SemiBold" panose="020B0703030101060003" pitchFamily="34" charset="0"/>
              </a:rPr>
              <a:t>October </a:t>
            </a:r>
            <a:r>
              <a:rPr lang="en-GB" b="0" dirty="0">
                <a:solidFill>
                  <a:schemeClr val="tx2"/>
                </a:solidFill>
                <a:latin typeface="Raleway SemiBold" panose="020B0703030101060003" pitchFamily="34" charset="0"/>
              </a:rPr>
              <a:t>2022 </a:t>
            </a:r>
            <a:r>
              <a:rPr lang="en-GB" b="0" dirty="0" smtClean="0">
                <a:solidFill>
                  <a:schemeClr val="tx2"/>
                </a:solidFill>
                <a:latin typeface="Raleway SemiBold" panose="020B0703030101060003" pitchFamily="34" charset="0"/>
              </a:rPr>
              <a:t>(social grade)</a:t>
            </a:r>
            <a:endParaRPr lang="en-GB" b="0" dirty="0">
              <a:solidFill>
                <a:schemeClr val="tx2"/>
              </a:solidFill>
              <a:latin typeface="Raleway SemiBold" panose="020B0703030101060003" pitchFamily="34" charset="0"/>
            </a:endParaRPr>
          </a:p>
          <a:p>
            <a:endParaRPr lang="en-GB" dirty="0"/>
          </a:p>
        </p:txBody>
      </p:sp>
      <p:sp>
        <p:nvSpPr>
          <p:cNvPr id="9" name="TextBox 8"/>
          <p:cNvSpPr txBox="1"/>
          <p:nvPr/>
        </p:nvSpPr>
        <p:spPr>
          <a:xfrm>
            <a:off x="606822" y="4752202"/>
            <a:ext cx="6309556" cy="338554"/>
          </a:xfrm>
          <a:prstGeom prst="rect">
            <a:avLst/>
          </a:prstGeom>
          <a:noFill/>
        </p:spPr>
        <p:txBody>
          <a:bodyPr wrap="square" rtlCol="0">
            <a:spAutoFit/>
          </a:bodyPr>
          <a:lstStyle/>
          <a:p>
            <a:pPr>
              <a:lnSpc>
                <a:spcPct val="100000"/>
              </a:lnSpc>
            </a:pPr>
            <a:r>
              <a:rPr lang="en-GB" sz="800" dirty="0">
                <a:solidFill>
                  <a:schemeClr val="tx1">
                    <a:lumMod val="75000"/>
                    <a:lumOff val="25000"/>
                  </a:schemeClr>
                </a:solidFill>
                <a:latin typeface="Raleway" panose="020B0503030101060003" pitchFamily="34" charset="0"/>
              </a:rPr>
              <a:t>Source: Institute of Practitioners in Advertising (IPA), </a:t>
            </a:r>
            <a:r>
              <a:rPr lang="en-GB" sz="800" dirty="0" err="1">
                <a:solidFill>
                  <a:schemeClr val="tx1">
                    <a:lumMod val="75000"/>
                    <a:lumOff val="25000"/>
                  </a:schemeClr>
                </a:solidFill>
                <a:latin typeface="Raleway" panose="020B0503030101060003" pitchFamily="34" charset="0"/>
              </a:rPr>
              <a:t>Opinium</a:t>
            </a:r>
            <a:endParaRPr lang="en-GB" sz="800" dirty="0">
              <a:solidFill>
                <a:schemeClr val="tx1">
                  <a:lumMod val="75000"/>
                  <a:lumOff val="25000"/>
                </a:schemeClr>
              </a:solidFill>
              <a:latin typeface="Raleway" panose="020B0503030101060003" pitchFamily="34" charset="0"/>
            </a:endParaRPr>
          </a:p>
          <a:p>
            <a:pPr>
              <a:lnSpc>
                <a:spcPct val="100000"/>
              </a:lnSpc>
            </a:pPr>
            <a:r>
              <a:rPr lang="en-GB" sz="800" dirty="0">
                <a:solidFill>
                  <a:schemeClr val="tx1">
                    <a:lumMod val="75000"/>
                    <a:lumOff val="25000"/>
                  </a:schemeClr>
                </a:solidFill>
                <a:latin typeface="Raleway" panose="020B0503030101060003" pitchFamily="34" charset="0"/>
              </a:rPr>
              <a:t>Base: 2,000 online respondents aged 18+, UK, </a:t>
            </a:r>
            <a:r>
              <a:rPr lang="en-GB" sz="800" dirty="0" smtClean="0">
                <a:solidFill>
                  <a:schemeClr val="tx1">
                    <a:lumMod val="75000"/>
                    <a:lumOff val="25000"/>
                  </a:schemeClr>
                </a:solidFill>
                <a:latin typeface="Raleway" panose="020B0503030101060003" pitchFamily="34" charset="0"/>
              </a:rPr>
              <a:t>October 2022</a:t>
            </a:r>
            <a:endParaRPr lang="en-GB" sz="800" dirty="0">
              <a:solidFill>
                <a:schemeClr val="tx1">
                  <a:lumMod val="75000"/>
                  <a:lumOff val="25000"/>
                </a:schemeClr>
              </a:solidFill>
              <a:latin typeface="Raleway" panose="020B0503030101060003" pitchFamily="34" charset="0"/>
            </a:endParaRPr>
          </a:p>
        </p:txBody>
      </p:sp>
      <p:graphicFrame>
        <p:nvGraphicFramePr>
          <p:cNvPr id="10" name="Content Placeholder 9"/>
          <p:cNvGraphicFramePr>
            <a:graphicFrameLocks/>
          </p:cNvGraphicFramePr>
          <p:nvPr>
            <p:extLst>
              <p:ext uri="{D42A27DB-BD31-4B8C-83A1-F6EECF244321}">
                <p14:modId xmlns:p14="http://schemas.microsoft.com/office/powerpoint/2010/main" val="3108166318"/>
              </p:ext>
            </p:extLst>
          </p:nvPr>
        </p:nvGraphicFramePr>
        <p:xfrm>
          <a:off x="500400" y="1843200"/>
          <a:ext cx="7997507" cy="26677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67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ctrTitle"/>
          </p:nvPr>
        </p:nvSpPr>
        <p:spPr>
          <a:xfrm>
            <a:off x="692355" y="1807159"/>
            <a:ext cx="9038054" cy="914400"/>
          </a:xfrm>
        </p:spPr>
        <p:txBody>
          <a:bodyPr/>
          <a:lstStyle/>
          <a:p>
            <a:r>
              <a:rPr lang="en-GB" sz="5800" dirty="0" smtClean="0">
                <a:solidFill>
                  <a:schemeClr val="tx1"/>
                </a:solidFill>
              </a:rPr>
              <a:t>Brand Action </a:t>
            </a:r>
            <a:br>
              <a:rPr lang="en-GB" sz="5800" dirty="0" smtClean="0">
                <a:solidFill>
                  <a:schemeClr val="tx1"/>
                </a:solidFill>
              </a:rPr>
            </a:br>
            <a:r>
              <a:rPr lang="en-GB" sz="5800" dirty="0" smtClean="0">
                <a:solidFill>
                  <a:schemeClr val="bg1"/>
                </a:solidFill>
              </a:rPr>
              <a:t>&amp; the Cost of Living </a:t>
            </a:r>
            <a:br>
              <a:rPr lang="en-GB" sz="5800" dirty="0" smtClean="0">
                <a:solidFill>
                  <a:schemeClr val="bg1"/>
                </a:solidFill>
              </a:rPr>
            </a:br>
            <a:r>
              <a:rPr lang="en-GB" sz="5800" dirty="0" smtClean="0">
                <a:solidFill>
                  <a:schemeClr val="bg1"/>
                </a:solidFill>
              </a:rPr>
              <a:t>Crisis</a:t>
            </a:r>
            <a:endParaRPr lang="en-GB" sz="5800" dirty="0">
              <a:solidFill>
                <a:schemeClr val="bg1"/>
              </a:solidFill>
            </a:endParaRPr>
          </a:p>
        </p:txBody>
      </p:sp>
      <p:sp>
        <p:nvSpPr>
          <p:cNvPr id="28" name="Subtitle 27"/>
          <p:cNvSpPr>
            <a:spLocks noGrp="1"/>
          </p:cNvSpPr>
          <p:nvPr>
            <p:ph type="subTitle" idx="1"/>
          </p:nvPr>
        </p:nvSpPr>
        <p:spPr/>
        <p:txBody>
          <a:bodyPr/>
          <a:lstStyle/>
          <a:p>
            <a:r>
              <a:rPr lang="en-GB" dirty="0" smtClean="0"/>
              <a:t>October 2022</a:t>
            </a:r>
            <a:endParaRPr lang="en-GB" dirty="0"/>
          </a:p>
        </p:txBody>
      </p:sp>
      <p:sp>
        <p:nvSpPr>
          <p:cNvPr id="29" name="Text Placeholder 28"/>
          <p:cNvSpPr>
            <a:spLocks noGrp="1"/>
          </p:cNvSpPr>
          <p:nvPr>
            <p:ph type="body" sz="quarter" idx="11"/>
          </p:nvPr>
        </p:nvSpPr>
        <p:spPr>
          <a:xfrm>
            <a:off x="692150" y="3746374"/>
            <a:ext cx="7764463" cy="363518"/>
          </a:xfrm>
        </p:spPr>
        <p:txBody>
          <a:bodyPr/>
          <a:lstStyle/>
          <a:p>
            <a:r>
              <a:rPr lang="en-GB" sz="2800" b="0" spc="-150" dirty="0" smtClean="0">
                <a:latin typeface="Raleway Light" panose="020B0403030101060003" pitchFamily="34" charset="0"/>
              </a:rPr>
              <a:t>Insight Pulse Poll (Wave 2)</a:t>
            </a:r>
            <a:endParaRPr lang="en-GB" sz="2800" b="0" spc="-150" dirty="0">
              <a:latin typeface="Raleway Light" panose="020B0403030101060003" pitchFamily="34" charset="0"/>
            </a:endParaRPr>
          </a:p>
        </p:txBody>
      </p:sp>
    </p:spTree>
    <p:extLst>
      <p:ext uri="{BB962C8B-B14F-4D97-AF65-F5344CB8AC3E}">
        <p14:creationId xmlns:p14="http://schemas.microsoft.com/office/powerpoint/2010/main" val="1694641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889000" y="5302509"/>
            <a:ext cx="3191193" cy="118494"/>
          </a:xfrm>
        </p:spPr>
        <p:txBody>
          <a:bodyPr/>
          <a:lstStyle/>
          <a:p>
            <a:r>
              <a:rPr lang="en-US" dirty="0"/>
              <a:t>Brand Action </a:t>
            </a:r>
            <a:r>
              <a:rPr lang="en-US" dirty="0" smtClean="0"/>
              <a:t>&amp; </a:t>
            </a:r>
            <a:r>
              <a:rPr lang="en-US" dirty="0"/>
              <a:t>the Cost of Living Crisis| </a:t>
            </a:r>
            <a:r>
              <a:rPr lang="en-US" dirty="0" smtClean="0"/>
              <a:t>Insight Pulse Poll</a:t>
            </a:r>
            <a:endParaRPr lang="en-US" dirty="0"/>
          </a:p>
        </p:txBody>
      </p:sp>
      <p:sp>
        <p:nvSpPr>
          <p:cNvPr id="3" name="Slide Number Placeholder 2"/>
          <p:cNvSpPr>
            <a:spLocks noGrp="1"/>
          </p:cNvSpPr>
          <p:nvPr>
            <p:ph type="sldNum" sz="quarter" idx="4"/>
          </p:nvPr>
        </p:nvSpPr>
        <p:spPr/>
        <p:txBody>
          <a:bodyPr/>
          <a:lstStyle/>
          <a:p>
            <a:fld id="{250383E6-0508-4FD6-840C-C50B0CB81885}" type="slidenum">
              <a:rPr lang="en-US" smtClean="0"/>
              <a:pPr/>
              <a:t>2</a:t>
            </a:fld>
            <a:endParaRPr lang="en-US" dirty="0"/>
          </a:p>
        </p:txBody>
      </p:sp>
      <p:sp>
        <p:nvSpPr>
          <p:cNvPr id="7" name="Subtitle 6"/>
          <p:cNvSpPr>
            <a:spLocks noGrp="1"/>
          </p:cNvSpPr>
          <p:nvPr>
            <p:ph type="subTitle" idx="1"/>
          </p:nvPr>
        </p:nvSpPr>
        <p:spPr/>
        <p:txBody>
          <a:bodyPr/>
          <a:lstStyle/>
          <a:p>
            <a:pPr marL="171450" indent="-171450">
              <a:lnSpc>
                <a:spcPct val="100000"/>
              </a:lnSpc>
              <a:buFont typeface="Arial" panose="020B0604020202020204" pitchFamily="34" charset="0"/>
              <a:buChar char="•"/>
            </a:pPr>
            <a:r>
              <a:rPr lang="en-US" dirty="0" smtClean="0">
                <a:solidFill>
                  <a:schemeClr val="tx1">
                    <a:lumMod val="75000"/>
                    <a:lumOff val="25000"/>
                  </a:schemeClr>
                </a:solidFill>
              </a:rPr>
              <a:t>The </a:t>
            </a:r>
            <a:r>
              <a:rPr lang="en-US" dirty="0">
                <a:solidFill>
                  <a:schemeClr val="tx1">
                    <a:lumMod val="75000"/>
                    <a:lumOff val="25000"/>
                  </a:schemeClr>
                </a:solidFill>
              </a:rPr>
              <a:t>following chart pack is based on a nationally representative poll commissioned by the Institute of Practitioners in Advertising (IPA), among a sample of 2,000 UK adults aged 18+. The research was undertaken by Opinium and fielded </a:t>
            </a:r>
            <a:r>
              <a:rPr lang="en-US" dirty="0" smtClean="0">
                <a:solidFill>
                  <a:schemeClr val="tx1">
                    <a:lumMod val="75000"/>
                    <a:lumOff val="25000"/>
                  </a:schemeClr>
                </a:solidFill>
              </a:rPr>
              <a:t>4-7 October 2022.</a:t>
            </a:r>
          </a:p>
          <a:p>
            <a:pPr marL="171450" indent="-171450">
              <a:lnSpc>
                <a:spcPct val="100000"/>
              </a:lnSpc>
              <a:buFont typeface="Arial" panose="020B0604020202020204" pitchFamily="34" charset="0"/>
              <a:buChar char="•"/>
            </a:pPr>
            <a:endParaRPr lang="en-US" dirty="0">
              <a:solidFill>
                <a:schemeClr val="tx1">
                  <a:lumMod val="75000"/>
                  <a:lumOff val="25000"/>
                </a:schemeClr>
              </a:solidFill>
            </a:endParaRPr>
          </a:p>
          <a:p>
            <a:pPr marL="171450" indent="-171450">
              <a:lnSpc>
                <a:spcPct val="100000"/>
              </a:lnSpc>
              <a:buFont typeface="Arial" panose="020B0604020202020204" pitchFamily="34" charset="0"/>
              <a:buChar char="•"/>
            </a:pPr>
            <a:r>
              <a:rPr lang="en-US" dirty="0" smtClean="0">
                <a:solidFill>
                  <a:schemeClr val="tx1">
                    <a:lumMod val="75000"/>
                    <a:lumOff val="25000"/>
                  </a:schemeClr>
                </a:solidFill>
              </a:rPr>
              <a:t>The </a:t>
            </a:r>
            <a:r>
              <a:rPr lang="en-US" dirty="0">
                <a:solidFill>
                  <a:schemeClr val="tx1">
                    <a:lumMod val="75000"/>
                    <a:lumOff val="25000"/>
                  </a:schemeClr>
                </a:solidFill>
              </a:rPr>
              <a:t>purpose of this poll was to survey consumer attitudes towards brands’ reaction to the cost of living crisis by exploring what actions consumers want and expect to see from brands during this time</a:t>
            </a:r>
            <a:r>
              <a:rPr lang="en-US" dirty="0" smtClean="0">
                <a:solidFill>
                  <a:schemeClr val="tx1">
                    <a:lumMod val="75000"/>
                    <a:lumOff val="25000"/>
                  </a:schemeClr>
                </a:solidFill>
              </a:rPr>
              <a:t>.</a:t>
            </a:r>
          </a:p>
          <a:p>
            <a:pPr marL="171450" indent="-171450">
              <a:lnSpc>
                <a:spcPct val="100000"/>
              </a:lnSpc>
              <a:buFont typeface="Arial" panose="020B0604020202020204" pitchFamily="34" charset="0"/>
              <a:buChar char="•"/>
            </a:pPr>
            <a:endParaRPr lang="en-US" dirty="0">
              <a:solidFill>
                <a:schemeClr val="tx1">
                  <a:lumMod val="75000"/>
                  <a:lumOff val="25000"/>
                </a:schemeClr>
              </a:solidFill>
            </a:endParaRPr>
          </a:p>
          <a:p>
            <a:pPr marL="171450" indent="-171450">
              <a:lnSpc>
                <a:spcPct val="100000"/>
              </a:lnSpc>
              <a:buFont typeface="Arial" panose="020B0604020202020204" pitchFamily="34" charset="0"/>
              <a:buChar char="•"/>
            </a:pPr>
            <a:r>
              <a:rPr lang="en-US" dirty="0" smtClean="0">
                <a:solidFill>
                  <a:schemeClr val="tx1">
                    <a:lumMod val="75000"/>
                    <a:lumOff val="25000"/>
                  </a:schemeClr>
                </a:solidFill>
              </a:rPr>
              <a:t>The </a:t>
            </a:r>
            <a:r>
              <a:rPr lang="en-US" dirty="0">
                <a:solidFill>
                  <a:schemeClr val="tx1">
                    <a:lumMod val="75000"/>
                    <a:lumOff val="25000"/>
                  </a:schemeClr>
                </a:solidFill>
              </a:rPr>
              <a:t>full survey data is available on request. Please contact </a:t>
            </a:r>
            <a:r>
              <a:rPr lang="en-US" dirty="0" smtClean="0">
                <a:solidFill>
                  <a:schemeClr val="tx1">
                    <a:lumMod val="75000"/>
                    <a:lumOff val="25000"/>
                  </a:schemeClr>
                </a:solidFill>
                <a:hlinkClick r:id="rId3"/>
              </a:rPr>
              <a:t>insight@ipa.co.uk</a:t>
            </a:r>
            <a:r>
              <a:rPr lang="en-US" dirty="0" smtClean="0">
                <a:solidFill>
                  <a:schemeClr val="tx1">
                    <a:lumMod val="75000"/>
                    <a:lumOff val="25000"/>
                  </a:schemeClr>
                </a:solidFill>
              </a:rPr>
              <a:t> </a:t>
            </a:r>
            <a:endParaRPr lang="en-US" dirty="0">
              <a:solidFill>
                <a:schemeClr val="tx1">
                  <a:lumMod val="75000"/>
                  <a:lumOff val="25000"/>
                </a:schemeClr>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019550" y="1630363"/>
            <a:ext cx="6057900" cy="4038600"/>
          </a:xfrm>
          <a:prstGeom prst="rtTriangle">
            <a:avLst/>
          </a:prstGeom>
        </p:spPr>
      </p:pic>
    </p:spTree>
    <p:extLst>
      <p:ext uri="{BB962C8B-B14F-4D97-AF65-F5344CB8AC3E}">
        <p14:creationId xmlns:p14="http://schemas.microsoft.com/office/powerpoint/2010/main" val="3106881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lide Number Placeholder 58"/>
          <p:cNvSpPr>
            <a:spLocks noGrp="1"/>
          </p:cNvSpPr>
          <p:nvPr>
            <p:ph type="sldNum" sz="quarter" idx="4"/>
          </p:nvPr>
        </p:nvSpPr>
        <p:spPr/>
        <p:txBody>
          <a:bodyPr/>
          <a:lstStyle/>
          <a:p>
            <a:fld id="{250383E6-0508-4FD6-840C-C50B0CB81885}" type="slidenum">
              <a:rPr lang="en-US" smtClean="0"/>
              <a:pPr/>
              <a:t>3</a:t>
            </a:fld>
            <a:endParaRPr lang="en-US" dirty="0"/>
          </a:p>
        </p:txBody>
      </p:sp>
      <p:sp>
        <p:nvSpPr>
          <p:cNvPr id="60" name="Subtitle 59"/>
          <p:cNvSpPr>
            <a:spLocks noGrp="1"/>
          </p:cNvSpPr>
          <p:nvPr>
            <p:ph type="subTitle" idx="1"/>
          </p:nvPr>
        </p:nvSpPr>
        <p:spPr>
          <a:xfrm>
            <a:off x="709200" y="1353600"/>
            <a:ext cx="8370519" cy="391345"/>
          </a:xfrm>
        </p:spPr>
        <p:txBody>
          <a:bodyPr/>
          <a:lstStyle/>
          <a:p>
            <a:pPr defTabSz="914400">
              <a:lnSpc>
                <a:spcPct val="100000"/>
              </a:lnSpc>
            </a:pPr>
            <a:r>
              <a:rPr lang="en-GB" sz="1000" i="1" dirty="0" smtClean="0">
                <a:solidFill>
                  <a:schemeClr val="tx1">
                    <a:lumMod val="75000"/>
                    <a:lumOff val="25000"/>
                  </a:schemeClr>
                </a:solidFill>
              </a:rPr>
              <a:t>“</a:t>
            </a:r>
            <a:r>
              <a:rPr lang="en-US" sz="1000" i="1" dirty="0">
                <a:solidFill>
                  <a:schemeClr val="tx1">
                    <a:lumMod val="75000"/>
                    <a:lumOff val="25000"/>
                  </a:schemeClr>
                </a:solidFill>
              </a:rPr>
              <a:t>We’d now like you to think about the current cost of living crisis.  Please select a maximum of 5 answers per question. Which, if any, of the following would </a:t>
            </a:r>
            <a:r>
              <a:rPr lang="en-US" sz="1000" i="1" dirty="0" smtClean="0">
                <a:solidFill>
                  <a:schemeClr val="tx1">
                    <a:lumMod val="75000"/>
                    <a:lumOff val="25000"/>
                  </a:schemeClr>
                </a:solidFill>
              </a:rPr>
              <a:t>you most </a:t>
            </a:r>
            <a:r>
              <a:rPr lang="en-US" sz="1000" i="1" dirty="0">
                <a:solidFill>
                  <a:schemeClr val="tx1">
                    <a:lumMod val="75000"/>
                    <a:lumOff val="25000"/>
                  </a:schemeClr>
                </a:solidFill>
              </a:rPr>
              <a:t>like </a:t>
            </a:r>
            <a:r>
              <a:rPr lang="en-US" sz="1000" i="1" dirty="0" smtClean="0">
                <a:solidFill>
                  <a:schemeClr val="tx1">
                    <a:lumMod val="75000"/>
                    <a:lumOff val="25000"/>
                  </a:schemeClr>
                </a:solidFill>
              </a:rPr>
              <a:t>brands to do to </a:t>
            </a:r>
            <a:r>
              <a:rPr lang="en-US" sz="1000" i="1" dirty="0">
                <a:solidFill>
                  <a:schemeClr val="tx1">
                    <a:lumMod val="75000"/>
                    <a:lumOff val="25000"/>
                  </a:schemeClr>
                </a:solidFill>
              </a:rPr>
              <a:t>support customers during the cost-of-living crisis</a:t>
            </a:r>
            <a:r>
              <a:rPr lang="en-US" sz="1000" i="1" dirty="0" smtClean="0">
                <a:solidFill>
                  <a:schemeClr val="tx1">
                    <a:lumMod val="75000"/>
                    <a:lumOff val="25000"/>
                  </a:schemeClr>
                </a:solidFill>
              </a:rPr>
              <a:t>?” | </a:t>
            </a:r>
            <a:r>
              <a:rPr lang="en-US" sz="1000" dirty="0" smtClean="0">
                <a:solidFill>
                  <a:schemeClr val="tx1">
                    <a:lumMod val="75000"/>
                    <a:lumOff val="25000"/>
                  </a:schemeClr>
                </a:solidFill>
              </a:rPr>
              <a:t>October 2022</a:t>
            </a:r>
            <a:endParaRPr lang="en-GB" sz="1000" dirty="0">
              <a:solidFill>
                <a:schemeClr val="tx1">
                  <a:lumMod val="75000"/>
                  <a:lumOff val="25000"/>
                </a:schemeClr>
              </a:solidFill>
            </a:endParaRPr>
          </a:p>
        </p:txBody>
      </p:sp>
      <p:sp>
        <p:nvSpPr>
          <p:cNvPr id="62" name="Text Placeholder 61"/>
          <p:cNvSpPr>
            <a:spLocks noGrp="1"/>
          </p:cNvSpPr>
          <p:nvPr>
            <p:ph type="body" sz="quarter" idx="11"/>
          </p:nvPr>
        </p:nvSpPr>
        <p:spPr>
          <a:xfrm>
            <a:off x="708825" y="494191"/>
            <a:ext cx="8568523" cy="250265"/>
          </a:xfrm>
        </p:spPr>
        <p:txBody>
          <a:bodyPr/>
          <a:lstStyle/>
          <a:p>
            <a:r>
              <a:rPr lang="en-GB" b="0" dirty="0" smtClean="0">
                <a:solidFill>
                  <a:schemeClr val="tx1">
                    <a:lumMod val="75000"/>
                    <a:lumOff val="25000"/>
                  </a:schemeClr>
                </a:solidFill>
                <a:latin typeface="Raleway SemiBold" panose="020B0703030101060003" pitchFamily="34" charset="0"/>
              </a:rPr>
              <a:t>What consumers would </a:t>
            </a:r>
            <a:r>
              <a:rPr lang="en-GB" b="0" u="sng" dirty="0" smtClean="0">
                <a:solidFill>
                  <a:schemeClr val="tx1">
                    <a:lumMod val="75000"/>
                    <a:lumOff val="25000"/>
                  </a:schemeClr>
                </a:solidFill>
                <a:latin typeface="Raleway SemiBold" panose="020B0703030101060003" pitchFamily="34" charset="0"/>
              </a:rPr>
              <a:t>like brands </a:t>
            </a:r>
            <a:r>
              <a:rPr lang="en-GB" b="0" dirty="0" smtClean="0">
                <a:solidFill>
                  <a:schemeClr val="tx1">
                    <a:lumMod val="75000"/>
                    <a:lumOff val="25000"/>
                  </a:schemeClr>
                </a:solidFill>
                <a:latin typeface="Raleway SemiBold" panose="020B0703030101060003" pitchFamily="34" charset="0"/>
              </a:rPr>
              <a:t>to do to support them through the cost-of-living crisis – six month trend</a:t>
            </a:r>
          </a:p>
          <a:p>
            <a:endParaRPr lang="en-GB" dirty="0"/>
          </a:p>
        </p:txBody>
      </p:sp>
      <p:sp>
        <p:nvSpPr>
          <p:cNvPr id="9" name="TextBox 8"/>
          <p:cNvSpPr txBox="1"/>
          <p:nvPr/>
        </p:nvSpPr>
        <p:spPr>
          <a:xfrm>
            <a:off x="606822" y="4752202"/>
            <a:ext cx="6309556" cy="338554"/>
          </a:xfrm>
          <a:prstGeom prst="rect">
            <a:avLst/>
          </a:prstGeom>
          <a:noFill/>
        </p:spPr>
        <p:txBody>
          <a:bodyPr wrap="square" rtlCol="0">
            <a:spAutoFit/>
          </a:bodyPr>
          <a:lstStyle/>
          <a:p>
            <a:pPr>
              <a:lnSpc>
                <a:spcPct val="100000"/>
              </a:lnSpc>
            </a:pPr>
            <a:r>
              <a:rPr lang="en-GB" sz="800" dirty="0">
                <a:solidFill>
                  <a:schemeClr val="tx1">
                    <a:lumMod val="75000"/>
                    <a:lumOff val="25000"/>
                  </a:schemeClr>
                </a:solidFill>
                <a:latin typeface="Raleway" panose="020B0503030101060003" pitchFamily="34" charset="0"/>
              </a:rPr>
              <a:t>Source: Institute of Practitioners in Advertising (IPA), </a:t>
            </a:r>
            <a:r>
              <a:rPr lang="en-GB" sz="800" dirty="0" err="1">
                <a:solidFill>
                  <a:schemeClr val="tx1">
                    <a:lumMod val="75000"/>
                    <a:lumOff val="25000"/>
                  </a:schemeClr>
                </a:solidFill>
                <a:latin typeface="Raleway" panose="020B0503030101060003" pitchFamily="34" charset="0"/>
              </a:rPr>
              <a:t>Opinium</a:t>
            </a:r>
            <a:endParaRPr lang="en-GB" sz="800" dirty="0">
              <a:solidFill>
                <a:schemeClr val="tx1">
                  <a:lumMod val="75000"/>
                  <a:lumOff val="25000"/>
                </a:schemeClr>
              </a:solidFill>
              <a:latin typeface="Raleway" panose="020B0503030101060003" pitchFamily="34" charset="0"/>
            </a:endParaRPr>
          </a:p>
          <a:p>
            <a:pPr>
              <a:lnSpc>
                <a:spcPct val="100000"/>
              </a:lnSpc>
            </a:pPr>
            <a:r>
              <a:rPr lang="en-GB" sz="800" dirty="0">
                <a:solidFill>
                  <a:schemeClr val="tx1">
                    <a:lumMod val="75000"/>
                    <a:lumOff val="25000"/>
                  </a:schemeClr>
                </a:solidFill>
                <a:latin typeface="Raleway" panose="020B0503030101060003" pitchFamily="34" charset="0"/>
              </a:rPr>
              <a:t>Base: 2,000 online respondents aged 18+, UK, </a:t>
            </a:r>
            <a:r>
              <a:rPr lang="en-GB" sz="800" dirty="0" smtClean="0">
                <a:solidFill>
                  <a:schemeClr val="tx1">
                    <a:lumMod val="75000"/>
                    <a:lumOff val="25000"/>
                  </a:schemeClr>
                </a:solidFill>
                <a:latin typeface="Raleway" panose="020B0503030101060003" pitchFamily="34" charset="0"/>
              </a:rPr>
              <a:t>October 2022</a:t>
            </a:r>
            <a:endParaRPr lang="en-GB" sz="800" dirty="0">
              <a:solidFill>
                <a:schemeClr val="tx1">
                  <a:lumMod val="75000"/>
                  <a:lumOff val="25000"/>
                </a:schemeClr>
              </a:solidFill>
              <a:latin typeface="Raleway" panose="020B0503030101060003" pitchFamily="34" charset="0"/>
            </a:endParaRPr>
          </a:p>
        </p:txBody>
      </p:sp>
      <p:graphicFrame>
        <p:nvGraphicFramePr>
          <p:cNvPr id="10" name="Content Placeholder 9"/>
          <p:cNvGraphicFramePr>
            <a:graphicFrameLocks/>
          </p:cNvGraphicFramePr>
          <p:nvPr>
            <p:extLst/>
          </p:nvPr>
        </p:nvGraphicFramePr>
        <p:xfrm>
          <a:off x="500400" y="1843200"/>
          <a:ext cx="7997507" cy="26677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7233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lide Number Placeholder 58"/>
          <p:cNvSpPr>
            <a:spLocks noGrp="1"/>
          </p:cNvSpPr>
          <p:nvPr>
            <p:ph type="sldNum" sz="quarter" idx="4"/>
          </p:nvPr>
        </p:nvSpPr>
        <p:spPr/>
        <p:txBody>
          <a:bodyPr/>
          <a:lstStyle/>
          <a:p>
            <a:fld id="{250383E6-0508-4FD6-840C-C50B0CB81885}" type="slidenum">
              <a:rPr lang="en-US" smtClean="0"/>
              <a:pPr/>
              <a:t>4</a:t>
            </a:fld>
            <a:endParaRPr lang="en-US" dirty="0"/>
          </a:p>
        </p:txBody>
      </p:sp>
      <p:sp>
        <p:nvSpPr>
          <p:cNvPr id="60" name="Subtitle 59"/>
          <p:cNvSpPr>
            <a:spLocks noGrp="1"/>
          </p:cNvSpPr>
          <p:nvPr>
            <p:ph type="subTitle" idx="1"/>
          </p:nvPr>
        </p:nvSpPr>
        <p:spPr>
          <a:xfrm>
            <a:off x="709200" y="1353600"/>
            <a:ext cx="8370519" cy="391345"/>
          </a:xfrm>
        </p:spPr>
        <p:txBody>
          <a:bodyPr/>
          <a:lstStyle/>
          <a:p>
            <a:pPr defTabSz="914400">
              <a:lnSpc>
                <a:spcPct val="100000"/>
              </a:lnSpc>
            </a:pPr>
            <a:r>
              <a:rPr lang="en-GB" sz="1000" i="1" dirty="0" smtClean="0">
                <a:solidFill>
                  <a:schemeClr val="tx1">
                    <a:lumMod val="75000"/>
                    <a:lumOff val="25000"/>
                  </a:schemeClr>
                </a:solidFill>
              </a:rPr>
              <a:t>“</a:t>
            </a:r>
            <a:r>
              <a:rPr lang="en-US" sz="1000" i="1" dirty="0">
                <a:solidFill>
                  <a:schemeClr val="tx1">
                    <a:lumMod val="75000"/>
                    <a:lumOff val="25000"/>
                  </a:schemeClr>
                </a:solidFill>
              </a:rPr>
              <a:t>We’d now like you to think about the current cost of living crisis.  Please select a maximum of 5 answers per question. Which, if any, of the following would </a:t>
            </a:r>
            <a:r>
              <a:rPr lang="en-US" sz="1000" i="1" dirty="0" smtClean="0">
                <a:solidFill>
                  <a:schemeClr val="tx1">
                    <a:lumMod val="75000"/>
                    <a:lumOff val="25000"/>
                  </a:schemeClr>
                </a:solidFill>
              </a:rPr>
              <a:t>you most expect brands to do to </a:t>
            </a:r>
            <a:r>
              <a:rPr lang="en-US" sz="1000" i="1" dirty="0">
                <a:solidFill>
                  <a:schemeClr val="tx1">
                    <a:lumMod val="75000"/>
                    <a:lumOff val="25000"/>
                  </a:schemeClr>
                </a:solidFill>
              </a:rPr>
              <a:t>support customers during the cost-of-living crisis</a:t>
            </a:r>
            <a:r>
              <a:rPr lang="en-US" sz="1000" i="1" dirty="0" smtClean="0">
                <a:solidFill>
                  <a:schemeClr val="tx1">
                    <a:lumMod val="75000"/>
                    <a:lumOff val="25000"/>
                  </a:schemeClr>
                </a:solidFill>
              </a:rPr>
              <a:t>?” | </a:t>
            </a:r>
            <a:r>
              <a:rPr lang="en-US" sz="1000" dirty="0" smtClean="0">
                <a:solidFill>
                  <a:schemeClr val="tx1">
                    <a:lumMod val="75000"/>
                    <a:lumOff val="25000"/>
                  </a:schemeClr>
                </a:solidFill>
              </a:rPr>
              <a:t>October 2022</a:t>
            </a:r>
            <a:endParaRPr lang="en-GB" sz="1000" dirty="0">
              <a:solidFill>
                <a:schemeClr val="tx1">
                  <a:lumMod val="75000"/>
                  <a:lumOff val="25000"/>
                </a:schemeClr>
              </a:solidFill>
            </a:endParaRPr>
          </a:p>
        </p:txBody>
      </p:sp>
      <p:sp>
        <p:nvSpPr>
          <p:cNvPr id="62" name="Text Placeholder 61"/>
          <p:cNvSpPr>
            <a:spLocks noGrp="1"/>
          </p:cNvSpPr>
          <p:nvPr>
            <p:ph type="body" sz="quarter" idx="11"/>
          </p:nvPr>
        </p:nvSpPr>
        <p:spPr>
          <a:xfrm>
            <a:off x="708825" y="494191"/>
            <a:ext cx="8568523" cy="250265"/>
          </a:xfrm>
        </p:spPr>
        <p:txBody>
          <a:bodyPr/>
          <a:lstStyle/>
          <a:p>
            <a:r>
              <a:rPr lang="en-GB" b="0" dirty="0">
                <a:solidFill>
                  <a:schemeClr val="tx1">
                    <a:lumMod val="75000"/>
                    <a:lumOff val="25000"/>
                  </a:schemeClr>
                </a:solidFill>
                <a:latin typeface="Raleway SemiBold" panose="020B0703030101060003" pitchFamily="34" charset="0"/>
              </a:rPr>
              <a:t>What consumers would </a:t>
            </a:r>
            <a:r>
              <a:rPr lang="en-GB" b="0" u="sng" dirty="0">
                <a:solidFill>
                  <a:schemeClr val="tx1">
                    <a:lumMod val="75000"/>
                    <a:lumOff val="25000"/>
                  </a:schemeClr>
                </a:solidFill>
                <a:latin typeface="Raleway SemiBold" panose="020B0703030101060003" pitchFamily="34" charset="0"/>
              </a:rPr>
              <a:t>expect brands </a:t>
            </a:r>
            <a:r>
              <a:rPr lang="en-GB" b="0" dirty="0">
                <a:solidFill>
                  <a:schemeClr val="tx1">
                    <a:lumMod val="75000"/>
                    <a:lumOff val="25000"/>
                  </a:schemeClr>
                </a:solidFill>
                <a:latin typeface="Raleway SemiBold" panose="020B0703030101060003" pitchFamily="34" charset="0"/>
              </a:rPr>
              <a:t>to do to support them through the cost-of-living crisis – six month trend</a:t>
            </a:r>
          </a:p>
          <a:p>
            <a:endParaRPr lang="en-GB" dirty="0"/>
          </a:p>
        </p:txBody>
      </p:sp>
      <p:sp>
        <p:nvSpPr>
          <p:cNvPr id="9" name="TextBox 8"/>
          <p:cNvSpPr txBox="1"/>
          <p:nvPr/>
        </p:nvSpPr>
        <p:spPr>
          <a:xfrm>
            <a:off x="606822" y="4752202"/>
            <a:ext cx="6309556" cy="338554"/>
          </a:xfrm>
          <a:prstGeom prst="rect">
            <a:avLst/>
          </a:prstGeom>
          <a:noFill/>
        </p:spPr>
        <p:txBody>
          <a:bodyPr wrap="square" rtlCol="0">
            <a:spAutoFit/>
          </a:bodyPr>
          <a:lstStyle/>
          <a:p>
            <a:pPr>
              <a:lnSpc>
                <a:spcPct val="100000"/>
              </a:lnSpc>
            </a:pPr>
            <a:r>
              <a:rPr lang="en-GB" sz="800" dirty="0">
                <a:solidFill>
                  <a:schemeClr val="tx1">
                    <a:lumMod val="75000"/>
                    <a:lumOff val="25000"/>
                  </a:schemeClr>
                </a:solidFill>
                <a:latin typeface="Raleway" panose="020B0503030101060003" pitchFamily="34" charset="0"/>
              </a:rPr>
              <a:t>Source: Institute of Practitioners in Advertising (IPA), </a:t>
            </a:r>
            <a:r>
              <a:rPr lang="en-GB" sz="800" dirty="0" err="1">
                <a:solidFill>
                  <a:schemeClr val="tx1">
                    <a:lumMod val="75000"/>
                    <a:lumOff val="25000"/>
                  </a:schemeClr>
                </a:solidFill>
                <a:latin typeface="Raleway" panose="020B0503030101060003" pitchFamily="34" charset="0"/>
              </a:rPr>
              <a:t>Opinium</a:t>
            </a:r>
            <a:endParaRPr lang="en-GB" sz="800" dirty="0">
              <a:solidFill>
                <a:schemeClr val="tx1">
                  <a:lumMod val="75000"/>
                  <a:lumOff val="25000"/>
                </a:schemeClr>
              </a:solidFill>
              <a:latin typeface="Raleway" panose="020B0503030101060003" pitchFamily="34" charset="0"/>
            </a:endParaRPr>
          </a:p>
          <a:p>
            <a:pPr>
              <a:lnSpc>
                <a:spcPct val="100000"/>
              </a:lnSpc>
            </a:pPr>
            <a:r>
              <a:rPr lang="en-GB" sz="800" dirty="0">
                <a:solidFill>
                  <a:schemeClr val="tx1">
                    <a:lumMod val="75000"/>
                    <a:lumOff val="25000"/>
                  </a:schemeClr>
                </a:solidFill>
                <a:latin typeface="Raleway" panose="020B0503030101060003" pitchFamily="34" charset="0"/>
              </a:rPr>
              <a:t>Base: 2,000 online respondents aged 18+, UK, </a:t>
            </a:r>
            <a:r>
              <a:rPr lang="en-GB" sz="800" dirty="0" smtClean="0">
                <a:solidFill>
                  <a:schemeClr val="tx1">
                    <a:lumMod val="75000"/>
                    <a:lumOff val="25000"/>
                  </a:schemeClr>
                </a:solidFill>
                <a:latin typeface="Raleway" panose="020B0503030101060003" pitchFamily="34" charset="0"/>
              </a:rPr>
              <a:t>October 2022</a:t>
            </a:r>
            <a:endParaRPr lang="en-GB" sz="800" dirty="0">
              <a:solidFill>
                <a:schemeClr val="tx1">
                  <a:lumMod val="75000"/>
                  <a:lumOff val="25000"/>
                </a:schemeClr>
              </a:solidFill>
              <a:latin typeface="Raleway" panose="020B0503030101060003" pitchFamily="34" charset="0"/>
            </a:endParaRPr>
          </a:p>
        </p:txBody>
      </p:sp>
      <p:graphicFrame>
        <p:nvGraphicFramePr>
          <p:cNvPr id="10" name="Content Placeholder 9"/>
          <p:cNvGraphicFramePr>
            <a:graphicFrameLocks/>
          </p:cNvGraphicFramePr>
          <p:nvPr>
            <p:extLst/>
          </p:nvPr>
        </p:nvGraphicFramePr>
        <p:xfrm>
          <a:off x="500400" y="1843200"/>
          <a:ext cx="7997507" cy="26677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65233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lide Number Placeholder 58"/>
          <p:cNvSpPr>
            <a:spLocks noGrp="1"/>
          </p:cNvSpPr>
          <p:nvPr>
            <p:ph type="sldNum" sz="quarter" idx="4"/>
          </p:nvPr>
        </p:nvSpPr>
        <p:spPr/>
        <p:txBody>
          <a:bodyPr/>
          <a:lstStyle/>
          <a:p>
            <a:fld id="{250383E6-0508-4FD6-840C-C50B0CB81885}" type="slidenum">
              <a:rPr lang="en-US" smtClean="0"/>
              <a:pPr/>
              <a:t>5</a:t>
            </a:fld>
            <a:endParaRPr lang="en-US" dirty="0"/>
          </a:p>
        </p:txBody>
      </p:sp>
      <p:sp>
        <p:nvSpPr>
          <p:cNvPr id="60" name="Subtitle 59"/>
          <p:cNvSpPr>
            <a:spLocks noGrp="1"/>
          </p:cNvSpPr>
          <p:nvPr>
            <p:ph type="subTitle" idx="1"/>
          </p:nvPr>
        </p:nvSpPr>
        <p:spPr>
          <a:xfrm>
            <a:off x="709200" y="1353600"/>
            <a:ext cx="8370519" cy="391345"/>
          </a:xfrm>
        </p:spPr>
        <p:txBody>
          <a:bodyPr/>
          <a:lstStyle/>
          <a:p>
            <a:pPr defTabSz="914400">
              <a:lnSpc>
                <a:spcPct val="100000"/>
              </a:lnSpc>
            </a:pPr>
            <a:r>
              <a:rPr lang="en-GB" sz="1000" i="1" dirty="0">
                <a:solidFill>
                  <a:schemeClr val="tx1">
                    <a:lumMod val="75000"/>
                    <a:lumOff val="25000"/>
                  </a:schemeClr>
                </a:solidFill>
              </a:rPr>
              <a:t>“</a:t>
            </a:r>
            <a:r>
              <a:rPr lang="en-US" sz="1000" i="1" dirty="0">
                <a:solidFill>
                  <a:schemeClr val="tx1">
                    <a:lumMod val="75000"/>
                    <a:lumOff val="25000"/>
                  </a:schemeClr>
                </a:solidFill>
              </a:rPr>
              <a:t>We’d now like you to think about the current cost of living crisis.  Please select a maximum of 5 answers per question. Which, if any, of the following would you most like brands to do to support customers during the cost-of-living crisis</a:t>
            </a:r>
            <a:r>
              <a:rPr lang="en-US" sz="1000" i="1" dirty="0" smtClean="0">
                <a:solidFill>
                  <a:schemeClr val="tx1">
                    <a:lumMod val="75000"/>
                    <a:lumOff val="25000"/>
                  </a:schemeClr>
                </a:solidFill>
              </a:rPr>
              <a:t>?” </a:t>
            </a:r>
            <a:r>
              <a:rPr lang="en-US" sz="1000" dirty="0" smtClean="0">
                <a:solidFill>
                  <a:schemeClr val="tx1">
                    <a:lumMod val="75000"/>
                    <a:lumOff val="25000"/>
                  </a:schemeClr>
                </a:solidFill>
              </a:rPr>
              <a:t>| By gender | </a:t>
            </a:r>
            <a:r>
              <a:rPr lang="en-US" sz="1000" dirty="0">
                <a:solidFill>
                  <a:schemeClr val="tx1">
                    <a:lumMod val="75000"/>
                    <a:lumOff val="25000"/>
                  </a:schemeClr>
                </a:solidFill>
              </a:rPr>
              <a:t>May 2022</a:t>
            </a:r>
            <a:endParaRPr lang="en-GB" sz="1000" dirty="0">
              <a:solidFill>
                <a:schemeClr val="tx1">
                  <a:lumMod val="75000"/>
                  <a:lumOff val="25000"/>
                </a:schemeClr>
              </a:solidFill>
            </a:endParaRPr>
          </a:p>
        </p:txBody>
      </p:sp>
      <p:sp>
        <p:nvSpPr>
          <p:cNvPr id="62" name="Text Placeholder 61"/>
          <p:cNvSpPr>
            <a:spLocks noGrp="1"/>
          </p:cNvSpPr>
          <p:nvPr>
            <p:ph type="body" sz="quarter" idx="11"/>
          </p:nvPr>
        </p:nvSpPr>
        <p:spPr>
          <a:xfrm>
            <a:off x="709200" y="494191"/>
            <a:ext cx="8568523" cy="250265"/>
          </a:xfrm>
        </p:spPr>
        <p:txBody>
          <a:bodyPr/>
          <a:lstStyle/>
          <a:p>
            <a:r>
              <a:rPr lang="en-GB" b="0" dirty="0">
                <a:solidFill>
                  <a:schemeClr val="tx1">
                    <a:lumMod val="75000"/>
                    <a:lumOff val="25000"/>
                  </a:schemeClr>
                </a:solidFill>
                <a:latin typeface="Raleway SemiBold" panose="020B0703030101060003" pitchFamily="34" charset="0"/>
              </a:rPr>
              <a:t>What consumers would </a:t>
            </a:r>
            <a:r>
              <a:rPr lang="en-GB" i="1" dirty="0">
                <a:solidFill>
                  <a:schemeClr val="tx1">
                    <a:lumMod val="75000"/>
                    <a:lumOff val="25000"/>
                  </a:schemeClr>
                </a:solidFill>
              </a:rPr>
              <a:t>like</a:t>
            </a:r>
            <a:r>
              <a:rPr lang="en-GB" b="0" dirty="0">
                <a:solidFill>
                  <a:schemeClr val="tx1">
                    <a:lumMod val="75000"/>
                    <a:lumOff val="25000"/>
                  </a:schemeClr>
                </a:solidFill>
                <a:latin typeface="Raleway SemiBold" panose="020B0703030101060003" pitchFamily="34" charset="0"/>
              </a:rPr>
              <a:t> brands to do during cost-of-living crisis: </a:t>
            </a:r>
          </a:p>
          <a:p>
            <a:r>
              <a:rPr lang="en-GB" b="0" dirty="0" smtClean="0">
                <a:solidFill>
                  <a:schemeClr val="tx2">
                    <a:lumMod val="50000"/>
                  </a:schemeClr>
                </a:solidFill>
                <a:latin typeface="Raleway SemiBold" panose="020B0703030101060003" pitchFamily="34" charset="0"/>
              </a:rPr>
              <a:t>Wave 1 – May 2022 (gender)</a:t>
            </a:r>
          </a:p>
          <a:p>
            <a:endParaRPr lang="en-GB" dirty="0"/>
          </a:p>
        </p:txBody>
      </p:sp>
      <p:sp>
        <p:nvSpPr>
          <p:cNvPr id="9" name="TextBox 8"/>
          <p:cNvSpPr txBox="1"/>
          <p:nvPr/>
        </p:nvSpPr>
        <p:spPr>
          <a:xfrm>
            <a:off x="606822" y="4752202"/>
            <a:ext cx="6309556" cy="338554"/>
          </a:xfrm>
          <a:prstGeom prst="rect">
            <a:avLst/>
          </a:prstGeom>
          <a:noFill/>
        </p:spPr>
        <p:txBody>
          <a:bodyPr wrap="square" rtlCol="0">
            <a:spAutoFit/>
          </a:bodyPr>
          <a:lstStyle/>
          <a:p>
            <a:pPr>
              <a:lnSpc>
                <a:spcPct val="100000"/>
              </a:lnSpc>
            </a:pPr>
            <a:r>
              <a:rPr lang="en-GB" sz="800" dirty="0">
                <a:solidFill>
                  <a:schemeClr val="tx1">
                    <a:lumMod val="75000"/>
                    <a:lumOff val="25000"/>
                  </a:schemeClr>
                </a:solidFill>
                <a:latin typeface="Raleway" panose="020B0503030101060003" pitchFamily="34" charset="0"/>
              </a:rPr>
              <a:t>Source: Institute of Practitioners in Advertising (IPA), </a:t>
            </a:r>
            <a:r>
              <a:rPr lang="en-GB" sz="800" dirty="0" err="1">
                <a:solidFill>
                  <a:schemeClr val="tx1">
                    <a:lumMod val="75000"/>
                    <a:lumOff val="25000"/>
                  </a:schemeClr>
                </a:solidFill>
                <a:latin typeface="Raleway" panose="020B0503030101060003" pitchFamily="34" charset="0"/>
              </a:rPr>
              <a:t>Opinium</a:t>
            </a:r>
            <a:endParaRPr lang="en-GB" sz="800" dirty="0">
              <a:solidFill>
                <a:schemeClr val="tx1">
                  <a:lumMod val="75000"/>
                  <a:lumOff val="25000"/>
                </a:schemeClr>
              </a:solidFill>
              <a:latin typeface="Raleway" panose="020B0503030101060003" pitchFamily="34" charset="0"/>
            </a:endParaRPr>
          </a:p>
          <a:p>
            <a:pPr>
              <a:lnSpc>
                <a:spcPct val="100000"/>
              </a:lnSpc>
            </a:pPr>
            <a:r>
              <a:rPr lang="en-GB" sz="800" dirty="0">
                <a:solidFill>
                  <a:schemeClr val="tx1">
                    <a:lumMod val="75000"/>
                    <a:lumOff val="25000"/>
                  </a:schemeClr>
                </a:solidFill>
                <a:latin typeface="Raleway" panose="020B0503030101060003" pitchFamily="34" charset="0"/>
              </a:rPr>
              <a:t>Base: 2,000 online respondents aged 18+, UK, </a:t>
            </a:r>
            <a:r>
              <a:rPr lang="en-GB" sz="800" dirty="0" smtClean="0">
                <a:solidFill>
                  <a:schemeClr val="tx1">
                    <a:lumMod val="75000"/>
                    <a:lumOff val="25000"/>
                  </a:schemeClr>
                </a:solidFill>
                <a:latin typeface="Raleway" panose="020B0503030101060003" pitchFamily="34" charset="0"/>
              </a:rPr>
              <a:t>May 2022</a:t>
            </a:r>
            <a:endParaRPr lang="en-GB" sz="800" dirty="0">
              <a:solidFill>
                <a:schemeClr val="tx1">
                  <a:lumMod val="75000"/>
                  <a:lumOff val="25000"/>
                </a:schemeClr>
              </a:solidFill>
              <a:latin typeface="Raleway" panose="020B0503030101060003" pitchFamily="34" charset="0"/>
            </a:endParaRPr>
          </a:p>
        </p:txBody>
      </p:sp>
      <p:graphicFrame>
        <p:nvGraphicFramePr>
          <p:cNvPr id="10" name="Content Placeholder 9"/>
          <p:cNvGraphicFramePr>
            <a:graphicFrameLocks/>
          </p:cNvGraphicFramePr>
          <p:nvPr>
            <p:extLst>
              <p:ext uri="{D42A27DB-BD31-4B8C-83A1-F6EECF244321}">
                <p14:modId xmlns:p14="http://schemas.microsoft.com/office/powerpoint/2010/main" val="1573076001"/>
              </p:ext>
            </p:extLst>
          </p:nvPr>
        </p:nvGraphicFramePr>
        <p:xfrm>
          <a:off x="500400" y="1843200"/>
          <a:ext cx="7997507" cy="26677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7478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lide Number Placeholder 58"/>
          <p:cNvSpPr>
            <a:spLocks noGrp="1"/>
          </p:cNvSpPr>
          <p:nvPr>
            <p:ph type="sldNum" sz="quarter" idx="4"/>
          </p:nvPr>
        </p:nvSpPr>
        <p:spPr/>
        <p:txBody>
          <a:bodyPr/>
          <a:lstStyle/>
          <a:p>
            <a:fld id="{250383E6-0508-4FD6-840C-C50B0CB81885}" type="slidenum">
              <a:rPr lang="en-US" smtClean="0"/>
              <a:pPr/>
              <a:t>6</a:t>
            </a:fld>
            <a:endParaRPr lang="en-US" dirty="0"/>
          </a:p>
        </p:txBody>
      </p:sp>
      <p:sp>
        <p:nvSpPr>
          <p:cNvPr id="60" name="Subtitle 59"/>
          <p:cNvSpPr>
            <a:spLocks noGrp="1"/>
          </p:cNvSpPr>
          <p:nvPr>
            <p:ph type="subTitle" idx="1"/>
          </p:nvPr>
        </p:nvSpPr>
        <p:spPr>
          <a:xfrm>
            <a:off x="709200" y="1353600"/>
            <a:ext cx="8370519" cy="391345"/>
          </a:xfrm>
        </p:spPr>
        <p:txBody>
          <a:bodyPr/>
          <a:lstStyle/>
          <a:p>
            <a:pPr defTabSz="914400">
              <a:lnSpc>
                <a:spcPct val="100000"/>
              </a:lnSpc>
            </a:pPr>
            <a:r>
              <a:rPr lang="en-GB" sz="1000" i="1" dirty="0">
                <a:solidFill>
                  <a:schemeClr val="tx1">
                    <a:lumMod val="75000"/>
                    <a:lumOff val="25000"/>
                  </a:schemeClr>
                </a:solidFill>
              </a:rPr>
              <a:t>“</a:t>
            </a:r>
            <a:r>
              <a:rPr lang="en-US" sz="1000" i="1" dirty="0">
                <a:solidFill>
                  <a:schemeClr val="tx1">
                    <a:lumMod val="75000"/>
                    <a:lumOff val="25000"/>
                  </a:schemeClr>
                </a:solidFill>
              </a:rPr>
              <a:t>We’d now like you to think about the current cost of living crisis.  Please select a maximum of 5 answers per question. Which, if any, of the following would you most like brands to do to support customers during the cost-of-living crisis</a:t>
            </a:r>
            <a:r>
              <a:rPr lang="en-US" sz="1000" i="1" dirty="0" smtClean="0">
                <a:solidFill>
                  <a:schemeClr val="tx1">
                    <a:lumMod val="75000"/>
                    <a:lumOff val="25000"/>
                  </a:schemeClr>
                </a:solidFill>
              </a:rPr>
              <a:t>?” </a:t>
            </a:r>
            <a:r>
              <a:rPr lang="en-US" sz="1000" dirty="0" smtClean="0">
                <a:solidFill>
                  <a:schemeClr val="tx1">
                    <a:lumMod val="75000"/>
                    <a:lumOff val="25000"/>
                  </a:schemeClr>
                </a:solidFill>
              </a:rPr>
              <a:t>| By gender | October </a:t>
            </a:r>
            <a:r>
              <a:rPr lang="en-US" sz="1000" dirty="0">
                <a:solidFill>
                  <a:schemeClr val="tx1">
                    <a:lumMod val="75000"/>
                    <a:lumOff val="25000"/>
                  </a:schemeClr>
                </a:solidFill>
              </a:rPr>
              <a:t>2022</a:t>
            </a:r>
            <a:endParaRPr lang="en-GB" sz="1000" dirty="0">
              <a:solidFill>
                <a:schemeClr val="tx1">
                  <a:lumMod val="75000"/>
                  <a:lumOff val="25000"/>
                </a:schemeClr>
              </a:solidFill>
            </a:endParaRPr>
          </a:p>
        </p:txBody>
      </p:sp>
      <p:sp>
        <p:nvSpPr>
          <p:cNvPr id="62" name="Text Placeholder 61"/>
          <p:cNvSpPr>
            <a:spLocks noGrp="1"/>
          </p:cNvSpPr>
          <p:nvPr>
            <p:ph type="body" sz="quarter" idx="11"/>
          </p:nvPr>
        </p:nvSpPr>
        <p:spPr>
          <a:xfrm>
            <a:off x="709200" y="494191"/>
            <a:ext cx="8568523" cy="250265"/>
          </a:xfrm>
        </p:spPr>
        <p:txBody>
          <a:bodyPr/>
          <a:lstStyle/>
          <a:p>
            <a:r>
              <a:rPr lang="en-GB" b="0" dirty="0">
                <a:solidFill>
                  <a:schemeClr val="tx1">
                    <a:lumMod val="75000"/>
                    <a:lumOff val="25000"/>
                  </a:schemeClr>
                </a:solidFill>
                <a:latin typeface="Raleway SemiBold" panose="020B0703030101060003" pitchFamily="34" charset="0"/>
              </a:rPr>
              <a:t>What consumers would </a:t>
            </a:r>
            <a:r>
              <a:rPr lang="en-GB" i="1" dirty="0">
                <a:solidFill>
                  <a:schemeClr val="tx1">
                    <a:lumMod val="75000"/>
                    <a:lumOff val="25000"/>
                  </a:schemeClr>
                </a:solidFill>
              </a:rPr>
              <a:t>like</a:t>
            </a:r>
            <a:r>
              <a:rPr lang="en-GB" b="0" dirty="0">
                <a:solidFill>
                  <a:schemeClr val="tx1">
                    <a:lumMod val="75000"/>
                    <a:lumOff val="25000"/>
                  </a:schemeClr>
                </a:solidFill>
                <a:latin typeface="Raleway SemiBold" panose="020B0703030101060003" pitchFamily="34" charset="0"/>
              </a:rPr>
              <a:t> brands to do during cost-of-living crisis: </a:t>
            </a:r>
          </a:p>
          <a:p>
            <a:r>
              <a:rPr lang="en-GB" b="0" dirty="0" smtClean="0">
                <a:solidFill>
                  <a:schemeClr val="tx2"/>
                </a:solidFill>
                <a:latin typeface="Raleway SemiBold" panose="020B0703030101060003" pitchFamily="34" charset="0"/>
              </a:rPr>
              <a:t>Wave 2 – October 2022 (gender)</a:t>
            </a:r>
          </a:p>
          <a:p>
            <a:endParaRPr lang="en-GB" dirty="0"/>
          </a:p>
        </p:txBody>
      </p:sp>
      <p:sp>
        <p:nvSpPr>
          <p:cNvPr id="9" name="TextBox 8"/>
          <p:cNvSpPr txBox="1"/>
          <p:nvPr/>
        </p:nvSpPr>
        <p:spPr>
          <a:xfrm>
            <a:off x="606822" y="4752202"/>
            <a:ext cx="6309556" cy="338554"/>
          </a:xfrm>
          <a:prstGeom prst="rect">
            <a:avLst/>
          </a:prstGeom>
          <a:noFill/>
        </p:spPr>
        <p:txBody>
          <a:bodyPr wrap="square" rtlCol="0">
            <a:spAutoFit/>
          </a:bodyPr>
          <a:lstStyle/>
          <a:p>
            <a:pPr>
              <a:lnSpc>
                <a:spcPct val="100000"/>
              </a:lnSpc>
            </a:pPr>
            <a:r>
              <a:rPr lang="en-GB" sz="800" dirty="0">
                <a:solidFill>
                  <a:schemeClr val="tx1">
                    <a:lumMod val="75000"/>
                    <a:lumOff val="25000"/>
                  </a:schemeClr>
                </a:solidFill>
                <a:latin typeface="Raleway" panose="020B0503030101060003" pitchFamily="34" charset="0"/>
              </a:rPr>
              <a:t>Source: Institute of Practitioners in Advertising (IPA), </a:t>
            </a:r>
            <a:r>
              <a:rPr lang="en-GB" sz="800" dirty="0" err="1">
                <a:solidFill>
                  <a:schemeClr val="tx1">
                    <a:lumMod val="75000"/>
                    <a:lumOff val="25000"/>
                  </a:schemeClr>
                </a:solidFill>
                <a:latin typeface="Raleway" panose="020B0503030101060003" pitchFamily="34" charset="0"/>
              </a:rPr>
              <a:t>Opinium</a:t>
            </a:r>
            <a:endParaRPr lang="en-GB" sz="800" dirty="0">
              <a:solidFill>
                <a:schemeClr val="tx1">
                  <a:lumMod val="75000"/>
                  <a:lumOff val="25000"/>
                </a:schemeClr>
              </a:solidFill>
              <a:latin typeface="Raleway" panose="020B0503030101060003" pitchFamily="34" charset="0"/>
            </a:endParaRPr>
          </a:p>
          <a:p>
            <a:pPr>
              <a:lnSpc>
                <a:spcPct val="100000"/>
              </a:lnSpc>
            </a:pPr>
            <a:r>
              <a:rPr lang="en-GB" sz="800" dirty="0">
                <a:solidFill>
                  <a:schemeClr val="tx1">
                    <a:lumMod val="75000"/>
                    <a:lumOff val="25000"/>
                  </a:schemeClr>
                </a:solidFill>
                <a:latin typeface="Raleway" panose="020B0503030101060003" pitchFamily="34" charset="0"/>
              </a:rPr>
              <a:t>Base: 2,000 online respondents aged 18+, UK, </a:t>
            </a:r>
            <a:r>
              <a:rPr lang="en-GB" sz="800" dirty="0" smtClean="0">
                <a:solidFill>
                  <a:schemeClr val="tx1">
                    <a:lumMod val="75000"/>
                    <a:lumOff val="25000"/>
                  </a:schemeClr>
                </a:solidFill>
                <a:latin typeface="Raleway" panose="020B0503030101060003" pitchFamily="34" charset="0"/>
              </a:rPr>
              <a:t>October 2022</a:t>
            </a:r>
            <a:endParaRPr lang="en-GB" sz="800" dirty="0">
              <a:solidFill>
                <a:schemeClr val="tx1">
                  <a:lumMod val="75000"/>
                  <a:lumOff val="25000"/>
                </a:schemeClr>
              </a:solidFill>
              <a:latin typeface="Raleway" panose="020B0503030101060003" pitchFamily="34" charset="0"/>
            </a:endParaRPr>
          </a:p>
        </p:txBody>
      </p:sp>
      <p:graphicFrame>
        <p:nvGraphicFramePr>
          <p:cNvPr id="10" name="Content Placeholder 9"/>
          <p:cNvGraphicFramePr>
            <a:graphicFrameLocks/>
          </p:cNvGraphicFramePr>
          <p:nvPr>
            <p:extLst>
              <p:ext uri="{D42A27DB-BD31-4B8C-83A1-F6EECF244321}">
                <p14:modId xmlns:p14="http://schemas.microsoft.com/office/powerpoint/2010/main" val="4174148797"/>
              </p:ext>
            </p:extLst>
          </p:nvPr>
        </p:nvGraphicFramePr>
        <p:xfrm>
          <a:off x="500400" y="1843200"/>
          <a:ext cx="7997507" cy="26677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19736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lide Number Placeholder 58"/>
          <p:cNvSpPr>
            <a:spLocks noGrp="1"/>
          </p:cNvSpPr>
          <p:nvPr>
            <p:ph type="sldNum" sz="quarter" idx="4"/>
          </p:nvPr>
        </p:nvSpPr>
        <p:spPr/>
        <p:txBody>
          <a:bodyPr/>
          <a:lstStyle/>
          <a:p>
            <a:fld id="{250383E6-0508-4FD6-840C-C50B0CB81885}" type="slidenum">
              <a:rPr lang="en-US" smtClean="0"/>
              <a:pPr/>
              <a:t>7</a:t>
            </a:fld>
            <a:endParaRPr lang="en-US" dirty="0"/>
          </a:p>
        </p:txBody>
      </p:sp>
      <p:sp>
        <p:nvSpPr>
          <p:cNvPr id="60" name="Subtitle 59"/>
          <p:cNvSpPr>
            <a:spLocks noGrp="1"/>
          </p:cNvSpPr>
          <p:nvPr>
            <p:ph type="subTitle" idx="1"/>
          </p:nvPr>
        </p:nvSpPr>
        <p:spPr>
          <a:xfrm>
            <a:off x="709200" y="1353600"/>
            <a:ext cx="8370519" cy="391345"/>
          </a:xfrm>
        </p:spPr>
        <p:txBody>
          <a:bodyPr/>
          <a:lstStyle/>
          <a:p>
            <a:pPr defTabSz="914400">
              <a:lnSpc>
                <a:spcPct val="100000"/>
              </a:lnSpc>
            </a:pPr>
            <a:r>
              <a:rPr lang="en-GB" sz="1000" i="1" dirty="0">
                <a:solidFill>
                  <a:schemeClr val="tx1">
                    <a:lumMod val="75000"/>
                    <a:lumOff val="25000"/>
                  </a:schemeClr>
                </a:solidFill>
              </a:rPr>
              <a:t>“</a:t>
            </a:r>
            <a:r>
              <a:rPr lang="en-US" sz="1000" i="1" dirty="0">
                <a:solidFill>
                  <a:schemeClr val="tx1">
                    <a:lumMod val="75000"/>
                    <a:lumOff val="25000"/>
                  </a:schemeClr>
                </a:solidFill>
              </a:rPr>
              <a:t>We’d now like you to think about the current cost of living crisis.  Please select a maximum of 5 answers per question. Which, if any, of the following would you most like brands to do to support customers during the cost-of-living crisis</a:t>
            </a:r>
            <a:r>
              <a:rPr lang="en-US" sz="1000" i="1" dirty="0" smtClean="0">
                <a:solidFill>
                  <a:schemeClr val="tx1">
                    <a:lumMod val="75000"/>
                    <a:lumOff val="25000"/>
                  </a:schemeClr>
                </a:solidFill>
              </a:rPr>
              <a:t>?” </a:t>
            </a:r>
            <a:r>
              <a:rPr lang="en-US" sz="1000" dirty="0">
                <a:solidFill>
                  <a:schemeClr val="tx1">
                    <a:lumMod val="75000"/>
                    <a:lumOff val="25000"/>
                  </a:schemeClr>
                </a:solidFill>
              </a:rPr>
              <a:t>| By </a:t>
            </a:r>
            <a:r>
              <a:rPr lang="en-US" sz="1000" dirty="0" smtClean="0">
                <a:solidFill>
                  <a:schemeClr val="tx1">
                    <a:lumMod val="75000"/>
                    <a:lumOff val="25000"/>
                  </a:schemeClr>
                </a:solidFill>
              </a:rPr>
              <a:t>age </a:t>
            </a:r>
            <a:r>
              <a:rPr lang="en-US" sz="1000" dirty="0">
                <a:solidFill>
                  <a:schemeClr val="tx1">
                    <a:lumMod val="75000"/>
                    <a:lumOff val="25000"/>
                  </a:schemeClr>
                </a:solidFill>
              </a:rPr>
              <a:t>| May 2022</a:t>
            </a:r>
            <a:endParaRPr lang="en-GB" sz="1000" dirty="0">
              <a:solidFill>
                <a:schemeClr val="tx1">
                  <a:lumMod val="75000"/>
                  <a:lumOff val="25000"/>
                </a:schemeClr>
              </a:solidFill>
            </a:endParaRPr>
          </a:p>
        </p:txBody>
      </p:sp>
      <p:sp>
        <p:nvSpPr>
          <p:cNvPr id="62" name="Text Placeholder 61"/>
          <p:cNvSpPr>
            <a:spLocks noGrp="1"/>
          </p:cNvSpPr>
          <p:nvPr>
            <p:ph type="body" sz="quarter" idx="11"/>
          </p:nvPr>
        </p:nvSpPr>
        <p:spPr>
          <a:xfrm>
            <a:off x="708825" y="494191"/>
            <a:ext cx="8568523" cy="250265"/>
          </a:xfrm>
        </p:spPr>
        <p:txBody>
          <a:bodyPr/>
          <a:lstStyle/>
          <a:p>
            <a:r>
              <a:rPr lang="en-US" b="0" dirty="0">
                <a:solidFill>
                  <a:schemeClr val="tx1">
                    <a:lumMod val="75000"/>
                    <a:lumOff val="25000"/>
                  </a:schemeClr>
                </a:solidFill>
                <a:latin typeface="Raleway SemiBold" panose="020B0703030101060003" pitchFamily="34" charset="0"/>
              </a:rPr>
              <a:t>What consumers would </a:t>
            </a:r>
            <a:r>
              <a:rPr lang="en-US" i="1" dirty="0">
                <a:solidFill>
                  <a:schemeClr val="tx1">
                    <a:lumMod val="75000"/>
                    <a:lumOff val="25000"/>
                  </a:schemeClr>
                </a:solidFill>
              </a:rPr>
              <a:t>like</a:t>
            </a:r>
            <a:r>
              <a:rPr lang="en-US" b="0" dirty="0">
                <a:solidFill>
                  <a:schemeClr val="tx1">
                    <a:lumMod val="75000"/>
                    <a:lumOff val="25000"/>
                  </a:schemeClr>
                </a:solidFill>
                <a:latin typeface="Raleway SemiBold" panose="020B0703030101060003" pitchFamily="34" charset="0"/>
              </a:rPr>
              <a:t> brands to do during cost-of-living crisis: </a:t>
            </a:r>
          </a:p>
          <a:p>
            <a:r>
              <a:rPr lang="en-GB" b="0" dirty="0">
                <a:solidFill>
                  <a:schemeClr val="tx2">
                    <a:lumMod val="50000"/>
                  </a:schemeClr>
                </a:solidFill>
                <a:latin typeface="Raleway SemiBold" panose="020B0703030101060003" pitchFamily="34" charset="0"/>
              </a:rPr>
              <a:t>Wave 1 – May 2022 </a:t>
            </a:r>
            <a:r>
              <a:rPr lang="en-GB" b="0" dirty="0" smtClean="0">
                <a:solidFill>
                  <a:schemeClr val="tx2">
                    <a:lumMod val="50000"/>
                  </a:schemeClr>
                </a:solidFill>
                <a:latin typeface="Raleway SemiBold" panose="020B0703030101060003" pitchFamily="34" charset="0"/>
              </a:rPr>
              <a:t>(age)</a:t>
            </a:r>
            <a:endParaRPr lang="en-GB" b="0" dirty="0">
              <a:solidFill>
                <a:schemeClr val="tx2">
                  <a:lumMod val="50000"/>
                </a:schemeClr>
              </a:solidFill>
              <a:latin typeface="Raleway SemiBold" panose="020B0703030101060003" pitchFamily="34" charset="0"/>
            </a:endParaRPr>
          </a:p>
          <a:p>
            <a:endParaRPr lang="en-GB" dirty="0"/>
          </a:p>
        </p:txBody>
      </p:sp>
      <p:sp>
        <p:nvSpPr>
          <p:cNvPr id="9" name="TextBox 8"/>
          <p:cNvSpPr txBox="1"/>
          <p:nvPr/>
        </p:nvSpPr>
        <p:spPr>
          <a:xfrm>
            <a:off x="606822" y="4752202"/>
            <a:ext cx="6309556" cy="338554"/>
          </a:xfrm>
          <a:prstGeom prst="rect">
            <a:avLst/>
          </a:prstGeom>
          <a:noFill/>
        </p:spPr>
        <p:txBody>
          <a:bodyPr wrap="square" rtlCol="0">
            <a:spAutoFit/>
          </a:bodyPr>
          <a:lstStyle/>
          <a:p>
            <a:pPr>
              <a:lnSpc>
                <a:spcPct val="100000"/>
              </a:lnSpc>
            </a:pPr>
            <a:r>
              <a:rPr lang="en-GB" sz="800" dirty="0">
                <a:solidFill>
                  <a:schemeClr val="tx1">
                    <a:lumMod val="75000"/>
                    <a:lumOff val="25000"/>
                  </a:schemeClr>
                </a:solidFill>
                <a:latin typeface="Raleway" panose="020B0503030101060003" pitchFamily="34" charset="0"/>
              </a:rPr>
              <a:t>Source: Institute of Practitioners in Advertising (IPA), </a:t>
            </a:r>
            <a:r>
              <a:rPr lang="en-GB" sz="800" dirty="0" err="1">
                <a:solidFill>
                  <a:schemeClr val="tx1">
                    <a:lumMod val="75000"/>
                    <a:lumOff val="25000"/>
                  </a:schemeClr>
                </a:solidFill>
                <a:latin typeface="Raleway" panose="020B0503030101060003" pitchFamily="34" charset="0"/>
              </a:rPr>
              <a:t>Opinium</a:t>
            </a:r>
            <a:endParaRPr lang="en-GB" sz="800" dirty="0">
              <a:solidFill>
                <a:schemeClr val="tx1">
                  <a:lumMod val="75000"/>
                  <a:lumOff val="25000"/>
                </a:schemeClr>
              </a:solidFill>
              <a:latin typeface="Raleway" panose="020B0503030101060003" pitchFamily="34" charset="0"/>
            </a:endParaRPr>
          </a:p>
          <a:p>
            <a:pPr>
              <a:lnSpc>
                <a:spcPct val="100000"/>
              </a:lnSpc>
            </a:pPr>
            <a:r>
              <a:rPr lang="en-GB" sz="800" dirty="0">
                <a:solidFill>
                  <a:schemeClr val="tx1">
                    <a:lumMod val="75000"/>
                    <a:lumOff val="25000"/>
                  </a:schemeClr>
                </a:solidFill>
                <a:latin typeface="Raleway" panose="020B0503030101060003" pitchFamily="34" charset="0"/>
              </a:rPr>
              <a:t>Base: 2,000 online respondents aged 18+, UK, </a:t>
            </a:r>
            <a:r>
              <a:rPr lang="en-GB" sz="800" dirty="0" smtClean="0">
                <a:solidFill>
                  <a:schemeClr val="tx1">
                    <a:lumMod val="75000"/>
                    <a:lumOff val="25000"/>
                  </a:schemeClr>
                </a:solidFill>
                <a:latin typeface="Raleway" panose="020B0503030101060003" pitchFamily="34" charset="0"/>
              </a:rPr>
              <a:t>May 2022</a:t>
            </a:r>
            <a:endParaRPr lang="en-GB" sz="800" dirty="0">
              <a:solidFill>
                <a:schemeClr val="tx1">
                  <a:lumMod val="75000"/>
                  <a:lumOff val="25000"/>
                </a:schemeClr>
              </a:solidFill>
              <a:latin typeface="Raleway" panose="020B0503030101060003" pitchFamily="34" charset="0"/>
            </a:endParaRPr>
          </a:p>
        </p:txBody>
      </p:sp>
      <p:graphicFrame>
        <p:nvGraphicFramePr>
          <p:cNvPr id="10" name="Content Placeholder 9"/>
          <p:cNvGraphicFramePr>
            <a:graphicFrameLocks/>
          </p:cNvGraphicFramePr>
          <p:nvPr>
            <p:extLst>
              <p:ext uri="{D42A27DB-BD31-4B8C-83A1-F6EECF244321}">
                <p14:modId xmlns:p14="http://schemas.microsoft.com/office/powerpoint/2010/main" val="1666793230"/>
              </p:ext>
            </p:extLst>
          </p:nvPr>
        </p:nvGraphicFramePr>
        <p:xfrm>
          <a:off x="500400" y="1843200"/>
          <a:ext cx="7997507" cy="26677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122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lide Number Placeholder 58"/>
          <p:cNvSpPr>
            <a:spLocks noGrp="1"/>
          </p:cNvSpPr>
          <p:nvPr>
            <p:ph type="sldNum" sz="quarter" idx="4"/>
          </p:nvPr>
        </p:nvSpPr>
        <p:spPr/>
        <p:txBody>
          <a:bodyPr/>
          <a:lstStyle/>
          <a:p>
            <a:fld id="{250383E6-0508-4FD6-840C-C50B0CB81885}" type="slidenum">
              <a:rPr lang="en-US" smtClean="0"/>
              <a:pPr/>
              <a:t>8</a:t>
            </a:fld>
            <a:endParaRPr lang="en-US" dirty="0"/>
          </a:p>
        </p:txBody>
      </p:sp>
      <p:sp>
        <p:nvSpPr>
          <p:cNvPr id="60" name="Subtitle 59"/>
          <p:cNvSpPr>
            <a:spLocks noGrp="1"/>
          </p:cNvSpPr>
          <p:nvPr>
            <p:ph type="subTitle" idx="1"/>
          </p:nvPr>
        </p:nvSpPr>
        <p:spPr>
          <a:xfrm>
            <a:off x="709200" y="1353600"/>
            <a:ext cx="8370519" cy="391345"/>
          </a:xfrm>
        </p:spPr>
        <p:txBody>
          <a:bodyPr/>
          <a:lstStyle/>
          <a:p>
            <a:pPr defTabSz="914400">
              <a:lnSpc>
                <a:spcPct val="100000"/>
              </a:lnSpc>
            </a:pPr>
            <a:r>
              <a:rPr lang="en-GB" sz="1000" i="1" dirty="0">
                <a:solidFill>
                  <a:schemeClr val="tx1">
                    <a:lumMod val="75000"/>
                    <a:lumOff val="25000"/>
                  </a:schemeClr>
                </a:solidFill>
              </a:rPr>
              <a:t>“</a:t>
            </a:r>
            <a:r>
              <a:rPr lang="en-US" sz="1000" i="1" dirty="0">
                <a:solidFill>
                  <a:schemeClr val="tx1">
                    <a:lumMod val="75000"/>
                    <a:lumOff val="25000"/>
                  </a:schemeClr>
                </a:solidFill>
              </a:rPr>
              <a:t>We’d now like you to think about the current cost of living crisis.  Please select a maximum of 5 answers per question. Which, if any, of the following would you most like brands to do to support customers during the cost-of-living crisis</a:t>
            </a:r>
            <a:r>
              <a:rPr lang="en-US" sz="1000" i="1" dirty="0" smtClean="0">
                <a:solidFill>
                  <a:schemeClr val="tx1">
                    <a:lumMod val="75000"/>
                    <a:lumOff val="25000"/>
                  </a:schemeClr>
                </a:solidFill>
              </a:rPr>
              <a:t>?” </a:t>
            </a:r>
            <a:r>
              <a:rPr lang="en-US" sz="1000" dirty="0">
                <a:solidFill>
                  <a:schemeClr val="tx1">
                    <a:lumMod val="75000"/>
                    <a:lumOff val="25000"/>
                  </a:schemeClr>
                </a:solidFill>
              </a:rPr>
              <a:t>| By </a:t>
            </a:r>
            <a:r>
              <a:rPr lang="en-US" sz="1000" dirty="0" smtClean="0">
                <a:solidFill>
                  <a:schemeClr val="tx1">
                    <a:lumMod val="75000"/>
                    <a:lumOff val="25000"/>
                  </a:schemeClr>
                </a:solidFill>
              </a:rPr>
              <a:t>age </a:t>
            </a:r>
            <a:r>
              <a:rPr lang="en-US" sz="1000" dirty="0">
                <a:solidFill>
                  <a:schemeClr val="tx1">
                    <a:lumMod val="75000"/>
                    <a:lumOff val="25000"/>
                  </a:schemeClr>
                </a:solidFill>
              </a:rPr>
              <a:t>| </a:t>
            </a:r>
            <a:r>
              <a:rPr lang="en-US" sz="1000" dirty="0" smtClean="0">
                <a:solidFill>
                  <a:schemeClr val="tx1">
                    <a:lumMod val="75000"/>
                    <a:lumOff val="25000"/>
                  </a:schemeClr>
                </a:solidFill>
              </a:rPr>
              <a:t>October </a:t>
            </a:r>
            <a:r>
              <a:rPr lang="en-US" sz="1000" dirty="0">
                <a:solidFill>
                  <a:schemeClr val="tx1">
                    <a:lumMod val="75000"/>
                    <a:lumOff val="25000"/>
                  </a:schemeClr>
                </a:solidFill>
              </a:rPr>
              <a:t>2022</a:t>
            </a:r>
            <a:endParaRPr lang="en-GB" sz="1000" dirty="0">
              <a:solidFill>
                <a:schemeClr val="tx1">
                  <a:lumMod val="75000"/>
                  <a:lumOff val="25000"/>
                </a:schemeClr>
              </a:solidFill>
            </a:endParaRPr>
          </a:p>
        </p:txBody>
      </p:sp>
      <p:sp>
        <p:nvSpPr>
          <p:cNvPr id="62" name="Text Placeholder 61"/>
          <p:cNvSpPr>
            <a:spLocks noGrp="1"/>
          </p:cNvSpPr>
          <p:nvPr>
            <p:ph type="body" sz="quarter" idx="11"/>
          </p:nvPr>
        </p:nvSpPr>
        <p:spPr>
          <a:xfrm>
            <a:off x="708825" y="494191"/>
            <a:ext cx="8568523" cy="250265"/>
          </a:xfrm>
        </p:spPr>
        <p:txBody>
          <a:bodyPr/>
          <a:lstStyle/>
          <a:p>
            <a:r>
              <a:rPr lang="en-US" b="0" dirty="0">
                <a:solidFill>
                  <a:schemeClr val="tx1">
                    <a:lumMod val="75000"/>
                    <a:lumOff val="25000"/>
                  </a:schemeClr>
                </a:solidFill>
                <a:latin typeface="Raleway SemiBold" panose="020B0703030101060003" pitchFamily="34" charset="0"/>
              </a:rPr>
              <a:t>What consumers would </a:t>
            </a:r>
            <a:r>
              <a:rPr lang="en-US" i="1" dirty="0">
                <a:solidFill>
                  <a:schemeClr val="tx1">
                    <a:lumMod val="75000"/>
                    <a:lumOff val="25000"/>
                  </a:schemeClr>
                </a:solidFill>
              </a:rPr>
              <a:t>like</a:t>
            </a:r>
            <a:r>
              <a:rPr lang="en-US" b="0" dirty="0">
                <a:solidFill>
                  <a:schemeClr val="tx1">
                    <a:lumMod val="75000"/>
                    <a:lumOff val="25000"/>
                  </a:schemeClr>
                </a:solidFill>
                <a:latin typeface="Raleway SemiBold" panose="020B0703030101060003" pitchFamily="34" charset="0"/>
              </a:rPr>
              <a:t> brands to do during cost-of-living crisis: </a:t>
            </a:r>
          </a:p>
          <a:p>
            <a:r>
              <a:rPr lang="en-GB" b="0" dirty="0">
                <a:solidFill>
                  <a:schemeClr val="tx2"/>
                </a:solidFill>
                <a:latin typeface="Raleway SemiBold" panose="020B0703030101060003" pitchFamily="34" charset="0"/>
              </a:rPr>
              <a:t>Wave </a:t>
            </a:r>
            <a:r>
              <a:rPr lang="en-GB" b="0" dirty="0" smtClean="0">
                <a:solidFill>
                  <a:schemeClr val="tx2"/>
                </a:solidFill>
                <a:latin typeface="Raleway SemiBold" panose="020B0703030101060003" pitchFamily="34" charset="0"/>
              </a:rPr>
              <a:t>2 </a:t>
            </a:r>
            <a:r>
              <a:rPr lang="en-GB" b="0" dirty="0">
                <a:solidFill>
                  <a:schemeClr val="tx2"/>
                </a:solidFill>
                <a:latin typeface="Raleway SemiBold" panose="020B0703030101060003" pitchFamily="34" charset="0"/>
              </a:rPr>
              <a:t>– </a:t>
            </a:r>
            <a:r>
              <a:rPr lang="en-GB" b="0" dirty="0" smtClean="0">
                <a:solidFill>
                  <a:schemeClr val="tx2"/>
                </a:solidFill>
                <a:latin typeface="Raleway SemiBold" panose="020B0703030101060003" pitchFamily="34" charset="0"/>
              </a:rPr>
              <a:t>October </a:t>
            </a:r>
            <a:r>
              <a:rPr lang="en-GB" b="0" dirty="0">
                <a:solidFill>
                  <a:schemeClr val="tx2"/>
                </a:solidFill>
                <a:latin typeface="Raleway SemiBold" panose="020B0703030101060003" pitchFamily="34" charset="0"/>
              </a:rPr>
              <a:t>2022 (age)</a:t>
            </a:r>
          </a:p>
          <a:p>
            <a:endParaRPr lang="en-GB" dirty="0"/>
          </a:p>
        </p:txBody>
      </p:sp>
      <p:sp>
        <p:nvSpPr>
          <p:cNvPr id="9" name="TextBox 8"/>
          <p:cNvSpPr txBox="1"/>
          <p:nvPr/>
        </p:nvSpPr>
        <p:spPr>
          <a:xfrm>
            <a:off x="606822" y="4752202"/>
            <a:ext cx="6309556" cy="338554"/>
          </a:xfrm>
          <a:prstGeom prst="rect">
            <a:avLst/>
          </a:prstGeom>
          <a:noFill/>
        </p:spPr>
        <p:txBody>
          <a:bodyPr wrap="square" rtlCol="0">
            <a:spAutoFit/>
          </a:bodyPr>
          <a:lstStyle/>
          <a:p>
            <a:pPr>
              <a:lnSpc>
                <a:spcPct val="100000"/>
              </a:lnSpc>
            </a:pPr>
            <a:r>
              <a:rPr lang="en-GB" sz="800" dirty="0">
                <a:solidFill>
                  <a:schemeClr val="tx1">
                    <a:lumMod val="75000"/>
                    <a:lumOff val="25000"/>
                  </a:schemeClr>
                </a:solidFill>
                <a:latin typeface="Raleway" panose="020B0503030101060003" pitchFamily="34" charset="0"/>
              </a:rPr>
              <a:t>Source: Institute of Practitioners in Advertising (IPA), </a:t>
            </a:r>
            <a:r>
              <a:rPr lang="en-GB" sz="800" dirty="0" err="1">
                <a:solidFill>
                  <a:schemeClr val="tx1">
                    <a:lumMod val="75000"/>
                    <a:lumOff val="25000"/>
                  </a:schemeClr>
                </a:solidFill>
                <a:latin typeface="Raleway" panose="020B0503030101060003" pitchFamily="34" charset="0"/>
              </a:rPr>
              <a:t>Opinium</a:t>
            </a:r>
            <a:endParaRPr lang="en-GB" sz="800" dirty="0">
              <a:solidFill>
                <a:schemeClr val="tx1">
                  <a:lumMod val="75000"/>
                  <a:lumOff val="25000"/>
                </a:schemeClr>
              </a:solidFill>
              <a:latin typeface="Raleway" panose="020B0503030101060003" pitchFamily="34" charset="0"/>
            </a:endParaRPr>
          </a:p>
          <a:p>
            <a:pPr>
              <a:lnSpc>
                <a:spcPct val="100000"/>
              </a:lnSpc>
            </a:pPr>
            <a:r>
              <a:rPr lang="en-GB" sz="800" dirty="0">
                <a:solidFill>
                  <a:schemeClr val="tx1">
                    <a:lumMod val="75000"/>
                    <a:lumOff val="25000"/>
                  </a:schemeClr>
                </a:solidFill>
                <a:latin typeface="Raleway" panose="020B0503030101060003" pitchFamily="34" charset="0"/>
              </a:rPr>
              <a:t>Base: 2,000 online respondents aged 18+, UK, </a:t>
            </a:r>
            <a:r>
              <a:rPr lang="en-GB" sz="800" dirty="0" smtClean="0">
                <a:solidFill>
                  <a:schemeClr val="tx1">
                    <a:lumMod val="75000"/>
                    <a:lumOff val="25000"/>
                  </a:schemeClr>
                </a:solidFill>
                <a:latin typeface="Raleway" panose="020B0503030101060003" pitchFamily="34" charset="0"/>
              </a:rPr>
              <a:t>October 2022</a:t>
            </a:r>
            <a:endParaRPr lang="en-GB" sz="800" dirty="0">
              <a:solidFill>
                <a:schemeClr val="tx1">
                  <a:lumMod val="75000"/>
                  <a:lumOff val="25000"/>
                </a:schemeClr>
              </a:solidFill>
              <a:latin typeface="Raleway" panose="020B0503030101060003" pitchFamily="34" charset="0"/>
            </a:endParaRPr>
          </a:p>
        </p:txBody>
      </p:sp>
      <p:graphicFrame>
        <p:nvGraphicFramePr>
          <p:cNvPr id="10" name="Content Placeholder 9"/>
          <p:cNvGraphicFramePr>
            <a:graphicFrameLocks/>
          </p:cNvGraphicFramePr>
          <p:nvPr>
            <p:extLst>
              <p:ext uri="{D42A27DB-BD31-4B8C-83A1-F6EECF244321}">
                <p14:modId xmlns:p14="http://schemas.microsoft.com/office/powerpoint/2010/main" val="3597526490"/>
              </p:ext>
            </p:extLst>
          </p:nvPr>
        </p:nvGraphicFramePr>
        <p:xfrm>
          <a:off x="500400" y="1843200"/>
          <a:ext cx="7997507" cy="26677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5717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lide Number Placeholder 58"/>
          <p:cNvSpPr>
            <a:spLocks noGrp="1"/>
          </p:cNvSpPr>
          <p:nvPr>
            <p:ph type="sldNum" sz="quarter" idx="4"/>
          </p:nvPr>
        </p:nvSpPr>
        <p:spPr/>
        <p:txBody>
          <a:bodyPr/>
          <a:lstStyle/>
          <a:p>
            <a:fld id="{250383E6-0508-4FD6-840C-C50B0CB81885}" type="slidenum">
              <a:rPr lang="en-US" smtClean="0"/>
              <a:pPr/>
              <a:t>9</a:t>
            </a:fld>
            <a:endParaRPr lang="en-US" dirty="0"/>
          </a:p>
        </p:txBody>
      </p:sp>
      <p:sp>
        <p:nvSpPr>
          <p:cNvPr id="60" name="Subtitle 59"/>
          <p:cNvSpPr>
            <a:spLocks noGrp="1"/>
          </p:cNvSpPr>
          <p:nvPr>
            <p:ph type="subTitle" idx="1"/>
          </p:nvPr>
        </p:nvSpPr>
        <p:spPr>
          <a:xfrm>
            <a:off x="709200" y="1353600"/>
            <a:ext cx="8370519" cy="391345"/>
          </a:xfrm>
        </p:spPr>
        <p:txBody>
          <a:bodyPr/>
          <a:lstStyle/>
          <a:p>
            <a:pPr defTabSz="914400">
              <a:lnSpc>
                <a:spcPct val="100000"/>
              </a:lnSpc>
            </a:pPr>
            <a:r>
              <a:rPr lang="en-GB" sz="1000" i="1" dirty="0">
                <a:solidFill>
                  <a:schemeClr val="tx1">
                    <a:lumMod val="75000"/>
                    <a:lumOff val="25000"/>
                  </a:schemeClr>
                </a:solidFill>
              </a:rPr>
              <a:t>“</a:t>
            </a:r>
            <a:r>
              <a:rPr lang="en-US" sz="1000" i="1" dirty="0">
                <a:solidFill>
                  <a:schemeClr val="tx1">
                    <a:lumMod val="75000"/>
                    <a:lumOff val="25000"/>
                  </a:schemeClr>
                </a:solidFill>
              </a:rPr>
              <a:t>We’d now like you to think about the current cost of living crisis.  Please select a maximum of 5 answers per question. Which, if any, of the following would you most like brands to do to support customers during the cost-of-living crisis?” </a:t>
            </a:r>
            <a:r>
              <a:rPr lang="en-US" sz="1000" dirty="0">
                <a:solidFill>
                  <a:schemeClr val="tx1">
                    <a:lumMod val="75000"/>
                    <a:lumOff val="25000"/>
                  </a:schemeClr>
                </a:solidFill>
              </a:rPr>
              <a:t>| By </a:t>
            </a:r>
            <a:r>
              <a:rPr lang="en-US" sz="1000" dirty="0" smtClean="0">
                <a:solidFill>
                  <a:schemeClr val="tx1">
                    <a:lumMod val="75000"/>
                    <a:lumOff val="25000"/>
                  </a:schemeClr>
                </a:solidFill>
              </a:rPr>
              <a:t>social grade </a:t>
            </a:r>
            <a:r>
              <a:rPr lang="en-US" sz="1000" dirty="0">
                <a:solidFill>
                  <a:schemeClr val="tx1">
                    <a:lumMod val="75000"/>
                    <a:lumOff val="25000"/>
                  </a:schemeClr>
                </a:solidFill>
              </a:rPr>
              <a:t>| May 2022</a:t>
            </a:r>
            <a:endParaRPr lang="en-GB" sz="1000" dirty="0">
              <a:solidFill>
                <a:schemeClr val="tx1">
                  <a:lumMod val="75000"/>
                  <a:lumOff val="25000"/>
                </a:schemeClr>
              </a:solidFill>
            </a:endParaRPr>
          </a:p>
        </p:txBody>
      </p:sp>
      <p:sp>
        <p:nvSpPr>
          <p:cNvPr id="62" name="Text Placeholder 61"/>
          <p:cNvSpPr>
            <a:spLocks noGrp="1"/>
          </p:cNvSpPr>
          <p:nvPr>
            <p:ph type="body" sz="quarter" idx="11"/>
          </p:nvPr>
        </p:nvSpPr>
        <p:spPr>
          <a:xfrm>
            <a:off x="708825" y="494191"/>
            <a:ext cx="8568523" cy="250265"/>
          </a:xfrm>
        </p:spPr>
        <p:txBody>
          <a:bodyPr/>
          <a:lstStyle/>
          <a:p>
            <a:r>
              <a:rPr lang="en-US" b="0" dirty="0">
                <a:solidFill>
                  <a:schemeClr val="tx1">
                    <a:lumMod val="75000"/>
                    <a:lumOff val="25000"/>
                  </a:schemeClr>
                </a:solidFill>
                <a:latin typeface="Raleway SemiBold" panose="020B0703030101060003" pitchFamily="34" charset="0"/>
              </a:rPr>
              <a:t>What consumers would </a:t>
            </a:r>
            <a:r>
              <a:rPr lang="en-US" i="1" dirty="0">
                <a:solidFill>
                  <a:schemeClr val="tx1">
                    <a:lumMod val="75000"/>
                    <a:lumOff val="25000"/>
                  </a:schemeClr>
                </a:solidFill>
              </a:rPr>
              <a:t>like</a:t>
            </a:r>
            <a:r>
              <a:rPr lang="en-US" b="0" dirty="0">
                <a:solidFill>
                  <a:schemeClr val="tx1">
                    <a:lumMod val="75000"/>
                    <a:lumOff val="25000"/>
                  </a:schemeClr>
                </a:solidFill>
                <a:latin typeface="Raleway SemiBold" panose="020B0703030101060003" pitchFamily="34" charset="0"/>
              </a:rPr>
              <a:t> brands to do during cost-of-living crisis: </a:t>
            </a:r>
          </a:p>
          <a:p>
            <a:r>
              <a:rPr lang="en-GB" b="0" dirty="0">
                <a:solidFill>
                  <a:schemeClr val="tx2">
                    <a:lumMod val="50000"/>
                  </a:schemeClr>
                </a:solidFill>
                <a:latin typeface="Raleway SemiBold" panose="020B0703030101060003" pitchFamily="34" charset="0"/>
              </a:rPr>
              <a:t>Wave 1 – May 2022 </a:t>
            </a:r>
            <a:r>
              <a:rPr lang="en-GB" b="0" dirty="0" smtClean="0">
                <a:solidFill>
                  <a:schemeClr val="tx2">
                    <a:lumMod val="50000"/>
                  </a:schemeClr>
                </a:solidFill>
                <a:latin typeface="Raleway SemiBold" panose="020B0703030101060003" pitchFamily="34" charset="0"/>
              </a:rPr>
              <a:t>(social grade)</a:t>
            </a:r>
            <a:endParaRPr lang="en-GB" b="0" dirty="0">
              <a:solidFill>
                <a:schemeClr val="tx2">
                  <a:lumMod val="50000"/>
                </a:schemeClr>
              </a:solidFill>
              <a:latin typeface="Raleway SemiBold" panose="020B0703030101060003" pitchFamily="34" charset="0"/>
            </a:endParaRPr>
          </a:p>
          <a:p>
            <a:endParaRPr lang="en-GB" dirty="0"/>
          </a:p>
        </p:txBody>
      </p:sp>
      <p:sp>
        <p:nvSpPr>
          <p:cNvPr id="9" name="TextBox 8"/>
          <p:cNvSpPr txBox="1"/>
          <p:nvPr/>
        </p:nvSpPr>
        <p:spPr>
          <a:xfrm>
            <a:off x="606822" y="4752202"/>
            <a:ext cx="6309556" cy="338554"/>
          </a:xfrm>
          <a:prstGeom prst="rect">
            <a:avLst/>
          </a:prstGeom>
          <a:noFill/>
        </p:spPr>
        <p:txBody>
          <a:bodyPr wrap="square" rtlCol="0">
            <a:spAutoFit/>
          </a:bodyPr>
          <a:lstStyle/>
          <a:p>
            <a:pPr>
              <a:lnSpc>
                <a:spcPct val="100000"/>
              </a:lnSpc>
            </a:pPr>
            <a:r>
              <a:rPr lang="en-GB" sz="800" dirty="0">
                <a:solidFill>
                  <a:schemeClr val="tx1">
                    <a:lumMod val="75000"/>
                    <a:lumOff val="25000"/>
                  </a:schemeClr>
                </a:solidFill>
                <a:latin typeface="Raleway" panose="020B0503030101060003" pitchFamily="34" charset="0"/>
              </a:rPr>
              <a:t>Source: Institute of Practitioners in Advertising (IPA), </a:t>
            </a:r>
            <a:r>
              <a:rPr lang="en-GB" sz="800" dirty="0" err="1">
                <a:solidFill>
                  <a:schemeClr val="tx1">
                    <a:lumMod val="75000"/>
                    <a:lumOff val="25000"/>
                  </a:schemeClr>
                </a:solidFill>
                <a:latin typeface="Raleway" panose="020B0503030101060003" pitchFamily="34" charset="0"/>
              </a:rPr>
              <a:t>Opinium</a:t>
            </a:r>
            <a:endParaRPr lang="en-GB" sz="800" dirty="0">
              <a:solidFill>
                <a:schemeClr val="tx1">
                  <a:lumMod val="75000"/>
                  <a:lumOff val="25000"/>
                </a:schemeClr>
              </a:solidFill>
              <a:latin typeface="Raleway" panose="020B0503030101060003" pitchFamily="34" charset="0"/>
            </a:endParaRPr>
          </a:p>
          <a:p>
            <a:pPr>
              <a:lnSpc>
                <a:spcPct val="100000"/>
              </a:lnSpc>
            </a:pPr>
            <a:r>
              <a:rPr lang="en-GB" sz="800" dirty="0">
                <a:solidFill>
                  <a:schemeClr val="tx1">
                    <a:lumMod val="75000"/>
                    <a:lumOff val="25000"/>
                  </a:schemeClr>
                </a:solidFill>
                <a:latin typeface="Raleway" panose="020B0503030101060003" pitchFamily="34" charset="0"/>
              </a:rPr>
              <a:t>Base: 2,000 online respondents aged 18+, UK, </a:t>
            </a:r>
            <a:r>
              <a:rPr lang="en-GB" sz="800" dirty="0" smtClean="0">
                <a:solidFill>
                  <a:schemeClr val="tx1">
                    <a:lumMod val="75000"/>
                    <a:lumOff val="25000"/>
                  </a:schemeClr>
                </a:solidFill>
                <a:latin typeface="Raleway" panose="020B0503030101060003" pitchFamily="34" charset="0"/>
              </a:rPr>
              <a:t>May 2022</a:t>
            </a:r>
            <a:endParaRPr lang="en-GB" sz="800" dirty="0">
              <a:solidFill>
                <a:schemeClr val="tx1">
                  <a:lumMod val="75000"/>
                  <a:lumOff val="25000"/>
                </a:schemeClr>
              </a:solidFill>
              <a:latin typeface="Raleway" panose="020B0503030101060003" pitchFamily="34" charset="0"/>
            </a:endParaRPr>
          </a:p>
        </p:txBody>
      </p:sp>
      <p:graphicFrame>
        <p:nvGraphicFramePr>
          <p:cNvPr id="10" name="Content Placeholder 9"/>
          <p:cNvGraphicFramePr>
            <a:graphicFrameLocks/>
          </p:cNvGraphicFramePr>
          <p:nvPr>
            <p:extLst>
              <p:ext uri="{D42A27DB-BD31-4B8C-83A1-F6EECF244321}">
                <p14:modId xmlns:p14="http://schemas.microsoft.com/office/powerpoint/2010/main" val="3028328453"/>
              </p:ext>
            </p:extLst>
          </p:nvPr>
        </p:nvGraphicFramePr>
        <p:xfrm>
          <a:off x="500400" y="1843200"/>
          <a:ext cx="7997507" cy="26677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4397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IPA Teal">
  <a:themeElements>
    <a:clrScheme name="Custom 12">
      <a:dk1>
        <a:srgbClr val="131313"/>
      </a:dk1>
      <a:lt1>
        <a:sysClr val="window" lastClr="FFFFFF"/>
      </a:lt1>
      <a:dk2>
        <a:srgbClr val="009974"/>
      </a:dk2>
      <a:lt2>
        <a:srgbClr val="B4A260"/>
      </a:lt2>
      <a:accent1>
        <a:srgbClr val="79433E"/>
      </a:accent1>
      <a:accent2>
        <a:srgbClr val="CA333A"/>
      </a:accent2>
      <a:accent3>
        <a:srgbClr val="D86A24"/>
      </a:accent3>
      <a:accent4>
        <a:srgbClr val="F8CE20"/>
      </a:accent4>
      <a:accent5>
        <a:srgbClr val="136B98"/>
      </a:accent5>
      <a:accent6>
        <a:srgbClr val="ADCC2B"/>
      </a:accent6>
      <a:hlink>
        <a:srgbClr val="131313"/>
      </a:hlink>
      <a:folHlink>
        <a:srgbClr val="6123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PA PowerPoint Template.potx" id="{A4927F56-6E8C-4B78-B9D3-C77E3BF9A6E7}" vid="{E678557D-EC9A-41A4-806F-9E92A12F321C}"/>
    </a:ext>
  </a:extLst>
</a:theme>
</file>

<file path=ppt/theme/theme10.xml><?xml version="1.0" encoding="utf-8"?>
<a:theme xmlns:a="http://schemas.openxmlformats.org/drawingml/2006/main" name="IPA Yellow">
  <a:themeElements>
    <a:clrScheme name="Custom 12">
      <a:dk1>
        <a:srgbClr val="131313"/>
      </a:dk1>
      <a:lt1>
        <a:sysClr val="window" lastClr="FFFFFF"/>
      </a:lt1>
      <a:dk2>
        <a:srgbClr val="009974"/>
      </a:dk2>
      <a:lt2>
        <a:srgbClr val="B4A260"/>
      </a:lt2>
      <a:accent1>
        <a:srgbClr val="79433E"/>
      </a:accent1>
      <a:accent2>
        <a:srgbClr val="CA333A"/>
      </a:accent2>
      <a:accent3>
        <a:srgbClr val="D86A24"/>
      </a:accent3>
      <a:accent4>
        <a:srgbClr val="F8CE20"/>
      </a:accent4>
      <a:accent5>
        <a:srgbClr val="136B98"/>
      </a:accent5>
      <a:accent6>
        <a:srgbClr val="ADCC2B"/>
      </a:accent6>
      <a:hlink>
        <a:srgbClr val="131313"/>
      </a:hlink>
      <a:folHlink>
        <a:srgbClr val="6123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PA PowerPoint Template.potx" id="{A4927F56-6E8C-4B78-B9D3-C77E3BF9A6E7}" vid="{E678557D-EC9A-41A4-806F-9E92A12F321C}"/>
    </a:ext>
  </a:extLst>
</a:theme>
</file>

<file path=ppt/theme/theme11.xml><?xml version="1.0" encoding="utf-8"?>
<a:theme xmlns:a="http://schemas.openxmlformats.org/drawingml/2006/main" name="IPA Orange">
  <a:themeElements>
    <a:clrScheme name="Custom 12">
      <a:dk1>
        <a:srgbClr val="131313"/>
      </a:dk1>
      <a:lt1>
        <a:sysClr val="window" lastClr="FFFFFF"/>
      </a:lt1>
      <a:dk2>
        <a:srgbClr val="009974"/>
      </a:dk2>
      <a:lt2>
        <a:srgbClr val="B4A260"/>
      </a:lt2>
      <a:accent1>
        <a:srgbClr val="79433E"/>
      </a:accent1>
      <a:accent2>
        <a:srgbClr val="CA333A"/>
      </a:accent2>
      <a:accent3>
        <a:srgbClr val="D86A24"/>
      </a:accent3>
      <a:accent4>
        <a:srgbClr val="F8CE20"/>
      </a:accent4>
      <a:accent5>
        <a:srgbClr val="136B98"/>
      </a:accent5>
      <a:accent6>
        <a:srgbClr val="ADCC2B"/>
      </a:accent6>
      <a:hlink>
        <a:srgbClr val="131313"/>
      </a:hlink>
      <a:folHlink>
        <a:srgbClr val="6123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PA PowerPoint Template.potx" id="{A4927F56-6E8C-4B78-B9D3-C77E3BF9A6E7}" vid="{E678557D-EC9A-41A4-806F-9E92A12F321C}"/>
    </a:ext>
  </a:extLst>
</a:theme>
</file>

<file path=ppt/theme/theme12.xml><?xml version="1.0" encoding="utf-8"?>
<a:theme xmlns:a="http://schemas.openxmlformats.org/drawingml/2006/main" name="IPA Red">
  <a:themeElements>
    <a:clrScheme name="Custom 12">
      <a:dk1>
        <a:srgbClr val="131313"/>
      </a:dk1>
      <a:lt1>
        <a:sysClr val="window" lastClr="FFFFFF"/>
      </a:lt1>
      <a:dk2>
        <a:srgbClr val="009974"/>
      </a:dk2>
      <a:lt2>
        <a:srgbClr val="B4A260"/>
      </a:lt2>
      <a:accent1>
        <a:srgbClr val="79433E"/>
      </a:accent1>
      <a:accent2>
        <a:srgbClr val="CA333A"/>
      </a:accent2>
      <a:accent3>
        <a:srgbClr val="D86A24"/>
      </a:accent3>
      <a:accent4>
        <a:srgbClr val="F8CE20"/>
      </a:accent4>
      <a:accent5>
        <a:srgbClr val="136B98"/>
      </a:accent5>
      <a:accent6>
        <a:srgbClr val="ADCC2B"/>
      </a:accent6>
      <a:hlink>
        <a:srgbClr val="131313"/>
      </a:hlink>
      <a:folHlink>
        <a:srgbClr val="6123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PA PowerPoint Template.potx" id="{A4927F56-6E8C-4B78-B9D3-C77E3BF9A6E7}" vid="{E678557D-EC9A-41A4-806F-9E92A12F321C}"/>
    </a:ext>
  </a:extLst>
</a:theme>
</file>

<file path=ppt/theme/theme13.xml><?xml version="1.0" encoding="utf-8"?>
<a:theme xmlns:a="http://schemas.openxmlformats.org/drawingml/2006/main" name="IPA Brown">
  <a:themeElements>
    <a:clrScheme name="Custom 12">
      <a:dk1>
        <a:srgbClr val="131313"/>
      </a:dk1>
      <a:lt1>
        <a:sysClr val="window" lastClr="FFFFFF"/>
      </a:lt1>
      <a:dk2>
        <a:srgbClr val="009974"/>
      </a:dk2>
      <a:lt2>
        <a:srgbClr val="B4A260"/>
      </a:lt2>
      <a:accent1>
        <a:srgbClr val="79433E"/>
      </a:accent1>
      <a:accent2>
        <a:srgbClr val="CA333A"/>
      </a:accent2>
      <a:accent3>
        <a:srgbClr val="D86A24"/>
      </a:accent3>
      <a:accent4>
        <a:srgbClr val="F8CE20"/>
      </a:accent4>
      <a:accent5>
        <a:srgbClr val="136B98"/>
      </a:accent5>
      <a:accent6>
        <a:srgbClr val="ADCC2B"/>
      </a:accent6>
      <a:hlink>
        <a:srgbClr val="131313"/>
      </a:hlink>
      <a:folHlink>
        <a:srgbClr val="6123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PA PowerPoint Template.potx" id="{A4927F56-6E8C-4B78-B9D3-C77E3BF9A6E7}" vid="{E678557D-EC9A-41A4-806F-9E92A12F321C}"/>
    </a:ext>
  </a:extLst>
</a:theme>
</file>

<file path=ppt/theme/theme14.xml><?xml version="1.0" encoding="utf-8"?>
<a:theme xmlns:a="http://schemas.openxmlformats.org/drawingml/2006/main" name="IPA Gold">
  <a:themeElements>
    <a:clrScheme name="Custom 12">
      <a:dk1>
        <a:srgbClr val="131313"/>
      </a:dk1>
      <a:lt1>
        <a:sysClr val="window" lastClr="FFFFFF"/>
      </a:lt1>
      <a:dk2>
        <a:srgbClr val="009974"/>
      </a:dk2>
      <a:lt2>
        <a:srgbClr val="B4A260"/>
      </a:lt2>
      <a:accent1>
        <a:srgbClr val="79433E"/>
      </a:accent1>
      <a:accent2>
        <a:srgbClr val="CA333A"/>
      </a:accent2>
      <a:accent3>
        <a:srgbClr val="D86A24"/>
      </a:accent3>
      <a:accent4>
        <a:srgbClr val="F8CE20"/>
      </a:accent4>
      <a:accent5>
        <a:srgbClr val="136B98"/>
      </a:accent5>
      <a:accent6>
        <a:srgbClr val="ADCC2B"/>
      </a:accent6>
      <a:hlink>
        <a:srgbClr val="131313"/>
      </a:hlink>
      <a:folHlink>
        <a:srgbClr val="6123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PA PowerPoint Template.potx" id="{A4927F56-6E8C-4B78-B9D3-C77E3BF9A6E7}" vid="{E678557D-EC9A-41A4-806F-9E92A12F321C}"/>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PA Purple">
  <a:themeElements>
    <a:clrScheme name="Custom 12">
      <a:dk1>
        <a:srgbClr val="131313"/>
      </a:dk1>
      <a:lt1>
        <a:sysClr val="window" lastClr="FFFFFF"/>
      </a:lt1>
      <a:dk2>
        <a:srgbClr val="009974"/>
      </a:dk2>
      <a:lt2>
        <a:srgbClr val="B4A260"/>
      </a:lt2>
      <a:accent1>
        <a:srgbClr val="79433E"/>
      </a:accent1>
      <a:accent2>
        <a:srgbClr val="CA333A"/>
      </a:accent2>
      <a:accent3>
        <a:srgbClr val="D86A24"/>
      </a:accent3>
      <a:accent4>
        <a:srgbClr val="F8CE20"/>
      </a:accent4>
      <a:accent5>
        <a:srgbClr val="136B98"/>
      </a:accent5>
      <a:accent6>
        <a:srgbClr val="ADCC2B"/>
      </a:accent6>
      <a:hlink>
        <a:srgbClr val="131313"/>
      </a:hlink>
      <a:folHlink>
        <a:srgbClr val="6123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PA PowerPoint Template.potx" id="{A4927F56-6E8C-4B78-B9D3-C77E3BF9A6E7}" vid="{E678557D-EC9A-41A4-806F-9E92A12F321C}"/>
    </a:ext>
  </a:extLst>
</a:theme>
</file>

<file path=ppt/theme/theme3.xml><?xml version="1.0" encoding="utf-8"?>
<a:theme xmlns:a="http://schemas.openxmlformats.org/drawingml/2006/main" name="1_IPA Violet">
  <a:themeElements>
    <a:clrScheme name="Custom 12">
      <a:dk1>
        <a:srgbClr val="131313"/>
      </a:dk1>
      <a:lt1>
        <a:sysClr val="window" lastClr="FFFFFF"/>
      </a:lt1>
      <a:dk2>
        <a:srgbClr val="009974"/>
      </a:dk2>
      <a:lt2>
        <a:srgbClr val="B4A260"/>
      </a:lt2>
      <a:accent1>
        <a:srgbClr val="79433E"/>
      </a:accent1>
      <a:accent2>
        <a:srgbClr val="CA333A"/>
      </a:accent2>
      <a:accent3>
        <a:srgbClr val="D86A24"/>
      </a:accent3>
      <a:accent4>
        <a:srgbClr val="F8CE20"/>
      </a:accent4>
      <a:accent5>
        <a:srgbClr val="136B98"/>
      </a:accent5>
      <a:accent6>
        <a:srgbClr val="ADCC2B"/>
      </a:accent6>
      <a:hlink>
        <a:srgbClr val="131313"/>
      </a:hlink>
      <a:folHlink>
        <a:srgbClr val="6123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PA PowerPoint Template.potx" id="{A4927F56-6E8C-4B78-B9D3-C77E3BF9A6E7}" vid="{E678557D-EC9A-41A4-806F-9E92A12F321C}"/>
    </a:ext>
  </a:extLst>
</a:theme>
</file>

<file path=ppt/theme/theme4.xml><?xml version="1.0" encoding="utf-8"?>
<a:theme xmlns:a="http://schemas.openxmlformats.org/drawingml/2006/main" name="IPA New Purple">
  <a:themeElements>
    <a:clrScheme name="Custom 12">
      <a:dk1>
        <a:srgbClr val="131313"/>
      </a:dk1>
      <a:lt1>
        <a:sysClr val="window" lastClr="FFFFFF"/>
      </a:lt1>
      <a:dk2>
        <a:srgbClr val="009974"/>
      </a:dk2>
      <a:lt2>
        <a:srgbClr val="B4A260"/>
      </a:lt2>
      <a:accent1>
        <a:srgbClr val="79433E"/>
      </a:accent1>
      <a:accent2>
        <a:srgbClr val="CA333A"/>
      </a:accent2>
      <a:accent3>
        <a:srgbClr val="D86A24"/>
      </a:accent3>
      <a:accent4>
        <a:srgbClr val="F8CE20"/>
      </a:accent4>
      <a:accent5>
        <a:srgbClr val="136B98"/>
      </a:accent5>
      <a:accent6>
        <a:srgbClr val="ADCC2B"/>
      </a:accent6>
      <a:hlink>
        <a:srgbClr val="131313"/>
      </a:hlink>
      <a:folHlink>
        <a:srgbClr val="6123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PA PowerPoint Template.potx" id="{A4927F56-6E8C-4B78-B9D3-C77E3BF9A6E7}" vid="{E678557D-EC9A-41A4-806F-9E92A12F321C}"/>
    </a:ext>
  </a:extLst>
</a:theme>
</file>

<file path=ppt/theme/theme5.xml><?xml version="1.0" encoding="utf-8"?>
<a:theme xmlns:a="http://schemas.openxmlformats.org/drawingml/2006/main" name="IPA Blue">
  <a:themeElements>
    <a:clrScheme name="Custom 12">
      <a:dk1>
        <a:srgbClr val="131313"/>
      </a:dk1>
      <a:lt1>
        <a:sysClr val="window" lastClr="FFFFFF"/>
      </a:lt1>
      <a:dk2>
        <a:srgbClr val="009974"/>
      </a:dk2>
      <a:lt2>
        <a:srgbClr val="B4A260"/>
      </a:lt2>
      <a:accent1>
        <a:srgbClr val="79433E"/>
      </a:accent1>
      <a:accent2>
        <a:srgbClr val="CA333A"/>
      </a:accent2>
      <a:accent3>
        <a:srgbClr val="D86A24"/>
      </a:accent3>
      <a:accent4>
        <a:srgbClr val="F8CE20"/>
      </a:accent4>
      <a:accent5>
        <a:srgbClr val="136B98"/>
      </a:accent5>
      <a:accent6>
        <a:srgbClr val="ADCC2B"/>
      </a:accent6>
      <a:hlink>
        <a:srgbClr val="131313"/>
      </a:hlink>
      <a:folHlink>
        <a:srgbClr val="6123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PA PowerPoint Template.potx" id="{A4927F56-6E8C-4B78-B9D3-C77E3BF9A6E7}" vid="{E678557D-EC9A-41A4-806F-9E92A12F321C}"/>
    </a:ext>
  </a:extLst>
</a:theme>
</file>

<file path=ppt/theme/theme6.xml><?xml version="1.0" encoding="utf-8"?>
<a:theme xmlns:a="http://schemas.openxmlformats.org/drawingml/2006/main" name="IPA Light Blue">
  <a:themeElements>
    <a:clrScheme name="Custom 12">
      <a:dk1>
        <a:srgbClr val="131313"/>
      </a:dk1>
      <a:lt1>
        <a:sysClr val="window" lastClr="FFFFFF"/>
      </a:lt1>
      <a:dk2>
        <a:srgbClr val="009974"/>
      </a:dk2>
      <a:lt2>
        <a:srgbClr val="B4A260"/>
      </a:lt2>
      <a:accent1>
        <a:srgbClr val="79433E"/>
      </a:accent1>
      <a:accent2>
        <a:srgbClr val="CA333A"/>
      </a:accent2>
      <a:accent3>
        <a:srgbClr val="D86A24"/>
      </a:accent3>
      <a:accent4>
        <a:srgbClr val="F8CE20"/>
      </a:accent4>
      <a:accent5>
        <a:srgbClr val="136B98"/>
      </a:accent5>
      <a:accent6>
        <a:srgbClr val="ADCC2B"/>
      </a:accent6>
      <a:hlink>
        <a:srgbClr val="131313"/>
      </a:hlink>
      <a:folHlink>
        <a:srgbClr val="6123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PA PowerPoint Template.potx" id="{A4927F56-6E8C-4B78-B9D3-C77E3BF9A6E7}" vid="{E678557D-EC9A-41A4-806F-9E92A12F321C}"/>
    </a:ext>
  </a:extLst>
</a:theme>
</file>

<file path=ppt/theme/theme7.xml><?xml version="1.0" encoding="utf-8"?>
<a:theme xmlns:a="http://schemas.openxmlformats.org/drawingml/2006/main" name="IPA Dark Green">
  <a:themeElements>
    <a:clrScheme name="Custom 12">
      <a:dk1>
        <a:srgbClr val="131313"/>
      </a:dk1>
      <a:lt1>
        <a:sysClr val="window" lastClr="FFFFFF"/>
      </a:lt1>
      <a:dk2>
        <a:srgbClr val="009974"/>
      </a:dk2>
      <a:lt2>
        <a:srgbClr val="B4A260"/>
      </a:lt2>
      <a:accent1>
        <a:srgbClr val="79433E"/>
      </a:accent1>
      <a:accent2>
        <a:srgbClr val="CA333A"/>
      </a:accent2>
      <a:accent3>
        <a:srgbClr val="D86A24"/>
      </a:accent3>
      <a:accent4>
        <a:srgbClr val="F8CE20"/>
      </a:accent4>
      <a:accent5>
        <a:srgbClr val="136B98"/>
      </a:accent5>
      <a:accent6>
        <a:srgbClr val="ADCC2B"/>
      </a:accent6>
      <a:hlink>
        <a:srgbClr val="131313"/>
      </a:hlink>
      <a:folHlink>
        <a:srgbClr val="6123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PA PowerPoint Template.potx" id="{A4927F56-6E8C-4B78-B9D3-C77E3BF9A6E7}" vid="{E678557D-EC9A-41A4-806F-9E92A12F321C}"/>
    </a:ext>
  </a:extLst>
</a:theme>
</file>

<file path=ppt/theme/theme8.xml><?xml version="1.0" encoding="utf-8"?>
<a:theme xmlns:a="http://schemas.openxmlformats.org/drawingml/2006/main" name="IPA Mid Green">
  <a:themeElements>
    <a:clrScheme name="Custom 12">
      <a:dk1>
        <a:srgbClr val="131313"/>
      </a:dk1>
      <a:lt1>
        <a:sysClr val="window" lastClr="FFFFFF"/>
      </a:lt1>
      <a:dk2>
        <a:srgbClr val="009974"/>
      </a:dk2>
      <a:lt2>
        <a:srgbClr val="B4A260"/>
      </a:lt2>
      <a:accent1>
        <a:srgbClr val="79433E"/>
      </a:accent1>
      <a:accent2>
        <a:srgbClr val="CA333A"/>
      </a:accent2>
      <a:accent3>
        <a:srgbClr val="D86A24"/>
      </a:accent3>
      <a:accent4>
        <a:srgbClr val="F8CE20"/>
      </a:accent4>
      <a:accent5>
        <a:srgbClr val="136B98"/>
      </a:accent5>
      <a:accent6>
        <a:srgbClr val="ADCC2B"/>
      </a:accent6>
      <a:hlink>
        <a:srgbClr val="131313"/>
      </a:hlink>
      <a:folHlink>
        <a:srgbClr val="6123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PA PowerPoint Template.potx" id="{A4927F56-6E8C-4B78-B9D3-C77E3BF9A6E7}" vid="{E678557D-EC9A-41A4-806F-9E92A12F321C}"/>
    </a:ext>
  </a:extLst>
</a:theme>
</file>

<file path=ppt/theme/theme9.xml><?xml version="1.0" encoding="utf-8"?>
<a:theme xmlns:a="http://schemas.openxmlformats.org/drawingml/2006/main" name="IPA Light Green">
  <a:themeElements>
    <a:clrScheme name="Custom 12">
      <a:dk1>
        <a:srgbClr val="131313"/>
      </a:dk1>
      <a:lt1>
        <a:sysClr val="window" lastClr="FFFFFF"/>
      </a:lt1>
      <a:dk2>
        <a:srgbClr val="009974"/>
      </a:dk2>
      <a:lt2>
        <a:srgbClr val="B4A260"/>
      </a:lt2>
      <a:accent1>
        <a:srgbClr val="79433E"/>
      </a:accent1>
      <a:accent2>
        <a:srgbClr val="CA333A"/>
      </a:accent2>
      <a:accent3>
        <a:srgbClr val="D86A24"/>
      </a:accent3>
      <a:accent4>
        <a:srgbClr val="F8CE20"/>
      </a:accent4>
      <a:accent5>
        <a:srgbClr val="136B98"/>
      </a:accent5>
      <a:accent6>
        <a:srgbClr val="ADCC2B"/>
      </a:accent6>
      <a:hlink>
        <a:srgbClr val="131313"/>
      </a:hlink>
      <a:folHlink>
        <a:srgbClr val="6123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PA PowerPoint Template.potx" id="{A4927F56-6E8C-4B78-B9D3-C77E3BF9A6E7}" vid="{E678557D-EC9A-41A4-806F-9E92A12F321C}"/>
    </a:ext>
  </a:extLst>
</a:theme>
</file>

<file path=docProps/app.xml><?xml version="1.0" encoding="utf-8"?>
<Properties xmlns="http://schemas.openxmlformats.org/officeDocument/2006/extended-properties" xmlns:vt="http://schemas.openxmlformats.org/officeDocument/2006/docPropsVTypes">
  <Template>IPA PowerPoint Template</Template>
  <TotalTime>2672</TotalTime>
  <Words>990</Words>
  <Application>Microsoft Office PowerPoint</Application>
  <PresentationFormat>Custom</PresentationFormat>
  <Paragraphs>80</Paragraphs>
  <Slides>11</Slides>
  <Notes>11</Notes>
  <HiddenSlides>0</HiddenSlides>
  <MMClips>0</MMClips>
  <ScaleCrop>false</ScaleCrop>
  <HeadingPairs>
    <vt:vector size="6" baseType="variant">
      <vt:variant>
        <vt:lpstr>Fonts Used</vt:lpstr>
      </vt:variant>
      <vt:variant>
        <vt:i4>5</vt:i4>
      </vt:variant>
      <vt:variant>
        <vt:lpstr>Theme</vt:lpstr>
      </vt:variant>
      <vt:variant>
        <vt:i4>14</vt:i4>
      </vt:variant>
      <vt:variant>
        <vt:lpstr>Slide Titles</vt:lpstr>
      </vt:variant>
      <vt:variant>
        <vt:i4>11</vt:i4>
      </vt:variant>
    </vt:vector>
  </HeadingPairs>
  <TitlesOfParts>
    <vt:vector size="30" baseType="lpstr">
      <vt:lpstr>Arial</vt:lpstr>
      <vt:lpstr>Calibri</vt:lpstr>
      <vt:lpstr>Raleway</vt:lpstr>
      <vt:lpstr>Raleway Light</vt:lpstr>
      <vt:lpstr>Raleway SemiBold</vt:lpstr>
      <vt:lpstr>IPA Teal</vt:lpstr>
      <vt:lpstr>IPA Purple</vt:lpstr>
      <vt:lpstr>1_IPA Violet</vt:lpstr>
      <vt:lpstr>IPA New Purple</vt:lpstr>
      <vt:lpstr>IPA Blue</vt:lpstr>
      <vt:lpstr>IPA Light Blue</vt:lpstr>
      <vt:lpstr>IPA Dark Green</vt:lpstr>
      <vt:lpstr>IPA Mid Green</vt:lpstr>
      <vt:lpstr>IPA Light Green</vt:lpstr>
      <vt:lpstr>IPA Yellow</vt:lpstr>
      <vt:lpstr>IPA Orange</vt:lpstr>
      <vt:lpstr>IPA Red</vt:lpstr>
      <vt:lpstr>IPA Brown</vt:lpstr>
      <vt:lpstr>IPA Gold</vt:lpstr>
      <vt:lpstr>Brand Action  &amp; the Cost of Living  Crisis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Brand Action  &amp; the Cost of Living  Crisis</vt:lpstr>
    </vt:vector>
  </TitlesOfParts>
  <Company>Institute of Practitioners in Advertising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Ramandeep Sandhu</dc:creator>
  <cp:lastModifiedBy>Jamie Britton MIPA</cp:lastModifiedBy>
  <cp:revision>160</cp:revision>
  <dcterms:created xsi:type="dcterms:W3CDTF">2021-03-17T14:44:02Z</dcterms:created>
  <dcterms:modified xsi:type="dcterms:W3CDTF">2022-10-24T14:19:55Z</dcterms:modified>
</cp:coreProperties>
</file>