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 id="2147483666" r:id="rId5"/>
    <p:sldMasterId id="2147483777" r:id="rId6"/>
    <p:sldMasterId id="2147483682" r:id="rId7"/>
    <p:sldMasterId id="2147483690" r:id="rId8"/>
    <p:sldMasterId id="2147483706" r:id="rId9"/>
    <p:sldMasterId id="2147483714" r:id="rId10"/>
    <p:sldMasterId id="2147483729" r:id="rId11"/>
    <p:sldMasterId id="2147483737" r:id="rId12"/>
    <p:sldMasterId id="2147483745" r:id="rId13"/>
    <p:sldMasterId id="2147483753" r:id="rId14"/>
    <p:sldMasterId id="2147483761" r:id="rId15"/>
    <p:sldMasterId id="2147483769" r:id="rId16"/>
  </p:sldMasterIdLst>
  <p:notesMasterIdLst>
    <p:notesMasterId r:id="rId51"/>
  </p:notesMasterIdLst>
  <p:sldIdLst>
    <p:sldId id="256" r:id="rId17"/>
    <p:sldId id="257" r:id="rId18"/>
    <p:sldId id="265" r:id="rId19"/>
    <p:sldId id="312" r:id="rId20"/>
    <p:sldId id="270" r:id="rId21"/>
    <p:sldId id="286" r:id="rId22"/>
    <p:sldId id="278" r:id="rId23"/>
    <p:sldId id="316" r:id="rId24"/>
    <p:sldId id="268" r:id="rId25"/>
    <p:sldId id="269" r:id="rId26"/>
    <p:sldId id="280" r:id="rId27"/>
    <p:sldId id="281" r:id="rId28"/>
    <p:sldId id="315" r:id="rId29"/>
    <p:sldId id="284" r:id="rId30"/>
    <p:sldId id="303" r:id="rId31"/>
    <p:sldId id="305" r:id="rId32"/>
    <p:sldId id="311" r:id="rId33"/>
    <p:sldId id="314" r:id="rId34"/>
    <p:sldId id="299" r:id="rId35"/>
    <p:sldId id="301" r:id="rId36"/>
    <p:sldId id="300" r:id="rId37"/>
    <p:sldId id="283" r:id="rId38"/>
    <p:sldId id="294" r:id="rId39"/>
    <p:sldId id="295" r:id="rId40"/>
    <p:sldId id="313" r:id="rId41"/>
    <p:sldId id="289" r:id="rId42"/>
    <p:sldId id="279" r:id="rId43"/>
    <p:sldId id="290" r:id="rId44"/>
    <p:sldId id="291" r:id="rId45"/>
    <p:sldId id="308" r:id="rId46"/>
    <p:sldId id="296" r:id="rId47"/>
    <p:sldId id="282" r:id="rId48"/>
    <p:sldId id="307" r:id="rId49"/>
    <p:sldId id="306" r:id="rId50"/>
  </p:sldIdLst>
  <p:sldSz cx="10077450" cy="5668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eme Griffiths" initials="GG" lastIdx="6" clrIdx="0">
    <p:extLst>
      <p:ext uri="{19B8F6BF-5375-455C-9EA6-DF929625EA0E}">
        <p15:presenceInfo xmlns:p15="http://schemas.microsoft.com/office/powerpoint/2012/main" userId="S-1-5-21-355945004-4284766138-2378183309-2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8B"/>
    <a:srgbClr val="D1BE7E"/>
    <a:srgbClr val="A35A51"/>
    <a:srgbClr val="E24243"/>
    <a:srgbClr val="EC8206"/>
    <a:srgbClr val="FFD900"/>
    <a:srgbClr val="CAD400"/>
    <a:srgbClr val="69B144"/>
    <a:srgbClr val="507693"/>
    <a:srgbClr val="137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121" autoAdjust="0"/>
  </p:normalViewPr>
  <p:slideViewPr>
    <p:cSldViewPr snapToGrid="0" snapToObjects="1">
      <p:cViewPr varScale="1">
        <p:scale>
          <a:sx n="135" d="100"/>
          <a:sy n="135" d="100"/>
        </p:scale>
        <p:origin x="552" y="91"/>
      </p:cViewPr>
      <p:guideLst>
        <p:guide orient="horz" pos="1786"/>
        <p:guide pos="3174"/>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5881679839849"/>
          <c:y val="2.5356922211579983E-2"/>
          <c:w val="0.71397626177094797"/>
          <c:h val="0.87065516696492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Other</c:v>
                </c:pt>
                <c:pt idx="1">
                  <c:v>Triple Bottom Line</c:v>
                </c:pt>
                <c:pt idx="2">
                  <c:v>Circular Economy</c:v>
                </c:pt>
                <c:pt idx="3">
                  <c:v>Biodiversity Gain</c:v>
                </c:pt>
                <c:pt idx="4">
                  <c:v>Resource Efficiency</c:v>
                </c:pt>
                <c:pt idx="5">
                  <c:v>Diversity &amp; Inclusion</c:v>
                </c:pt>
                <c:pt idx="6">
                  <c:v>Sustainable Development</c:v>
                </c:pt>
                <c:pt idx="7">
                  <c:v>Societal impact</c:v>
                </c:pt>
                <c:pt idx="8">
                  <c:v>Waste Reduction</c:v>
                </c:pt>
                <c:pt idx="9">
                  <c:v>Reducing Consumption</c:v>
                </c:pt>
                <c:pt idx="10">
                  <c:v>Climate change</c:v>
                </c:pt>
                <c:pt idx="11">
                  <c:v>Net Zero</c:v>
                </c:pt>
                <c:pt idx="12">
                  <c:v>Environmental Sustainability</c:v>
                </c:pt>
              </c:strCache>
            </c:strRef>
          </c:cat>
          <c:val>
            <c:numRef>
              <c:f>Sheet1!$B$2:$B$14</c:f>
              <c:numCache>
                <c:formatCode>0%</c:formatCode>
                <c:ptCount val="13"/>
                <c:pt idx="0">
                  <c:v>0.06</c:v>
                </c:pt>
                <c:pt idx="1">
                  <c:v>0.35</c:v>
                </c:pt>
                <c:pt idx="2">
                  <c:v>0.52</c:v>
                </c:pt>
                <c:pt idx="3">
                  <c:v>0.55000000000000004</c:v>
                </c:pt>
                <c:pt idx="4">
                  <c:v>0.55000000000000004</c:v>
                </c:pt>
                <c:pt idx="5">
                  <c:v>0.55000000000000004</c:v>
                </c:pt>
                <c:pt idx="6">
                  <c:v>0.61</c:v>
                </c:pt>
                <c:pt idx="7">
                  <c:v>0.77</c:v>
                </c:pt>
                <c:pt idx="8">
                  <c:v>0.87</c:v>
                </c:pt>
                <c:pt idx="9">
                  <c:v>0.87</c:v>
                </c:pt>
                <c:pt idx="10">
                  <c:v>0.97</c:v>
                </c:pt>
                <c:pt idx="11">
                  <c:v>0.97</c:v>
                </c:pt>
                <c:pt idx="12">
                  <c:v>0.97</c:v>
                </c:pt>
              </c:numCache>
            </c:numRef>
          </c:val>
          <c:extLst>
            <c:ext xmlns:c16="http://schemas.microsoft.com/office/drawing/2014/chart" uri="{C3380CC4-5D6E-409C-BE32-E72D297353CC}">
              <c16:uniqueId val="{00000000-2D6F-4181-B24B-5CCF3441C4B5}"/>
            </c:ext>
          </c:extLst>
        </c:ser>
        <c:dLbls>
          <c:showLegendKey val="0"/>
          <c:showVal val="0"/>
          <c:showCatName val="0"/>
          <c:showSerName val="0"/>
          <c:showPercent val="0"/>
          <c:showBubbleSize val="0"/>
        </c:dLbls>
        <c:gapWidth val="50"/>
        <c:axId val="429481512"/>
        <c:axId val="429481840"/>
      </c:barChart>
      <c:valAx>
        <c:axId val="4294818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9481512"/>
        <c:crosses val="autoZero"/>
        <c:crossBetween val="between"/>
      </c:valAx>
      <c:catAx>
        <c:axId val="429481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4818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0027399707895E-2"/>
          <c:y val="0.10416561036147408"/>
          <c:w val="0.83850733893692064"/>
          <c:h val="0.79166877927705182"/>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3-416C-804F-7353DEED73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4F3-416C-804F-7353DEED73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84F3-416C-804F-7353DEED739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A87-412E-AAC3-ECF175528556}"/>
              </c:ext>
            </c:extLst>
          </c:dPt>
          <c:dLbls>
            <c:dLbl>
              <c:idx val="0"/>
              <c:layout>
                <c:manualLayout>
                  <c:x val="0.13270141684884812"/>
                  <c:y val="-0.11742137062980446"/>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F3-416C-804F-7353DEED739B}"/>
                </c:ext>
              </c:extLst>
            </c:dLbl>
            <c:dLbl>
              <c:idx val="1"/>
              <c:layout>
                <c:manualLayout>
                  <c:x val="0.14763032624434352"/>
                  <c:y val="4.1665647642833696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F3-416C-804F-7353DEED739B}"/>
                </c:ext>
              </c:extLst>
            </c:dLbl>
            <c:dLbl>
              <c:idx val="2"/>
              <c:layout>
                <c:manualLayout>
                  <c:x val="-0.12274881058518454"/>
                  <c:y val="-4.5453433792182439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F3-416C-804F-7353DEED73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Have one or more standard accreditations</c:v>
                </c:pt>
                <c:pt idx="1">
                  <c:v>Do not have one or more standard acreditations</c:v>
                </c:pt>
                <c:pt idx="2">
                  <c:v>Don’t know</c:v>
                </c:pt>
              </c:strCache>
            </c:strRef>
          </c:cat>
          <c:val>
            <c:numRef>
              <c:f>Sheet1!$B$2:$B$4</c:f>
              <c:numCache>
                <c:formatCode>0%</c:formatCode>
                <c:ptCount val="3"/>
                <c:pt idx="0">
                  <c:v>0.22727272727272727</c:v>
                </c:pt>
                <c:pt idx="1">
                  <c:v>0.31818181818181818</c:v>
                </c:pt>
                <c:pt idx="2">
                  <c:v>0.45454545454545453</c:v>
                </c:pt>
              </c:numCache>
            </c:numRef>
          </c:val>
          <c:extLst>
            <c:ext xmlns:c16="http://schemas.microsoft.com/office/drawing/2014/chart" uri="{C3380CC4-5D6E-409C-BE32-E72D297353CC}">
              <c16:uniqueId val="{00000000-2D6F-4181-B24B-5CCF3441C4B5}"/>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F3-416C-804F-7353DEED739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84F3-416C-804F-7353DEED739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0-84F3-416C-804F-7353DEED739B}"/>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Attracting new clients</c:v>
                </c:pt>
                <c:pt idx="1">
                  <c:v>Attracting the best employees</c:v>
                </c:pt>
                <c:pt idx="2">
                  <c:v>A source of competitive advantage</c:v>
                </c:pt>
                <c:pt idx="3">
                  <c:v>Attracting investment</c:v>
                </c:pt>
                <c:pt idx="4">
                  <c:v>Other</c:v>
                </c:pt>
              </c:strCache>
            </c:strRef>
          </c:cat>
          <c:val>
            <c:numRef>
              <c:f>Sheet1!$B$2:$B$6</c:f>
              <c:numCache>
                <c:formatCode>0%</c:formatCode>
                <c:ptCount val="5"/>
                <c:pt idx="0">
                  <c:v>0.95</c:v>
                </c:pt>
                <c:pt idx="1">
                  <c:v>0.77</c:v>
                </c:pt>
                <c:pt idx="2">
                  <c:v>0.68</c:v>
                </c:pt>
                <c:pt idx="3">
                  <c:v>0.36</c:v>
                </c:pt>
                <c:pt idx="4">
                  <c:v>0.14000000000000001</c:v>
                </c:pt>
              </c:numCache>
            </c:numRef>
          </c:val>
          <c:extLst>
            <c:ext xmlns:c16="http://schemas.microsoft.com/office/drawing/2014/chart" uri="{C3380CC4-5D6E-409C-BE32-E72D297353CC}">
              <c16:uniqueId val="{00000000-2D6F-4181-B24B-5CCF3441C4B5}"/>
            </c:ext>
          </c:extLst>
        </c:ser>
        <c:dLbls>
          <c:dLblPos val="outEnd"/>
          <c:showLegendKey val="0"/>
          <c:showVal val="1"/>
          <c:showCatName val="0"/>
          <c:showSerName val="0"/>
          <c:showPercent val="0"/>
          <c:showBubbleSize val="0"/>
        </c:dLbls>
        <c:gapWidth val="75"/>
        <c:overlap val="-90"/>
        <c:axId val="480377696"/>
        <c:axId val="480378024"/>
      </c:barChart>
      <c:catAx>
        <c:axId val="480377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80378024"/>
        <c:crosses val="autoZero"/>
        <c:auto val="1"/>
        <c:lblAlgn val="ctr"/>
        <c:lblOffset val="100"/>
        <c:noMultiLvlLbl val="0"/>
      </c:catAx>
      <c:valAx>
        <c:axId val="480378024"/>
        <c:scaling>
          <c:orientation val="minMax"/>
        </c:scaling>
        <c:delete val="1"/>
        <c:axPos val="l"/>
        <c:numFmt formatCode="0%" sourceLinked="1"/>
        <c:majorTickMark val="none"/>
        <c:minorTickMark val="none"/>
        <c:tickLblPos val="nextTo"/>
        <c:crossAx val="48037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34486402810228E-2"/>
          <c:y val="4.7475441484187024E-2"/>
          <c:w val="0.89536192191477015"/>
          <c:h val="0.70122512920216173"/>
        </c:manualLayout>
      </c:layout>
      <c:barChart>
        <c:barDir val="col"/>
        <c:grouping val="percentStacked"/>
        <c:varyColors val="0"/>
        <c:ser>
          <c:idx val="0"/>
          <c:order val="0"/>
          <c:tx>
            <c:strRef>
              <c:f>Sheet1!$B$1</c:f>
              <c:strCache>
                <c:ptCount val="1"/>
                <c:pt idx="0">
                  <c:v>Very important</c:v>
                </c:pt>
              </c:strCache>
            </c:strRef>
          </c:tx>
          <c:spPr>
            <a:solidFill>
              <a:schemeClr val="accent1"/>
            </a:solidFill>
            <a:ln>
              <a:noFill/>
            </a:ln>
            <a:effectLst/>
          </c:spPr>
          <c:invertIfNegative val="0"/>
          <c:cat>
            <c:strRef>
              <c:f>Sheet1!$A$2:$A$9</c:f>
              <c:strCache>
                <c:ptCount val="8"/>
                <c:pt idx="0">
                  <c:v>Employees</c:v>
                </c:pt>
                <c:pt idx="1">
                  <c:v>UK society as a whole</c:v>
                </c:pt>
                <c:pt idx="2">
                  <c:v>Consumers</c:v>
                </c:pt>
                <c:pt idx="3">
                  <c:v>Clients (B2B)</c:v>
                </c:pt>
                <c:pt idx="4">
                  <c:v>International Governments (e.g. EU policymakers)</c:v>
                </c:pt>
                <c:pt idx="5">
                  <c:v>UK Central Government policymakers</c:v>
                </c:pt>
                <c:pt idx="6">
                  <c:v>UK Local Government policymakers</c:v>
                </c:pt>
                <c:pt idx="7">
                  <c:v>Investors</c:v>
                </c:pt>
              </c:strCache>
            </c:strRef>
          </c:cat>
          <c:val>
            <c:numRef>
              <c:f>Sheet1!$B$2:$B$9</c:f>
              <c:numCache>
                <c:formatCode>General</c:formatCode>
                <c:ptCount val="8"/>
                <c:pt idx="0">
                  <c:v>54.2</c:v>
                </c:pt>
                <c:pt idx="1">
                  <c:v>45.8</c:v>
                </c:pt>
                <c:pt idx="2">
                  <c:v>25</c:v>
                </c:pt>
                <c:pt idx="3">
                  <c:v>30.4</c:v>
                </c:pt>
                <c:pt idx="4">
                  <c:v>37.5</c:v>
                </c:pt>
                <c:pt idx="5">
                  <c:v>16.7</c:v>
                </c:pt>
                <c:pt idx="6">
                  <c:v>12.5</c:v>
                </c:pt>
                <c:pt idx="7">
                  <c:v>17.399999999999999</c:v>
                </c:pt>
              </c:numCache>
            </c:numRef>
          </c:val>
          <c:extLst>
            <c:ext xmlns:c16="http://schemas.microsoft.com/office/drawing/2014/chart" uri="{C3380CC4-5D6E-409C-BE32-E72D297353CC}">
              <c16:uniqueId val="{00000000-C952-4724-B80E-CC53B9E62B3B}"/>
            </c:ext>
          </c:extLst>
        </c:ser>
        <c:ser>
          <c:idx val="1"/>
          <c:order val="1"/>
          <c:tx>
            <c:strRef>
              <c:f>Sheet1!$C$1</c:f>
              <c:strCache>
                <c:ptCount val="1"/>
                <c:pt idx="0">
                  <c:v>Important</c:v>
                </c:pt>
              </c:strCache>
            </c:strRef>
          </c:tx>
          <c:spPr>
            <a:solidFill>
              <a:schemeClr val="accent2"/>
            </a:solidFill>
            <a:ln>
              <a:noFill/>
            </a:ln>
            <a:effectLst/>
          </c:spPr>
          <c:invertIfNegative val="0"/>
          <c:cat>
            <c:strRef>
              <c:f>Sheet1!$A$2:$A$9</c:f>
              <c:strCache>
                <c:ptCount val="8"/>
                <c:pt idx="0">
                  <c:v>Employees</c:v>
                </c:pt>
                <c:pt idx="1">
                  <c:v>UK society as a whole</c:v>
                </c:pt>
                <c:pt idx="2">
                  <c:v>Consumers</c:v>
                </c:pt>
                <c:pt idx="3">
                  <c:v>Clients (B2B)</c:v>
                </c:pt>
                <c:pt idx="4">
                  <c:v>International Governments (e.g. EU policymakers)</c:v>
                </c:pt>
                <c:pt idx="5">
                  <c:v>UK Central Government policymakers</c:v>
                </c:pt>
                <c:pt idx="6">
                  <c:v>UK Local Government policymakers</c:v>
                </c:pt>
                <c:pt idx="7">
                  <c:v>Investors</c:v>
                </c:pt>
              </c:strCache>
            </c:strRef>
          </c:cat>
          <c:val>
            <c:numRef>
              <c:f>Sheet1!$C$2:$C$9</c:f>
              <c:numCache>
                <c:formatCode>General</c:formatCode>
                <c:ptCount val="8"/>
                <c:pt idx="0">
                  <c:v>37.5</c:v>
                </c:pt>
                <c:pt idx="1">
                  <c:v>37.5</c:v>
                </c:pt>
                <c:pt idx="2">
                  <c:v>58.3</c:v>
                </c:pt>
                <c:pt idx="3">
                  <c:v>47.8</c:v>
                </c:pt>
                <c:pt idx="4">
                  <c:v>33.299999999999997</c:v>
                </c:pt>
                <c:pt idx="5">
                  <c:v>41.7</c:v>
                </c:pt>
                <c:pt idx="6">
                  <c:v>45.8</c:v>
                </c:pt>
                <c:pt idx="7">
                  <c:v>30.4</c:v>
                </c:pt>
              </c:numCache>
            </c:numRef>
          </c:val>
          <c:extLst>
            <c:ext xmlns:c16="http://schemas.microsoft.com/office/drawing/2014/chart" uri="{C3380CC4-5D6E-409C-BE32-E72D297353CC}">
              <c16:uniqueId val="{00000001-C952-4724-B80E-CC53B9E62B3B}"/>
            </c:ext>
          </c:extLst>
        </c:ser>
        <c:ser>
          <c:idx val="2"/>
          <c:order val="2"/>
          <c:tx>
            <c:strRef>
              <c:f>Sheet1!$D$1</c:f>
              <c:strCache>
                <c:ptCount val="1"/>
                <c:pt idx="0">
                  <c:v>Slightly important</c:v>
                </c:pt>
              </c:strCache>
            </c:strRef>
          </c:tx>
          <c:spPr>
            <a:solidFill>
              <a:schemeClr val="accent3"/>
            </a:solidFill>
            <a:ln>
              <a:noFill/>
            </a:ln>
            <a:effectLst/>
          </c:spPr>
          <c:invertIfNegative val="0"/>
          <c:cat>
            <c:strRef>
              <c:f>Sheet1!$A$2:$A$9</c:f>
              <c:strCache>
                <c:ptCount val="8"/>
                <c:pt idx="0">
                  <c:v>Employees</c:v>
                </c:pt>
                <c:pt idx="1">
                  <c:v>UK society as a whole</c:v>
                </c:pt>
                <c:pt idx="2">
                  <c:v>Consumers</c:v>
                </c:pt>
                <c:pt idx="3">
                  <c:v>Clients (B2B)</c:v>
                </c:pt>
                <c:pt idx="4">
                  <c:v>International Governments (e.g. EU policymakers)</c:v>
                </c:pt>
                <c:pt idx="5">
                  <c:v>UK Central Government policymakers</c:v>
                </c:pt>
                <c:pt idx="6">
                  <c:v>UK Local Government policymakers</c:v>
                </c:pt>
                <c:pt idx="7">
                  <c:v>Investors</c:v>
                </c:pt>
              </c:strCache>
            </c:strRef>
          </c:cat>
          <c:val>
            <c:numRef>
              <c:f>Sheet1!$D$2:$D$9</c:f>
              <c:numCache>
                <c:formatCode>General</c:formatCode>
                <c:ptCount val="8"/>
                <c:pt idx="0">
                  <c:v>4.2</c:v>
                </c:pt>
                <c:pt idx="1">
                  <c:v>16.7</c:v>
                </c:pt>
                <c:pt idx="2">
                  <c:v>8.3000000000000007</c:v>
                </c:pt>
                <c:pt idx="3">
                  <c:v>13</c:v>
                </c:pt>
                <c:pt idx="4">
                  <c:v>8.3000000000000007</c:v>
                </c:pt>
                <c:pt idx="5">
                  <c:v>8.3000000000000007</c:v>
                </c:pt>
                <c:pt idx="6">
                  <c:v>12.5</c:v>
                </c:pt>
                <c:pt idx="7">
                  <c:v>17.399999999999999</c:v>
                </c:pt>
              </c:numCache>
            </c:numRef>
          </c:val>
          <c:extLst>
            <c:ext xmlns:c16="http://schemas.microsoft.com/office/drawing/2014/chart" uri="{C3380CC4-5D6E-409C-BE32-E72D297353CC}">
              <c16:uniqueId val="{00000002-C952-4724-B80E-CC53B9E62B3B}"/>
            </c:ext>
          </c:extLst>
        </c:ser>
        <c:ser>
          <c:idx val="3"/>
          <c:order val="3"/>
          <c:tx>
            <c:strRef>
              <c:f>Sheet1!$E$1</c:f>
              <c:strCache>
                <c:ptCount val="1"/>
                <c:pt idx="0">
                  <c:v>Not important</c:v>
                </c:pt>
              </c:strCache>
            </c:strRef>
          </c:tx>
          <c:spPr>
            <a:solidFill>
              <a:schemeClr val="accent4"/>
            </a:solidFill>
            <a:ln>
              <a:noFill/>
            </a:ln>
            <a:effectLst/>
          </c:spPr>
          <c:invertIfNegative val="0"/>
          <c:cat>
            <c:strRef>
              <c:f>Sheet1!$A$2:$A$9</c:f>
              <c:strCache>
                <c:ptCount val="8"/>
                <c:pt idx="0">
                  <c:v>Employees</c:v>
                </c:pt>
                <c:pt idx="1">
                  <c:v>UK society as a whole</c:v>
                </c:pt>
                <c:pt idx="2">
                  <c:v>Consumers</c:v>
                </c:pt>
                <c:pt idx="3">
                  <c:v>Clients (B2B)</c:v>
                </c:pt>
                <c:pt idx="4">
                  <c:v>International Governments (e.g. EU policymakers)</c:v>
                </c:pt>
                <c:pt idx="5">
                  <c:v>UK Central Government policymakers</c:v>
                </c:pt>
                <c:pt idx="6">
                  <c:v>UK Local Government policymakers</c:v>
                </c:pt>
                <c:pt idx="7">
                  <c:v>Investors</c:v>
                </c:pt>
              </c:strCache>
            </c:strRef>
          </c:cat>
          <c:val>
            <c:numRef>
              <c:f>Sheet1!$E$2:$E$9</c:f>
              <c:numCache>
                <c:formatCode>General</c:formatCode>
                <c:ptCount val="8"/>
                <c:pt idx="0">
                  <c:v>4.2</c:v>
                </c:pt>
                <c:pt idx="1">
                  <c:v>0</c:v>
                </c:pt>
                <c:pt idx="2">
                  <c:v>0</c:v>
                </c:pt>
                <c:pt idx="3">
                  <c:v>4.3</c:v>
                </c:pt>
                <c:pt idx="4">
                  <c:v>0</c:v>
                </c:pt>
                <c:pt idx="5">
                  <c:v>0</c:v>
                </c:pt>
                <c:pt idx="6">
                  <c:v>0</c:v>
                </c:pt>
                <c:pt idx="7">
                  <c:v>8.6999999999999993</c:v>
                </c:pt>
              </c:numCache>
            </c:numRef>
          </c:val>
          <c:extLst>
            <c:ext xmlns:c16="http://schemas.microsoft.com/office/drawing/2014/chart" uri="{C3380CC4-5D6E-409C-BE32-E72D297353CC}">
              <c16:uniqueId val="{00000003-C952-4724-B80E-CC53B9E62B3B}"/>
            </c:ext>
          </c:extLst>
        </c:ser>
        <c:ser>
          <c:idx val="4"/>
          <c:order val="4"/>
          <c:tx>
            <c:strRef>
              <c:f>Sheet1!$F$1</c:f>
              <c:strCache>
                <c:ptCount val="1"/>
                <c:pt idx="0">
                  <c:v>Don't know</c:v>
                </c:pt>
              </c:strCache>
            </c:strRef>
          </c:tx>
          <c:spPr>
            <a:solidFill>
              <a:schemeClr val="accent5"/>
            </a:solidFill>
            <a:ln>
              <a:noFill/>
            </a:ln>
            <a:effectLst/>
          </c:spPr>
          <c:invertIfNegative val="0"/>
          <c:cat>
            <c:strRef>
              <c:f>Sheet1!$A$2:$A$9</c:f>
              <c:strCache>
                <c:ptCount val="8"/>
                <c:pt idx="0">
                  <c:v>Employees</c:v>
                </c:pt>
                <c:pt idx="1">
                  <c:v>UK society as a whole</c:v>
                </c:pt>
                <c:pt idx="2">
                  <c:v>Consumers</c:v>
                </c:pt>
                <c:pt idx="3">
                  <c:v>Clients (B2B)</c:v>
                </c:pt>
                <c:pt idx="4">
                  <c:v>International Governments (e.g. EU policymakers)</c:v>
                </c:pt>
                <c:pt idx="5">
                  <c:v>UK Central Government policymakers</c:v>
                </c:pt>
                <c:pt idx="6">
                  <c:v>UK Local Government policymakers</c:v>
                </c:pt>
                <c:pt idx="7">
                  <c:v>Investors</c:v>
                </c:pt>
              </c:strCache>
            </c:strRef>
          </c:cat>
          <c:val>
            <c:numRef>
              <c:f>Sheet1!$F$2:$F$9</c:f>
              <c:numCache>
                <c:formatCode>General</c:formatCode>
                <c:ptCount val="8"/>
                <c:pt idx="0">
                  <c:v>0</c:v>
                </c:pt>
                <c:pt idx="1">
                  <c:v>0</c:v>
                </c:pt>
                <c:pt idx="2">
                  <c:v>8.3000000000000007</c:v>
                </c:pt>
                <c:pt idx="3">
                  <c:v>0</c:v>
                </c:pt>
                <c:pt idx="4">
                  <c:v>20.8</c:v>
                </c:pt>
                <c:pt idx="5">
                  <c:v>33.299999999999997</c:v>
                </c:pt>
                <c:pt idx="6">
                  <c:v>29.2</c:v>
                </c:pt>
                <c:pt idx="7">
                  <c:v>26.1</c:v>
                </c:pt>
              </c:numCache>
            </c:numRef>
          </c:val>
          <c:extLst>
            <c:ext xmlns:c16="http://schemas.microsoft.com/office/drawing/2014/chart" uri="{C3380CC4-5D6E-409C-BE32-E72D297353CC}">
              <c16:uniqueId val="{00000004-C952-4724-B80E-CC53B9E62B3B}"/>
            </c:ext>
          </c:extLst>
        </c:ser>
        <c:dLbls>
          <c:showLegendKey val="0"/>
          <c:showVal val="0"/>
          <c:showCatName val="0"/>
          <c:showSerName val="0"/>
          <c:showPercent val="0"/>
          <c:showBubbleSize val="0"/>
        </c:dLbls>
        <c:gapWidth val="150"/>
        <c:overlap val="100"/>
        <c:axId val="271461728"/>
        <c:axId val="271458448"/>
      </c:barChart>
      <c:catAx>
        <c:axId val="27146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1458448"/>
        <c:crosses val="autoZero"/>
        <c:auto val="1"/>
        <c:lblAlgn val="ctr"/>
        <c:lblOffset val="100"/>
        <c:noMultiLvlLbl val="0"/>
      </c:catAx>
      <c:valAx>
        <c:axId val="271458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461728"/>
        <c:crosses val="autoZero"/>
        <c:crossBetween val="between"/>
      </c:valAx>
      <c:spPr>
        <a:noFill/>
        <a:ln>
          <a:noFill/>
        </a:ln>
        <a:effectLst/>
      </c:spPr>
    </c:plotArea>
    <c:legend>
      <c:legendPos val="b"/>
      <c:layout>
        <c:manualLayout>
          <c:xMode val="edge"/>
          <c:yMode val="edge"/>
          <c:x val="0.14690302740752537"/>
          <c:y val="0.91329532579428574"/>
          <c:w val="0.69514390154475192"/>
          <c:h val="7.13019609166734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F3-416C-804F-7353DEED739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84F3-416C-804F-7353DEED739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0-84F3-416C-804F-7353DEED739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6FB7-44FA-9F0E-53FA524DEAD8}"/>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Always</c:v>
                </c:pt>
                <c:pt idx="1">
                  <c:v>Usually</c:v>
                </c:pt>
                <c:pt idx="2">
                  <c:v>Sometimes</c:v>
                </c:pt>
                <c:pt idx="3">
                  <c:v>Never</c:v>
                </c:pt>
              </c:strCache>
            </c:strRef>
          </c:cat>
          <c:val>
            <c:numRef>
              <c:f>Sheet1!$B$2:$B$5</c:f>
              <c:numCache>
                <c:formatCode>0%</c:formatCode>
                <c:ptCount val="4"/>
                <c:pt idx="0">
                  <c:v>0.05</c:v>
                </c:pt>
                <c:pt idx="1">
                  <c:v>0.32</c:v>
                </c:pt>
                <c:pt idx="2">
                  <c:v>0.55000000000000004</c:v>
                </c:pt>
                <c:pt idx="3">
                  <c:v>0.09</c:v>
                </c:pt>
              </c:numCache>
            </c:numRef>
          </c:val>
          <c:extLst>
            <c:ext xmlns:c16="http://schemas.microsoft.com/office/drawing/2014/chart" uri="{C3380CC4-5D6E-409C-BE32-E72D297353CC}">
              <c16:uniqueId val="{00000000-2D6F-4181-B24B-5CCF3441C4B5}"/>
            </c:ext>
          </c:extLst>
        </c:ser>
        <c:dLbls>
          <c:dLblPos val="outEnd"/>
          <c:showLegendKey val="0"/>
          <c:showVal val="1"/>
          <c:showCatName val="0"/>
          <c:showSerName val="0"/>
          <c:showPercent val="0"/>
          <c:showBubbleSize val="0"/>
        </c:dLbls>
        <c:gapWidth val="75"/>
        <c:overlap val="-90"/>
        <c:axId val="745615392"/>
        <c:axId val="745615720"/>
      </c:barChart>
      <c:catAx>
        <c:axId val="745615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45615720"/>
        <c:crosses val="autoZero"/>
        <c:auto val="1"/>
        <c:lblAlgn val="ctr"/>
        <c:lblOffset val="100"/>
        <c:noMultiLvlLbl val="0"/>
      </c:catAx>
      <c:valAx>
        <c:axId val="745615720"/>
        <c:scaling>
          <c:orientation val="minMax"/>
        </c:scaling>
        <c:delete val="1"/>
        <c:axPos val="l"/>
        <c:numFmt formatCode="0%" sourceLinked="1"/>
        <c:majorTickMark val="none"/>
        <c:minorTickMark val="none"/>
        <c:tickLblPos val="nextTo"/>
        <c:crossAx val="745615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3-416C-804F-7353DEED73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4F3-416C-804F-7353DEED73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84F3-416C-804F-7353DEED739B}"/>
              </c:ext>
            </c:extLst>
          </c:dPt>
          <c:dLbls>
            <c:dLbl>
              <c:idx val="0"/>
              <c:layout>
                <c:manualLayout>
                  <c:x val="0.1045023657684679"/>
                  <c:y val="-7.575572298697061E-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F3-416C-804F-7353DEED739B}"/>
                </c:ext>
              </c:extLst>
            </c:dLbl>
            <c:dLbl>
              <c:idx val="1"/>
              <c:layout>
                <c:manualLayout>
                  <c:x val="-0.12938388142762691"/>
                  <c:y val="-3.4090075344136772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F3-416C-804F-7353DEED739B}"/>
                </c:ext>
              </c:extLst>
            </c:dLbl>
            <c:dLbl>
              <c:idx val="2"/>
              <c:layout>
                <c:manualLayout>
                  <c:x val="-6.6350708424424129E-2"/>
                  <c:y val="-0.12878472907785005"/>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F3-416C-804F-7353DEED73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Agree</c:v>
                </c:pt>
                <c:pt idx="1">
                  <c:v>Disagree</c:v>
                </c:pt>
                <c:pt idx="2">
                  <c:v>Don't know</c:v>
                </c:pt>
              </c:strCache>
            </c:strRef>
          </c:cat>
          <c:val>
            <c:numRef>
              <c:f>Sheet1!$B$2:$B$4</c:f>
              <c:numCache>
                <c:formatCode>0%</c:formatCode>
                <c:ptCount val="3"/>
                <c:pt idx="0">
                  <c:v>0.70967741935483875</c:v>
                </c:pt>
                <c:pt idx="1">
                  <c:v>0.22580645161290322</c:v>
                </c:pt>
                <c:pt idx="2">
                  <c:v>6.4516129032258063E-2</c:v>
                </c:pt>
              </c:numCache>
            </c:numRef>
          </c:val>
          <c:extLst>
            <c:ext xmlns:c16="http://schemas.microsoft.com/office/drawing/2014/chart" uri="{C3380CC4-5D6E-409C-BE32-E72D297353CC}">
              <c16:uniqueId val="{00000000-2D6F-4181-B24B-5CCF3441C4B5}"/>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F3-416C-804F-7353DEED739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84F3-416C-804F-7353DEED739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0-84F3-416C-804F-7353DEED739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6EB3-40E1-9941-B4D7D9F3540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6EB3-40E1-9941-B4D7D9F35407}"/>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Always</c:v>
                </c:pt>
                <c:pt idx="1">
                  <c:v>For the majority of services</c:v>
                </c:pt>
                <c:pt idx="2">
                  <c:v>For the minority of services</c:v>
                </c:pt>
                <c:pt idx="3">
                  <c:v>No</c:v>
                </c:pt>
                <c:pt idx="4">
                  <c:v>Don't know</c:v>
                </c:pt>
              </c:strCache>
            </c:strRef>
          </c:cat>
          <c:val>
            <c:numRef>
              <c:f>Sheet1!$B$2:$B$6</c:f>
              <c:numCache>
                <c:formatCode>0%</c:formatCode>
                <c:ptCount val="5"/>
                <c:pt idx="0">
                  <c:v>0.1</c:v>
                </c:pt>
                <c:pt idx="1">
                  <c:v>0.32</c:v>
                </c:pt>
                <c:pt idx="2">
                  <c:v>0.28999999999999998</c:v>
                </c:pt>
                <c:pt idx="3">
                  <c:v>0.19</c:v>
                </c:pt>
                <c:pt idx="4">
                  <c:v>0.1</c:v>
                </c:pt>
              </c:numCache>
            </c:numRef>
          </c:val>
          <c:extLst>
            <c:ext xmlns:c16="http://schemas.microsoft.com/office/drawing/2014/chart" uri="{C3380CC4-5D6E-409C-BE32-E72D297353CC}">
              <c16:uniqueId val="{00000000-2D6F-4181-B24B-5CCF3441C4B5}"/>
            </c:ext>
          </c:extLst>
        </c:ser>
        <c:dLbls>
          <c:dLblPos val="outEnd"/>
          <c:showLegendKey val="0"/>
          <c:showVal val="1"/>
          <c:showCatName val="0"/>
          <c:showSerName val="0"/>
          <c:showPercent val="0"/>
          <c:showBubbleSize val="0"/>
        </c:dLbls>
        <c:gapWidth val="75"/>
        <c:overlap val="-90"/>
        <c:axId val="327226224"/>
        <c:axId val="327225568"/>
      </c:barChart>
      <c:catAx>
        <c:axId val="327226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27225568"/>
        <c:crosses val="autoZero"/>
        <c:auto val="1"/>
        <c:lblAlgn val="ctr"/>
        <c:lblOffset val="100"/>
        <c:noMultiLvlLbl val="0"/>
      </c:catAx>
      <c:valAx>
        <c:axId val="327225568"/>
        <c:scaling>
          <c:orientation val="minMax"/>
        </c:scaling>
        <c:delete val="1"/>
        <c:axPos val="l"/>
        <c:numFmt formatCode="0%" sourceLinked="1"/>
        <c:majorTickMark val="none"/>
        <c:minorTickMark val="none"/>
        <c:tickLblPos val="nextTo"/>
        <c:crossAx val="327226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5881679839849"/>
          <c:y val="9.4182853928725663E-2"/>
          <c:w val="0.71397626177094797"/>
          <c:h val="0.80182923524777616"/>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There are peer reviews and sign-offs</c:v>
                </c:pt>
                <c:pt idx="2">
                  <c:v>There is a documented process and standards</c:v>
                </c:pt>
                <c:pt idx="3">
                  <c:v>It is left to individual judgement</c:v>
                </c:pt>
                <c:pt idx="4">
                  <c:v>Audits (internal or external)</c:v>
                </c:pt>
                <c:pt idx="5">
                  <c:v>Sustainability specialists review and comment</c:v>
                </c:pt>
                <c:pt idx="6">
                  <c:v>We have a tool (e.g. checklist, IT system)</c:v>
                </c:pt>
              </c:strCache>
            </c:strRef>
          </c:cat>
          <c:val>
            <c:numRef>
              <c:f>Sheet1!$B$2:$B$8</c:f>
              <c:numCache>
                <c:formatCode>0%</c:formatCode>
                <c:ptCount val="7"/>
                <c:pt idx="0">
                  <c:v>0.05</c:v>
                </c:pt>
                <c:pt idx="1">
                  <c:v>0.19</c:v>
                </c:pt>
                <c:pt idx="2">
                  <c:v>0.24</c:v>
                </c:pt>
                <c:pt idx="3">
                  <c:v>0.28999999999999998</c:v>
                </c:pt>
                <c:pt idx="4">
                  <c:v>0.38</c:v>
                </c:pt>
                <c:pt idx="5">
                  <c:v>0.38</c:v>
                </c:pt>
                <c:pt idx="6">
                  <c:v>0.52</c:v>
                </c:pt>
              </c:numCache>
            </c:numRef>
          </c:val>
          <c:extLst>
            <c:ext xmlns:c16="http://schemas.microsoft.com/office/drawing/2014/chart" uri="{C3380CC4-5D6E-409C-BE32-E72D297353CC}">
              <c16:uniqueId val="{00000000-2D6F-4181-B24B-5CCF3441C4B5}"/>
            </c:ext>
          </c:extLst>
        </c:ser>
        <c:dLbls>
          <c:showLegendKey val="0"/>
          <c:showVal val="0"/>
          <c:showCatName val="0"/>
          <c:showSerName val="0"/>
          <c:showPercent val="0"/>
          <c:showBubbleSize val="0"/>
        </c:dLbls>
        <c:gapWidth val="75"/>
        <c:axId val="429481512"/>
        <c:axId val="429481840"/>
      </c:barChart>
      <c:valAx>
        <c:axId val="429481840"/>
        <c:scaling>
          <c:orientation val="minMax"/>
          <c:max val="0.60000000000000009"/>
        </c:scaling>
        <c:delete val="1"/>
        <c:axPos val="b"/>
        <c:numFmt formatCode="0%" sourceLinked="1"/>
        <c:majorTickMark val="none"/>
        <c:minorTickMark val="none"/>
        <c:tickLblPos val="nextTo"/>
        <c:crossAx val="429481512"/>
        <c:crosses val="autoZero"/>
        <c:crossBetween val="between"/>
      </c:valAx>
      <c:catAx>
        <c:axId val="429481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4818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97799897799741E-2"/>
          <c:y val="0.10193640509374088"/>
          <c:w val="0.81421389986765857"/>
          <c:h val="0.7764088821401558"/>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84F3-416C-804F-7353DEED739B}"/>
              </c:ext>
            </c:extLst>
          </c:dPt>
          <c:dPt>
            <c:idx val="1"/>
            <c:invertIfNegative val="0"/>
            <c:bubble3D val="0"/>
            <c:extLst>
              <c:ext xmlns:c16="http://schemas.microsoft.com/office/drawing/2014/chart" uri="{C3380CC4-5D6E-409C-BE32-E72D297353CC}">
                <c16:uniqueId val="{00000002-84F3-416C-804F-7353DEED739B}"/>
              </c:ext>
            </c:extLst>
          </c:dPt>
          <c:dPt>
            <c:idx val="2"/>
            <c:invertIfNegative val="0"/>
            <c:bubble3D val="0"/>
            <c:extLst>
              <c:ext xmlns:c16="http://schemas.microsoft.com/office/drawing/2014/chart" uri="{C3380CC4-5D6E-409C-BE32-E72D297353CC}">
                <c16:uniqueId val="{00000000-84F3-416C-804F-7353DEED739B}"/>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Have measuring systems for reporting to clients and investors at an agency level</c:v>
                </c:pt>
                <c:pt idx="1">
                  <c:v>Do not have measuring systems in place</c:v>
                </c:pt>
                <c:pt idx="2">
                  <c:v>Don't know</c:v>
                </c:pt>
              </c:strCache>
            </c:strRef>
          </c:cat>
          <c:val>
            <c:numRef>
              <c:f>Sheet1!$B$2:$B$4</c:f>
              <c:numCache>
                <c:formatCode>0%</c:formatCode>
                <c:ptCount val="3"/>
                <c:pt idx="0">
                  <c:v>0.23</c:v>
                </c:pt>
                <c:pt idx="1">
                  <c:v>0.64</c:v>
                </c:pt>
                <c:pt idx="2">
                  <c:v>0.14000000000000001</c:v>
                </c:pt>
              </c:numCache>
            </c:numRef>
          </c:val>
          <c:extLst>
            <c:ext xmlns:c16="http://schemas.microsoft.com/office/drawing/2014/chart" uri="{C3380CC4-5D6E-409C-BE32-E72D297353CC}">
              <c16:uniqueId val="{00000000-2D6F-4181-B24B-5CCF3441C4B5}"/>
            </c:ext>
          </c:extLst>
        </c:ser>
        <c:dLbls>
          <c:dLblPos val="outEnd"/>
          <c:showLegendKey val="0"/>
          <c:showVal val="1"/>
          <c:showCatName val="0"/>
          <c:showSerName val="0"/>
          <c:showPercent val="0"/>
          <c:showBubbleSize val="0"/>
        </c:dLbls>
        <c:gapWidth val="75"/>
        <c:overlap val="-90"/>
        <c:axId val="324693160"/>
        <c:axId val="324692832"/>
      </c:barChart>
      <c:catAx>
        <c:axId val="324693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24692832"/>
        <c:crosses val="autoZero"/>
        <c:auto val="1"/>
        <c:lblAlgn val="ctr"/>
        <c:lblOffset val="100"/>
        <c:noMultiLvlLbl val="0"/>
      </c:catAx>
      <c:valAx>
        <c:axId val="324692832"/>
        <c:scaling>
          <c:orientation val="minMax"/>
        </c:scaling>
        <c:delete val="1"/>
        <c:axPos val="l"/>
        <c:numFmt formatCode="0%" sourceLinked="1"/>
        <c:majorTickMark val="none"/>
        <c:minorTickMark val="none"/>
        <c:tickLblPos val="nextTo"/>
        <c:crossAx val="324693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3-416C-804F-7353DEED73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4F3-416C-804F-7353DEED73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84F3-416C-804F-7353DEED739B}"/>
              </c:ext>
            </c:extLst>
          </c:dPt>
          <c:dLbls>
            <c:dLbl>
              <c:idx val="0"/>
              <c:layout>
                <c:manualLayout>
                  <c:x val="3.5192024801138339E-2"/>
                  <c:y val="-0.14788730754271848"/>
                </c:manualLayout>
              </c:layout>
              <c:showLegendKey val="0"/>
              <c:showVal val="1"/>
              <c:showCatName val="1"/>
              <c:showSerName val="0"/>
              <c:showPercent val="0"/>
              <c:showBubbleSize val="0"/>
              <c:extLst>
                <c:ext xmlns:c15="http://schemas.microsoft.com/office/drawing/2012/chart" uri="{CE6537A1-D6FC-4f65-9D91-7224C49458BB}">
                  <c15:layout>
                    <c:manualLayout>
                      <c:w val="0.25837298516886786"/>
                      <c:h val="0.10588731220058642"/>
                    </c:manualLayout>
                  </c15:layout>
                </c:ext>
                <c:ext xmlns:c16="http://schemas.microsoft.com/office/drawing/2014/chart" uri="{C3380CC4-5D6E-409C-BE32-E72D297353CC}">
                  <c16:uniqueId val="{00000001-84F3-416C-804F-7353DEED739B}"/>
                </c:ext>
              </c:extLst>
            </c:dLbl>
            <c:dLbl>
              <c:idx val="1"/>
              <c:layout>
                <c:manualLayout>
                  <c:x val="0.23674592499376204"/>
                  <c:y val="-0.11173707681005396"/>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F3-416C-804F-7353DEED739B}"/>
                </c:ext>
              </c:extLst>
            </c:dLbl>
            <c:dLbl>
              <c:idx val="2"/>
              <c:layout>
                <c:manualLayout>
                  <c:x val="-0.1647623667186317"/>
                  <c:y val="-2.6291076896483315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F3-416C-804F-7353DEED73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Have end-to-end visability</c:v>
                </c:pt>
                <c:pt idx="1">
                  <c:v>Do not have end-to-end visibility</c:v>
                </c:pt>
                <c:pt idx="2">
                  <c:v>Don't know</c:v>
                </c:pt>
              </c:strCache>
            </c:strRef>
          </c:cat>
          <c:val>
            <c:numRef>
              <c:f>Sheet1!$B$2:$B$4</c:f>
              <c:numCache>
                <c:formatCode>0%</c:formatCode>
                <c:ptCount val="3"/>
                <c:pt idx="0">
                  <c:v>0.05</c:v>
                </c:pt>
                <c:pt idx="1">
                  <c:v>0.77</c:v>
                </c:pt>
                <c:pt idx="2">
                  <c:v>0.18</c:v>
                </c:pt>
              </c:numCache>
            </c:numRef>
          </c:val>
          <c:extLst>
            <c:ext xmlns:c16="http://schemas.microsoft.com/office/drawing/2014/chart" uri="{C3380CC4-5D6E-409C-BE32-E72D297353CC}">
              <c16:uniqueId val="{00000000-2D6F-4181-B24B-5CCF3441C4B5}"/>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95973039480878E-2"/>
          <c:y val="0.10111264205154002"/>
          <c:w val="0.79341864969928744"/>
          <c:h val="0.7521413280670210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84F3-416C-804F-7353DEED739B}"/>
              </c:ext>
            </c:extLst>
          </c:dPt>
          <c:dPt>
            <c:idx val="1"/>
            <c:invertIfNegative val="0"/>
            <c:bubble3D val="0"/>
            <c:extLst>
              <c:ext xmlns:c16="http://schemas.microsoft.com/office/drawing/2014/chart" uri="{C3380CC4-5D6E-409C-BE32-E72D297353CC}">
                <c16:uniqueId val="{00000002-84F3-416C-804F-7353DEED739B}"/>
              </c:ext>
            </c:extLst>
          </c:dPt>
          <c:dPt>
            <c:idx val="2"/>
            <c:invertIfNegative val="0"/>
            <c:bubble3D val="0"/>
            <c:extLst>
              <c:ext xmlns:c16="http://schemas.microsoft.com/office/drawing/2014/chart" uri="{C3380CC4-5D6E-409C-BE32-E72D297353CC}">
                <c16:uniqueId val="{00000000-84F3-416C-804F-7353DEED739B}"/>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Measure and report on service level environmental impact </c:v>
                </c:pt>
                <c:pt idx="1">
                  <c:v>Do not measure and report on service level environmental impact </c:v>
                </c:pt>
                <c:pt idx="2">
                  <c:v>Don't know</c:v>
                </c:pt>
              </c:strCache>
            </c:strRef>
          </c:cat>
          <c:val>
            <c:numRef>
              <c:f>Sheet1!$B$2:$B$4</c:f>
              <c:numCache>
                <c:formatCode>0%</c:formatCode>
                <c:ptCount val="3"/>
                <c:pt idx="0">
                  <c:v>0.09</c:v>
                </c:pt>
                <c:pt idx="1">
                  <c:v>0.82</c:v>
                </c:pt>
                <c:pt idx="2">
                  <c:v>0.09</c:v>
                </c:pt>
              </c:numCache>
            </c:numRef>
          </c:val>
          <c:extLst>
            <c:ext xmlns:c16="http://schemas.microsoft.com/office/drawing/2014/chart" uri="{C3380CC4-5D6E-409C-BE32-E72D297353CC}">
              <c16:uniqueId val="{00000000-2D6F-4181-B24B-5CCF3441C4B5}"/>
            </c:ext>
          </c:extLst>
        </c:ser>
        <c:dLbls>
          <c:dLblPos val="outEnd"/>
          <c:showLegendKey val="0"/>
          <c:showVal val="1"/>
          <c:showCatName val="0"/>
          <c:showSerName val="0"/>
          <c:showPercent val="0"/>
          <c:showBubbleSize val="0"/>
        </c:dLbls>
        <c:gapWidth val="75"/>
        <c:overlap val="-90"/>
        <c:axId val="748068512"/>
        <c:axId val="748068840"/>
      </c:barChart>
      <c:catAx>
        <c:axId val="748068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48068840"/>
        <c:crosses val="autoZero"/>
        <c:auto val="1"/>
        <c:lblAlgn val="ctr"/>
        <c:lblOffset val="100"/>
        <c:noMultiLvlLbl val="0"/>
      </c:catAx>
      <c:valAx>
        <c:axId val="748068840"/>
        <c:scaling>
          <c:orientation val="minMax"/>
        </c:scaling>
        <c:delete val="1"/>
        <c:axPos val="l"/>
        <c:numFmt formatCode="0%" sourceLinked="1"/>
        <c:majorTickMark val="none"/>
        <c:minorTickMark val="none"/>
        <c:tickLblPos val="nextTo"/>
        <c:crossAx val="74806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Disagree</c:v>
                </c:pt>
              </c:strCache>
            </c:strRef>
          </c:tx>
          <c:spPr>
            <a:solidFill>
              <a:schemeClr val="accent1"/>
            </a:solidFill>
            <a:ln>
              <a:noFill/>
            </a:ln>
            <a:effectLst/>
          </c:spPr>
          <c:invertIfNegative val="0"/>
          <c:cat>
            <c:strRef>
              <c:f>Sheet1!$A$2:$A$6</c:f>
              <c:strCache>
                <c:ptCount val="5"/>
                <c:pt idx="0">
                  <c:v>Technology is essential to delivering our sustainability plans</c:v>
                </c:pt>
                <c:pt idx="1">
                  <c:v>Sustainability is core to our strategy and mission</c:v>
                </c:pt>
                <c:pt idx="2">
                  <c:v>There is clear responsibility for sustainability</c:v>
                </c:pt>
                <c:pt idx="3">
                  <c:v>We report on progress towards our sustainability goals</c:v>
                </c:pt>
                <c:pt idx="4">
                  <c:v>We have set measureable goals for sustainability</c:v>
                </c:pt>
              </c:strCache>
            </c:strRef>
          </c:cat>
          <c:val>
            <c:numRef>
              <c:f>Sheet1!$B$2:$B$6</c:f>
              <c:numCache>
                <c:formatCode>General</c:formatCode>
                <c:ptCount val="5"/>
                <c:pt idx="0">
                  <c:v>1</c:v>
                </c:pt>
                <c:pt idx="1">
                  <c:v>2</c:v>
                </c:pt>
                <c:pt idx="2">
                  <c:v>1</c:v>
                </c:pt>
                <c:pt idx="3">
                  <c:v>2</c:v>
                </c:pt>
                <c:pt idx="4">
                  <c:v>5</c:v>
                </c:pt>
              </c:numCache>
            </c:numRef>
          </c:val>
          <c:extLst>
            <c:ext xmlns:c16="http://schemas.microsoft.com/office/drawing/2014/chart" uri="{C3380CC4-5D6E-409C-BE32-E72D297353CC}">
              <c16:uniqueId val="{00000000-C952-4724-B80E-CC53B9E62B3B}"/>
            </c:ext>
          </c:extLst>
        </c:ser>
        <c:ser>
          <c:idx val="1"/>
          <c:order val="1"/>
          <c:tx>
            <c:strRef>
              <c:f>Sheet1!$C$1</c:f>
              <c:strCache>
                <c:ptCount val="1"/>
                <c:pt idx="0">
                  <c:v>Partially Disagree</c:v>
                </c:pt>
              </c:strCache>
            </c:strRef>
          </c:tx>
          <c:spPr>
            <a:solidFill>
              <a:schemeClr val="accent2"/>
            </a:solidFill>
            <a:ln>
              <a:noFill/>
            </a:ln>
            <a:effectLst/>
          </c:spPr>
          <c:invertIfNegative val="0"/>
          <c:cat>
            <c:strRef>
              <c:f>Sheet1!$A$2:$A$6</c:f>
              <c:strCache>
                <c:ptCount val="5"/>
                <c:pt idx="0">
                  <c:v>Technology is essential to delivering our sustainability plans</c:v>
                </c:pt>
                <c:pt idx="1">
                  <c:v>Sustainability is core to our strategy and mission</c:v>
                </c:pt>
                <c:pt idx="2">
                  <c:v>There is clear responsibility for sustainability</c:v>
                </c:pt>
                <c:pt idx="3">
                  <c:v>We report on progress towards our sustainability goals</c:v>
                </c:pt>
                <c:pt idx="4">
                  <c:v>We have set measureable goals for sustainability</c:v>
                </c:pt>
              </c:strCache>
            </c:strRef>
          </c:cat>
          <c:val>
            <c:numRef>
              <c:f>Sheet1!$C$2:$C$6</c:f>
              <c:numCache>
                <c:formatCode>General</c:formatCode>
                <c:ptCount val="5"/>
                <c:pt idx="0">
                  <c:v>1</c:v>
                </c:pt>
                <c:pt idx="1">
                  <c:v>2</c:v>
                </c:pt>
                <c:pt idx="2">
                  <c:v>2</c:v>
                </c:pt>
                <c:pt idx="3">
                  <c:v>1</c:v>
                </c:pt>
                <c:pt idx="4">
                  <c:v>3</c:v>
                </c:pt>
              </c:numCache>
            </c:numRef>
          </c:val>
          <c:extLst>
            <c:ext xmlns:c16="http://schemas.microsoft.com/office/drawing/2014/chart" uri="{C3380CC4-5D6E-409C-BE32-E72D297353CC}">
              <c16:uniqueId val="{00000001-C952-4724-B80E-CC53B9E62B3B}"/>
            </c:ext>
          </c:extLst>
        </c:ser>
        <c:ser>
          <c:idx val="2"/>
          <c:order val="2"/>
          <c:tx>
            <c:strRef>
              <c:f>Sheet1!$D$1</c:f>
              <c:strCache>
                <c:ptCount val="1"/>
                <c:pt idx="0">
                  <c:v>Partially Agree</c:v>
                </c:pt>
              </c:strCache>
            </c:strRef>
          </c:tx>
          <c:spPr>
            <a:solidFill>
              <a:schemeClr val="accent3"/>
            </a:solidFill>
            <a:ln>
              <a:noFill/>
            </a:ln>
            <a:effectLst/>
          </c:spPr>
          <c:invertIfNegative val="0"/>
          <c:cat>
            <c:strRef>
              <c:f>Sheet1!$A$2:$A$6</c:f>
              <c:strCache>
                <c:ptCount val="5"/>
                <c:pt idx="0">
                  <c:v>Technology is essential to delivering our sustainability plans</c:v>
                </c:pt>
                <c:pt idx="1">
                  <c:v>Sustainability is core to our strategy and mission</c:v>
                </c:pt>
                <c:pt idx="2">
                  <c:v>There is clear responsibility for sustainability</c:v>
                </c:pt>
                <c:pt idx="3">
                  <c:v>We report on progress towards our sustainability goals</c:v>
                </c:pt>
                <c:pt idx="4">
                  <c:v>We have set measureable goals for sustainability</c:v>
                </c:pt>
              </c:strCache>
            </c:strRef>
          </c:cat>
          <c:val>
            <c:numRef>
              <c:f>Sheet1!$D$2:$D$6</c:f>
              <c:numCache>
                <c:formatCode>General</c:formatCode>
                <c:ptCount val="5"/>
                <c:pt idx="0">
                  <c:v>11</c:v>
                </c:pt>
                <c:pt idx="1">
                  <c:v>10</c:v>
                </c:pt>
                <c:pt idx="2">
                  <c:v>16</c:v>
                </c:pt>
                <c:pt idx="3">
                  <c:v>16</c:v>
                </c:pt>
                <c:pt idx="4">
                  <c:v>11</c:v>
                </c:pt>
              </c:numCache>
            </c:numRef>
          </c:val>
          <c:extLst>
            <c:ext xmlns:c16="http://schemas.microsoft.com/office/drawing/2014/chart" uri="{C3380CC4-5D6E-409C-BE32-E72D297353CC}">
              <c16:uniqueId val="{00000002-C952-4724-B80E-CC53B9E62B3B}"/>
            </c:ext>
          </c:extLst>
        </c:ser>
        <c:ser>
          <c:idx val="3"/>
          <c:order val="3"/>
          <c:tx>
            <c:strRef>
              <c:f>Sheet1!$E$1</c:f>
              <c:strCache>
                <c:ptCount val="1"/>
                <c:pt idx="0">
                  <c:v>Agree</c:v>
                </c:pt>
              </c:strCache>
            </c:strRef>
          </c:tx>
          <c:spPr>
            <a:solidFill>
              <a:schemeClr val="accent4"/>
            </a:solidFill>
            <a:ln>
              <a:noFill/>
            </a:ln>
            <a:effectLst/>
          </c:spPr>
          <c:invertIfNegative val="0"/>
          <c:cat>
            <c:strRef>
              <c:f>Sheet1!$A$2:$A$6</c:f>
              <c:strCache>
                <c:ptCount val="5"/>
                <c:pt idx="0">
                  <c:v>Technology is essential to delivering our sustainability plans</c:v>
                </c:pt>
                <c:pt idx="1">
                  <c:v>Sustainability is core to our strategy and mission</c:v>
                </c:pt>
                <c:pt idx="2">
                  <c:v>There is clear responsibility for sustainability</c:v>
                </c:pt>
                <c:pt idx="3">
                  <c:v>We report on progress towards our sustainability goals</c:v>
                </c:pt>
                <c:pt idx="4">
                  <c:v>We have set measureable goals for sustainability</c:v>
                </c:pt>
              </c:strCache>
            </c:strRef>
          </c:cat>
          <c:val>
            <c:numRef>
              <c:f>Sheet1!$E$2:$E$6</c:f>
              <c:numCache>
                <c:formatCode>General</c:formatCode>
                <c:ptCount val="5"/>
                <c:pt idx="0">
                  <c:v>15</c:v>
                </c:pt>
                <c:pt idx="1">
                  <c:v>16</c:v>
                </c:pt>
                <c:pt idx="2">
                  <c:v>12</c:v>
                </c:pt>
                <c:pt idx="3">
                  <c:v>12</c:v>
                </c:pt>
                <c:pt idx="4">
                  <c:v>12</c:v>
                </c:pt>
              </c:numCache>
            </c:numRef>
          </c:val>
          <c:extLst>
            <c:ext xmlns:c16="http://schemas.microsoft.com/office/drawing/2014/chart" uri="{C3380CC4-5D6E-409C-BE32-E72D297353CC}">
              <c16:uniqueId val="{00000003-C952-4724-B80E-CC53B9E62B3B}"/>
            </c:ext>
          </c:extLst>
        </c:ser>
        <c:ser>
          <c:idx val="4"/>
          <c:order val="4"/>
          <c:tx>
            <c:strRef>
              <c:f>Sheet1!$F$1</c:f>
              <c:strCache>
                <c:ptCount val="1"/>
                <c:pt idx="0">
                  <c:v>Don't know</c:v>
                </c:pt>
              </c:strCache>
            </c:strRef>
          </c:tx>
          <c:spPr>
            <a:solidFill>
              <a:schemeClr val="accent5"/>
            </a:solidFill>
            <a:ln>
              <a:noFill/>
            </a:ln>
            <a:effectLst/>
          </c:spPr>
          <c:invertIfNegative val="0"/>
          <c:cat>
            <c:strRef>
              <c:f>Sheet1!$A$2:$A$6</c:f>
              <c:strCache>
                <c:ptCount val="5"/>
                <c:pt idx="0">
                  <c:v>Technology is essential to delivering our sustainability plans</c:v>
                </c:pt>
                <c:pt idx="1">
                  <c:v>Sustainability is core to our strategy and mission</c:v>
                </c:pt>
                <c:pt idx="2">
                  <c:v>There is clear responsibility for sustainability</c:v>
                </c:pt>
                <c:pt idx="3">
                  <c:v>We report on progress towards our sustainability goals</c:v>
                </c:pt>
                <c:pt idx="4">
                  <c:v>We have set measureable goals for sustainability</c:v>
                </c:pt>
              </c:strCache>
            </c:strRef>
          </c:cat>
          <c:val>
            <c:numRef>
              <c:f>Sheet1!$F$2:$F$6</c:f>
              <c:numCache>
                <c:formatCode>General</c:formatCode>
                <c:ptCount val="5"/>
                <c:pt idx="0">
                  <c:v>3</c:v>
                </c:pt>
                <c:pt idx="1">
                  <c:v>1</c:v>
                </c:pt>
                <c:pt idx="2">
                  <c:v>0</c:v>
                </c:pt>
                <c:pt idx="3">
                  <c:v>0</c:v>
                </c:pt>
                <c:pt idx="4">
                  <c:v>0</c:v>
                </c:pt>
              </c:numCache>
            </c:numRef>
          </c:val>
          <c:extLst>
            <c:ext xmlns:c16="http://schemas.microsoft.com/office/drawing/2014/chart" uri="{C3380CC4-5D6E-409C-BE32-E72D297353CC}">
              <c16:uniqueId val="{00000004-C952-4724-B80E-CC53B9E62B3B}"/>
            </c:ext>
          </c:extLst>
        </c:ser>
        <c:dLbls>
          <c:showLegendKey val="0"/>
          <c:showVal val="0"/>
          <c:showCatName val="0"/>
          <c:showSerName val="0"/>
          <c:showPercent val="0"/>
          <c:showBubbleSize val="0"/>
        </c:dLbls>
        <c:gapWidth val="50"/>
        <c:overlap val="100"/>
        <c:axId val="271461728"/>
        <c:axId val="271458448"/>
      </c:barChart>
      <c:catAx>
        <c:axId val="27146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71458448"/>
        <c:crosses val="autoZero"/>
        <c:auto val="1"/>
        <c:lblAlgn val="ctr"/>
        <c:lblOffset val="100"/>
        <c:noMultiLvlLbl val="0"/>
      </c:catAx>
      <c:valAx>
        <c:axId val="271458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461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84F3-416C-804F-7353DEED739B}"/>
              </c:ext>
            </c:extLst>
          </c:dPt>
          <c:dPt>
            <c:idx val="1"/>
            <c:invertIfNegative val="0"/>
            <c:bubble3D val="0"/>
            <c:extLst>
              <c:ext xmlns:c16="http://schemas.microsoft.com/office/drawing/2014/chart" uri="{C3380CC4-5D6E-409C-BE32-E72D297353CC}">
                <c16:uniqueId val="{00000002-84F3-416C-804F-7353DEED739B}"/>
              </c:ext>
            </c:extLst>
          </c:dPt>
          <c:dPt>
            <c:idx val="2"/>
            <c:invertIfNegative val="0"/>
            <c:bubble3D val="0"/>
            <c:extLst>
              <c:ext xmlns:c16="http://schemas.microsoft.com/office/drawing/2014/chart" uri="{C3380CC4-5D6E-409C-BE32-E72D297353CC}">
                <c16:uniqueId val="{00000000-84F3-416C-804F-7353DEED739B}"/>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Measure and report on service or project lifecycle impact</c:v>
                </c:pt>
                <c:pt idx="1">
                  <c:v>Do not measure and report on service or project lifecycle impact</c:v>
                </c:pt>
                <c:pt idx="2">
                  <c:v>Don't know</c:v>
                </c:pt>
              </c:strCache>
            </c:strRef>
          </c:cat>
          <c:val>
            <c:numRef>
              <c:f>Sheet1!$B$2:$B$4</c:f>
              <c:numCache>
                <c:formatCode>0%</c:formatCode>
                <c:ptCount val="3"/>
                <c:pt idx="0">
                  <c:v>0.09</c:v>
                </c:pt>
                <c:pt idx="1">
                  <c:v>0.73</c:v>
                </c:pt>
                <c:pt idx="2">
                  <c:v>0.18</c:v>
                </c:pt>
              </c:numCache>
            </c:numRef>
          </c:val>
          <c:extLst>
            <c:ext xmlns:c16="http://schemas.microsoft.com/office/drawing/2014/chart" uri="{C3380CC4-5D6E-409C-BE32-E72D297353CC}">
              <c16:uniqueId val="{00000000-2D6F-4181-B24B-5CCF3441C4B5}"/>
            </c:ext>
          </c:extLst>
        </c:ser>
        <c:dLbls>
          <c:dLblPos val="outEnd"/>
          <c:showLegendKey val="0"/>
          <c:showVal val="1"/>
          <c:showCatName val="0"/>
          <c:showSerName val="0"/>
          <c:showPercent val="0"/>
          <c:showBubbleSize val="0"/>
        </c:dLbls>
        <c:gapWidth val="75"/>
        <c:overlap val="-90"/>
        <c:axId val="324705296"/>
        <c:axId val="324704312"/>
      </c:barChart>
      <c:catAx>
        <c:axId val="324705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24704312"/>
        <c:crosses val="autoZero"/>
        <c:auto val="1"/>
        <c:lblAlgn val="ctr"/>
        <c:lblOffset val="100"/>
        <c:noMultiLvlLbl val="0"/>
      </c:catAx>
      <c:valAx>
        <c:axId val="324704312"/>
        <c:scaling>
          <c:orientation val="minMax"/>
        </c:scaling>
        <c:delete val="1"/>
        <c:axPos val="l"/>
        <c:numFmt formatCode="0%" sourceLinked="1"/>
        <c:majorTickMark val="none"/>
        <c:minorTickMark val="none"/>
        <c:tickLblPos val="nextTo"/>
        <c:crossAx val="32470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F3-416C-804F-7353DEED739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84F3-416C-804F-7353DEED739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0-84F3-416C-804F-7353DEED739B}"/>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Carbon offsets</c:v>
                </c:pt>
                <c:pt idx="1">
                  <c:v>Carbon credits</c:v>
                </c:pt>
                <c:pt idx="2">
                  <c:v>Other</c:v>
                </c:pt>
              </c:strCache>
            </c:strRef>
          </c:cat>
          <c:val>
            <c:numRef>
              <c:f>Sheet1!$B$2:$B$4</c:f>
              <c:numCache>
                <c:formatCode>0%</c:formatCode>
                <c:ptCount val="3"/>
                <c:pt idx="0">
                  <c:v>0.64</c:v>
                </c:pt>
                <c:pt idx="1">
                  <c:v>0.14000000000000001</c:v>
                </c:pt>
                <c:pt idx="2">
                  <c:v>0.05</c:v>
                </c:pt>
              </c:numCache>
            </c:numRef>
          </c:val>
          <c:extLst>
            <c:ext xmlns:c16="http://schemas.microsoft.com/office/drawing/2014/chart" uri="{C3380CC4-5D6E-409C-BE32-E72D297353CC}">
              <c16:uniqueId val="{00000000-2D6F-4181-B24B-5CCF3441C4B5}"/>
            </c:ext>
          </c:extLst>
        </c:ser>
        <c:dLbls>
          <c:dLblPos val="outEnd"/>
          <c:showLegendKey val="0"/>
          <c:showVal val="1"/>
          <c:showCatName val="0"/>
          <c:showSerName val="0"/>
          <c:showPercent val="0"/>
          <c:showBubbleSize val="0"/>
        </c:dLbls>
        <c:gapWidth val="75"/>
        <c:overlap val="-90"/>
        <c:axId val="480377696"/>
        <c:axId val="480378024"/>
      </c:barChart>
      <c:catAx>
        <c:axId val="480377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80378024"/>
        <c:crosses val="autoZero"/>
        <c:auto val="1"/>
        <c:lblAlgn val="ctr"/>
        <c:lblOffset val="100"/>
        <c:noMultiLvlLbl val="0"/>
      </c:catAx>
      <c:valAx>
        <c:axId val="480378024"/>
        <c:scaling>
          <c:orientation val="minMax"/>
        </c:scaling>
        <c:delete val="1"/>
        <c:axPos val="l"/>
        <c:numFmt formatCode="0%" sourceLinked="1"/>
        <c:majorTickMark val="none"/>
        <c:minorTickMark val="none"/>
        <c:tickLblPos val="nextTo"/>
        <c:crossAx val="48037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94146181162028E-2"/>
          <c:y val="9.0581860244640294E-2"/>
          <c:w val="0.78542047655760638"/>
          <c:h val="0.74512080686242133"/>
        </c:manualLayout>
      </c:layout>
      <c:barChart>
        <c:barDir val="bar"/>
        <c:grouping val="percentStacked"/>
        <c:varyColors val="0"/>
        <c:ser>
          <c:idx val="0"/>
          <c:order val="0"/>
          <c:tx>
            <c:strRef>
              <c:f>Sheet1!$B$1</c:f>
              <c:strCache>
                <c:ptCount val="1"/>
                <c:pt idx="0">
                  <c:v>Prepared to take Lead</c:v>
                </c:pt>
              </c:strCache>
            </c:strRef>
          </c:tx>
          <c:spPr>
            <a:solidFill>
              <a:schemeClr val="accent1"/>
            </a:solidFill>
            <a:ln>
              <a:noFill/>
            </a:ln>
            <a:effectLst/>
          </c:spPr>
          <c:invertIfNegative val="0"/>
          <c:dPt>
            <c:idx val="0"/>
            <c:invertIfNegative val="0"/>
            <c:bubble3D val="0"/>
            <c:explosion val="5"/>
            <c:spPr>
              <a:solidFill>
                <a:schemeClr val="accent1"/>
              </a:solidFill>
              <a:ln>
                <a:noFill/>
              </a:ln>
              <a:effectLst/>
            </c:spPr>
            <c:extLst>
              <c:ext xmlns:c16="http://schemas.microsoft.com/office/drawing/2014/chart" uri="{C3380CC4-5D6E-409C-BE32-E72D297353CC}">
                <c16:uniqueId val="{00000001-84F3-416C-804F-7353DEED739B}"/>
              </c:ext>
            </c:extLst>
          </c:dPt>
          <c:dPt>
            <c:idx val="1"/>
            <c:invertIfNegative val="0"/>
            <c:bubble3D val="0"/>
            <c:explosion val="8"/>
            <c:spPr>
              <a:solidFill>
                <a:schemeClr val="accent1"/>
              </a:solidFill>
              <a:ln>
                <a:noFill/>
              </a:ln>
              <a:effectLst/>
            </c:spPr>
            <c:extLst>
              <c:ext xmlns:c16="http://schemas.microsoft.com/office/drawing/2014/chart" uri="{C3380CC4-5D6E-409C-BE32-E72D297353CC}">
                <c16:uniqueId val="{00000002-84F3-416C-804F-7353DEED739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0-84F3-416C-804F-7353DEED73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0%</c:formatCode>
                <c:ptCount val="1"/>
                <c:pt idx="0">
                  <c:v>0.32</c:v>
                </c:pt>
              </c:numCache>
            </c:numRef>
          </c:val>
          <c:extLst>
            <c:ext xmlns:c16="http://schemas.microsoft.com/office/drawing/2014/chart" uri="{C3380CC4-5D6E-409C-BE32-E72D297353CC}">
              <c16:uniqueId val="{00000000-2D6F-4181-B24B-5CCF3441C4B5}"/>
            </c:ext>
          </c:extLst>
        </c:ser>
        <c:ser>
          <c:idx val="1"/>
          <c:order val="1"/>
          <c:tx>
            <c:strRef>
              <c:f>Sheet1!$C$1</c:f>
              <c:strCache>
                <c:ptCount val="1"/>
                <c:pt idx="0">
                  <c:v>Will follow the industry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0%</c:formatCode>
                <c:ptCount val="1"/>
                <c:pt idx="0">
                  <c:v>0.68</c:v>
                </c:pt>
              </c:numCache>
            </c:numRef>
          </c:val>
          <c:extLst>
            <c:ext xmlns:c16="http://schemas.microsoft.com/office/drawing/2014/chart" uri="{C3380CC4-5D6E-409C-BE32-E72D297353CC}">
              <c16:uniqueId val="{00000006-3168-48F8-8545-2452A8A77F7E}"/>
            </c:ext>
          </c:extLst>
        </c:ser>
        <c:dLbls>
          <c:dLblPos val="ctr"/>
          <c:showLegendKey val="0"/>
          <c:showVal val="1"/>
          <c:showCatName val="0"/>
          <c:showSerName val="0"/>
          <c:showPercent val="0"/>
          <c:showBubbleSize val="0"/>
        </c:dLbls>
        <c:gapWidth val="79"/>
        <c:overlap val="100"/>
        <c:axId val="632206808"/>
        <c:axId val="632208448"/>
      </c:barChart>
      <c:valAx>
        <c:axId val="632208448"/>
        <c:scaling>
          <c:orientation val="minMax"/>
        </c:scaling>
        <c:delete val="1"/>
        <c:axPos val="b"/>
        <c:numFmt formatCode="0%" sourceLinked="1"/>
        <c:majorTickMark val="none"/>
        <c:minorTickMark val="none"/>
        <c:tickLblPos val="nextTo"/>
        <c:crossAx val="632206808"/>
        <c:crosses val="autoZero"/>
        <c:crossBetween val="between"/>
      </c:valAx>
      <c:catAx>
        <c:axId val="632206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322084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35394719990472"/>
          <c:y val="4.190555382073962E-2"/>
          <c:w val="0.50064605280009522"/>
          <c:h val="0.9161888923585207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4F3-416C-804F-7353DEED739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84F3-416C-804F-7353DEED739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0-84F3-416C-804F-7353DEED73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Marketplace design</c:v>
                </c:pt>
                <c:pt idx="1">
                  <c:v>Other</c:v>
                </c:pt>
                <c:pt idx="2">
                  <c:v>Creating a business case for technology-enabled Sustainability solutions</c:v>
                </c:pt>
                <c:pt idx="3">
                  <c:v>Brands are focused on cost of living crisis &amp; want to offer short term value, not long term commitment</c:v>
                </c:pt>
                <c:pt idx="4">
                  <c:v>Competing pressures such as supporting other worthy industry initiatives e.g. DE&amp;I</c:v>
                </c:pt>
                <c:pt idx="5">
                  <c:v>Knowledge of sustainability regulations</c:v>
                </c:pt>
                <c:pt idx="6">
                  <c:v>The tension between sustainability and profit</c:v>
                </c:pt>
                <c:pt idx="7">
                  <c:v>Knowledge and expertise in your business or organisation</c:v>
                </c:pt>
                <c:pt idx="8">
                  <c:v>Availability of specialist skills and resources</c:v>
                </c:pt>
              </c:strCache>
            </c:strRef>
          </c:cat>
          <c:val>
            <c:numRef>
              <c:f>Sheet1!$B$2:$B$10</c:f>
              <c:numCache>
                <c:formatCode>0%</c:formatCode>
                <c:ptCount val="9"/>
                <c:pt idx="0">
                  <c:v>0.05</c:v>
                </c:pt>
                <c:pt idx="1">
                  <c:v>0.05</c:v>
                </c:pt>
                <c:pt idx="2">
                  <c:v>0.18</c:v>
                </c:pt>
                <c:pt idx="3">
                  <c:v>0.18</c:v>
                </c:pt>
                <c:pt idx="4">
                  <c:v>0.36</c:v>
                </c:pt>
                <c:pt idx="5">
                  <c:v>0.45</c:v>
                </c:pt>
                <c:pt idx="6">
                  <c:v>0.45</c:v>
                </c:pt>
                <c:pt idx="7">
                  <c:v>0.55000000000000004</c:v>
                </c:pt>
                <c:pt idx="8">
                  <c:v>0.64</c:v>
                </c:pt>
              </c:numCache>
            </c:numRef>
          </c:val>
          <c:extLst>
            <c:ext xmlns:c16="http://schemas.microsoft.com/office/drawing/2014/chart" uri="{C3380CC4-5D6E-409C-BE32-E72D297353CC}">
              <c16:uniqueId val="{00000000-2D6F-4181-B24B-5CCF3441C4B5}"/>
            </c:ext>
          </c:extLst>
        </c:ser>
        <c:dLbls>
          <c:showLegendKey val="0"/>
          <c:showVal val="0"/>
          <c:showCatName val="0"/>
          <c:showSerName val="0"/>
          <c:showPercent val="0"/>
          <c:showBubbleSize val="0"/>
        </c:dLbls>
        <c:gapWidth val="50"/>
        <c:axId val="480377696"/>
        <c:axId val="480378024"/>
      </c:barChart>
      <c:catAx>
        <c:axId val="4803776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480378024"/>
        <c:crosses val="autoZero"/>
        <c:auto val="1"/>
        <c:lblAlgn val="ctr"/>
        <c:lblOffset val="100"/>
        <c:noMultiLvlLbl val="0"/>
      </c:catAx>
      <c:valAx>
        <c:axId val="4803780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8037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D6F-4181-B24B-5CCF3441C4B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6-2D6F-4181-B24B-5CCF3441C4B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D6F-4181-B24B-5CCF3441C4B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2D6F-4181-B24B-5CCF3441C4B5}"/>
              </c:ext>
            </c:extLst>
          </c:dPt>
          <c:dLbls>
            <c:dLbl>
              <c:idx val="0"/>
              <c:layout>
                <c:manualLayout>
                  <c:x val="6.2617708251563334E-2"/>
                  <c:y val="-0.12813102605445914"/>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D6F-4181-B24B-5CCF3441C4B5}"/>
                </c:ext>
              </c:extLst>
            </c:dLbl>
            <c:dLbl>
              <c:idx val="1"/>
              <c:layout>
                <c:manualLayout>
                  <c:x val="0.16478344276727194"/>
                  <c:y val="-9.441233498749621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D6F-4181-B24B-5CCF3441C4B5}"/>
                </c:ext>
              </c:extLst>
            </c:dLbl>
            <c:dLbl>
              <c:idx val="2"/>
              <c:layout>
                <c:manualLayout>
                  <c:x val="-0.12688325093079938"/>
                  <c:y val="-5.057803660044443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D6F-4181-B24B-5CCF3441C4B5}"/>
                </c:ext>
              </c:extLst>
            </c:dLbl>
            <c:dLbl>
              <c:idx val="3"/>
              <c:layout>
                <c:manualLayout>
                  <c:x val="-3.4604522981127109E-2"/>
                  <c:y val="-0.14499037158794059"/>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D6F-4181-B24B-5CCF3441C4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Zero</c:v>
                </c:pt>
                <c:pt idx="1">
                  <c:v>Basic</c:v>
                </c:pt>
                <c:pt idx="2">
                  <c:v>Intermediate</c:v>
                </c:pt>
                <c:pt idx="3">
                  <c:v>Advanced</c:v>
                </c:pt>
              </c:strCache>
            </c:strRef>
          </c:cat>
          <c:val>
            <c:numRef>
              <c:f>Sheet1!$B$2:$B$5</c:f>
              <c:numCache>
                <c:formatCode>0%</c:formatCode>
                <c:ptCount val="4"/>
                <c:pt idx="0">
                  <c:v>0.13</c:v>
                </c:pt>
                <c:pt idx="1">
                  <c:v>0.57999999999999996</c:v>
                </c:pt>
                <c:pt idx="2">
                  <c:v>0.26</c:v>
                </c:pt>
                <c:pt idx="3">
                  <c:v>0.03</c:v>
                </c:pt>
              </c:numCache>
            </c:numRef>
          </c:val>
          <c:extLst>
            <c:ext xmlns:c16="http://schemas.microsoft.com/office/drawing/2014/chart" uri="{C3380CC4-5D6E-409C-BE32-E72D297353CC}">
              <c16:uniqueId val="{00000000-2D6F-4181-B24B-5CCF3441C4B5}"/>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3-416C-804F-7353DEED73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4F3-416C-804F-7353DEED73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84F3-416C-804F-7353DEED739B}"/>
              </c:ext>
            </c:extLst>
          </c:dPt>
          <c:dLbls>
            <c:dLbl>
              <c:idx val="0"/>
              <c:layout>
                <c:manualLayout>
                  <c:x val="0.16313560833959909"/>
                  <c:y val="-0.14602619042965045"/>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F3-416C-804F-7353DEED739B}"/>
                </c:ext>
              </c:extLst>
            </c:dLbl>
            <c:dLbl>
              <c:idx val="1"/>
              <c:layout>
                <c:manualLayout>
                  <c:x val="-0.1417137607798539"/>
                  <c:y val="7.3013095214824551E-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F3-416C-804F-7353DEED739B}"/>
                </c:ext>
              </c:extLst>
            </c:dLbl>
            <c:dLbl>
              <c:idx val="2"/>
              <c:layout>
                <c:manualLayout>
                  <c:x val="-9.2278727949672276E-2"/>
                  <c:y val="-0.10951964282223786"/>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F3-416C-804F-7353DEED73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Have a sustainability policy</c:v>
                </c:pt>
                <c:pt idx="1">
                  <c:v>Do not have a sustainability policy</c:v>
                </c:pt>
                <c:pt idx="2">
                  <c:v>Don't know</c:v>
                </c:pt>
              </c:strCache>
            </c:strRef>
          </c:cat>
          <c:val>
            <c:numRef>
              <c:f>Sheet1!$B$2:$B$4</c:f>
              <c:numCache>
                <c:formatCode>0%</c:formatCode>
                <c:ptCount val="3"/>
                <c:pt idx="0">
                  <c:v>0.71</c:v>
                </c:pt>
                <c:pt idx="1">
                  <c:v>0.16</c:v>
                </c:pt>
                <c:pt idx="2">
                  <c:v>0.13</c:v>
                </c:pt>
              </c:numCache>
            </c:numRef>
          </c:val>
          <c:extLst>
            <c:ext xmlns:c16="http://schemas.microsoft.com/office/drawing/2014/chart" uri="{C3380CC4-5D6E-409C-BE32-E72D297353CC}">
              <c16:uniqueId val="{00000000-2D6F-4181-B24B-5CCF3441C4B5}"/>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2607328192177E-2"/>
          <c:y val="7.2615457975492612E-2"/>
          <c:w val="0.83874785343615643"/>
          <c:h val="0.8008191783418741"/>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3-416C-804F-7353DEED73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4F3-416C-804F-7353DEED73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84F3-416C-804F-7353DEED739B}"/>
              </c:ext>
            </c:extLst>
          </c:dPt>
          <c:dLbls>
            <c:dLbl>
              <c:idx val="0"/>
              <c:layout>
                <c:manualLayout>
                  <c:x val="0.12618439141305279"/>
                  <c:y val="-2.8900287182381294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F3-416C-804F-7353DEED739B}"/>
                </c:ext>
              </c:extLst>
            </c:dLbl>
            <c:dLbl>
              <c:idx val="1"/>
              <c:layout>
                <c:manualLayout>
                  <c:x val="-0.167194318622295"/>
                  <c:y val="-5.4188038466964926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F3-416C-804F-7353DEED739B}"/>
                </c:ext>
              </c:extLst>
            </c:dLbl>
            <c:dLbl>
              <c:idx val="2"/>
              <c:layout>
                <c:manualLayout>
                  <c:x val="-0.11987517184240019"/>
                  <c:y val="-0.1228262205251205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F3-416C-804F-7353DEED73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Have individual with sole responsibilty for sustainability</c:v>
                </c:pt>
                <c:pt idx="1">
                  <c:v>Have individual in business  who is committed to sustainabilty </c:v>
                </c:pt>
                <c:pt idx="2">
                  <c:v>Neither of these</c:v>
                </c:pt>
              </c:strCache>
            </c:strRef>
          </c:cat>
          <c:val>
            <c:numRef>
              <c:f>Sheet1!$B$2:$B$4</c:f>
              <c:numCache>
                <c:formatCode>0%</c:formatCode>
                <c:ptCount val="3"/>
                <c:pt idx="0">
                  <c:v>0.43</c:v>
                </c:pt>
                <c:pt idx="1">
                  <c:v>0.47</c:v>
                </c:pt>
                <c:pt idx="2">
                  <c:v>0.1</c:v>
                </c:pt>
              </c:numCache>
            </c:numRef>
          </c:val>
          <c:extLst>
            <c:ext xmlns:c16="http://schemas.microsoft.com/office/drawing/2014/chart" uri="{C3380CC4-5D6E-409C-BE32-E72D297353CC}">
              <c16:uniqueId val="{00000000-2D6F-4181-B24B-5CCF3441C4B5}"/>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3-416C-804F-7353DEED73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4F3-416C-804F-7353DEED73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84F3-416C-804F-7353DEED739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48C3-43C8-88AA-B5D9BD072AE7}"/>
              </c:ext>
            </c:extLst>
          </c:dPt>
          <c:dLbls>
            <c:dLbl>
              <c:idx val="0"/>
              <c:layout>
                <c:manualLayout>
                  <c:x val="0.10087157274931959"/>
                  <c:y val="6.6145833333333334E-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F3-416C-804F-7353DEED739B}"/>
                </c:ext>
              </c:extLst>
            </c:dLbl>
            <c:dLbl>
              <c:idx val="1"/>
              <c:layout>
                <c:manualLayout>
                  <c:x val="-0.14060885898390005"/>
                  <c:y val="1.6536458333333334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F3-416C-804F-7353DEED739B}"/>
                </c:ext>
              </c:extLst>
            </c:dLbl>
            <c:dLbl>
              <c:idx val="2"/>
              <c:layout>
                <c:manualLayout>
                  <c:x val="-0.12379693019234679"/>
                  <c:y val="-0.1058333333333333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F3-416C-804F-7353DEED739B}"/>
                </c:ext>
              </c:extLst>
            </c:dLbl>
            <c:dLbl>
              <c:idx val="3"/>
              <c:layout>
                <c:manualLayout>
                  <c:x val="-3.0567143257369568E-3"/>
                  <c:y val="-0.1455208333333333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8C3-43C8-88AA-B5D9BD072A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Agree</c:v>
                </c:pt>
                <c:pt idx="1">
                  <c:v>Partially Agree</c:v>
                </c:pt>
                <c:pt idx="2">
                  <c:v>Partially Disagree</c:v>
                </c:pt>
                <c:pt idx="3">
                  <c:v>Disagree</c:v>
                </c:pt>
              </c:strCache>
            </c:strRef>
          </c:cat>
          <c:val>
            <c:numRef>
              <c:f>Sheet1!$B$2:$B$5</c:f>
              <c:numCache>
                <c:formatCode>0%</c:formatCode>
                <c:ptCount val="4"/>
                <c:pt idx="0">
                  <c:v>0.38709677419354838</c:v>
                </c:pt>
                <c:pt idx="1">
                  <c:v>0.5161290322580645</c:v>
                </c:pt>
                <c:pt idx="2">
                  <c:v>3.2258064516129031E-2</c:v>
                </c:pt>
                <c:pt idx="3">
                  <c:v>6.4516129032258063E-2</c:v>
                </c:pt>
              </c:numCache>
            </c:numRef>
          </c:val>
          <c:extLst>
            <c:ext xmlns:c16="http://schemas.microsoft.com/office/drawing/2014/chart" uri="{C3380CC4-5D6E-409C-BE32-E72D297353CC}">
              <c16:uniqueId val="{00000000-2D6F-4181-B24B-5CCF3441C4B5}"/>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3-416C-804F-7353DEED73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4F3-416C-804F-7353DEED73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84F3-416C-804F-7353DEED739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A87-412E-AAC3-ECF175528556}"/>
              </c:ext>
            </c:extLst>
          </c:dPt>
          <c:dLbls>
            <c:dLbl>
              <c:idx val="0"/>
              <c:layout>
                <c:manualLayout>
                  <c:x val="0.21232226695815687"/>
                  <c:y val="-9.8482439883061865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F3-416C-804F-7353DEED739B}"/>
                </c:ext>
              </c:extLst>
            </c:dLbl>
            <c:dLbl>
              <c:idx val="1"/>
              <c:layout>
                <c:manualLayout>
                  <c:x val="-0.12606634600640571"/>
                  <c:y val="-5.681679224022796E-2"/>
                </c:manualLayout>
              </c:layout>
              <c:showLegendKey val="0"/>
              <c:showVal val="1"/>
              <c:showCatName val="1"/>
              <c:showSerName val="0"/>
              <c:showPercent val="0"/>
              <c:showBubbleSize val="0"/>
              <c:extLst>
                <c:ext xmlns:c15="http://schemas.microsoft.com/office/drawing/2012/chart" uri="{CE6537A1-D6FC-4f65-9D91-7224C49458BB}">
                  <c15:layout>
                    <c:manualLayout>
                      <c:w val="0.17003204948195508"/>
                      <c:h val="0.1773820253739917"/>
                    </c:manualLayout>
                  </c15:layout>
                </c:ext>
                <c:ext xmlns:c16="http://schemas.microsoft.com/office/drawing/2014/chart" uri="{C3380CC4-5D6E-409C-BE32-E72D297353CC}">
                  <c16:uniqueId val="{00000002-84F3-416C-804F-7353DEED739B}"/>
                </c:ext>
              </c:extLst>
            </c:dLbl>
            <c:dLbl>
              <c:idx val="2"/>
              <c:layout>
                <c:manualLayout>
                  <c:x val="-0.1028435980578573"/>
                  <c:y val="-0.14014808752589564"/>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F3-416C-804F-7353DEED739B}"/>
                </c:ext>
              </c:extLst>
            </c:dLbl>
            <c:dLbl>
              <c:idx val="3"/>
              <c:layout>
                <c:manualLayout>
                  <c:x val="2.1563980237937819E-2"/>
                  <c:y val="-0.14393587367524416"/>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A87-412E-AAC3-ECF17552855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We have responded to pressure</c:v>
                </c:pt>
                <c:pt idx="1">
                  <c:v>We have not responded to pressure</c:v>
                </c:pt>
                <c:pt idx="2">
                  <c:v>We have not experienced pressure</c:v>
                </c:pt>
                <c:pt idx="3">
                  <c:v>Don’t know</c:v>
                </c:pt>
              </c:strCache>
            </c:strRef>
          </c:cat>
          <c:val>
            <c:numRef>
              <c:f>Sheet1!$B$2:$B$5</c:f>
              <c:numCache>
                <c:formatCode>0%</c:formatCode>
                <c:ptCount val="4"/>
                <c:pt idx="0">
                  <c:v>0.73913043478260865</c:v>
                </c:pt>
                <c:pt idx="1">
                  <c:v>0.02</c:v>
                </c:pt>
                <c:pt idx="2">
                  <c:v>8.6956521739130432E-2</c:v>
                </c:pt>
                <c:pt idx="3">
                  <c:v>4.3478260869565216E-2</c:v>
                </c:pt>
              </c:numCache>
            </c:numRef>
          </c:val>
          <c:extLst>
            <c:ext xmlns:c16="http://schemas.microsoft.com/office/drawing/2014/chart" uri="{C3380CC4-5D6E-409C-BE32-E72D297353CC}">
              <c16:uniqueId val="{00000000-2D6F-4181-B24B-5CCF3441C4B5}"/>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4F3-416C-804F-7353DEED739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84F3-416C-804F-7353DEED739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0-84F3-416C-804F-7353DEED73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IPA Media Carbon Calculator</c:v>
                </c:pt>
                <c:pt idx="1">
                  <c:v>AdNetZero</c:v>
                </c:pt>
                <c:pt idx="2">
                  <c:v>AdNetZero Essentials Certificate</c:v>
                </c:pt>
                <c:pt idx="3">
                  <c:v>IPA Media Climate Charter</c:v>
                </c:pt>
                <c:pt idx="4">
                  <c:v>Ad Green</c:v>
                </c:pt>
                <c:pt idx="5">
                  <c:v>Purpose Disruptors</c:v>
                </c:pt>
                <c:pt idx="6">
                  <c:v>Science Based Targets Initiative</c:v>
                </c:pt>
                <c:pt idx="7">
                  <c:v>Carbon Disclosure Project </c:v>
                </c:pt>
                <c:pt idx="8">
                  <c:v>Global reporting initiative</c:v>
                </c:pt>
              </c:strCache>
            </c:strRef>
          </c:cat>
          <c:val>
            <c:numRef>
              <c:f>Sheet1!$B$2:$B$10</c:f>
              <c:numCache>
                <c:formatCode>0%</c:formatCode>
                <c:ptCount val="9"/>
                <c:pt idx="0">
                  <c:v>0.65</c:v>
                </c:pt>
                <c:pt idx="1">
                  <c:v>0.61</c:v>
                </c:pt>
                <c:pt idx="2">
                  <c:v>0.61</c:v>
                </c:pt>
                <c:pt idx="3">
                  <c:v>0.56999999999999995</c:v>
                </c:pt>
                <c:pt idx="4">
                  <c:v>0.48</c:v>
                </c:pt>
                <c:pt idx="5">
                  <c:v>0.35</c:v>
                </c:pt>
                <c:pt idx="6">
                  <c:v>0.26</c:v>
                </c:pt>
                <c:pt idx="7">
                  <c:v>0.09</c:v>
                </c:pt>
                <c:pt idx="8">
                  <c:v>0.04</c:v>
                </c:pt>
              </c:numCache>
            </c:numRef>
          </c:val>
          <c:extLst>
            <c:ext xmlns:c16="http://schemas.microsoft.com/office/drawing/2014/chart" uri="{C3380CC4-5D6E-409C-BE32-E72D297353CC}">
              <c16:uniqueId val="{00000000-2D6F-4181-B24B-5CCF3441C4B5}"/>
            </c:ext>
          </c:extLst>
        </c:ser>
        <c:dLbls>
          <c:showLegendKey val="0"/>
          <c:showVal val="0"/>
          <c:showCatName val="0"/>
          <c:showSerName val="0"/>
          <c:showPercent val="0"/>
          <c:showBubbleSize val="0"/>
        </c:dLbls>
        <c:gapWidth val="100"/>
        <c:axId val="480377696"/>
        <c:axId val="480378024"/>
      </c:barChart>
      <c:catAx>
        <c:axId val="480377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80378024"/>
        <c:crosses val="autoZero"/>
        <c:auto val="1"/>
        <c:lblAlgn val="ctr"/>
        <c:lblOffset val="100"/>
        <c:noMultiLvlLbl val="0"/>
      </c:catAx>
      <c:valAx>
        <c:axId val="480378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37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0027399707895E-2"/>
          <c:y val="0.10416561036147408"/>
          <c:w val="0.83850733893692064"/>
          <c:h val="0.79166877927705182"/>
        </c:manualLayout>
      </c:layout>
      <c:doughnutChart>
        <c:varyColors val="1"/>
        <c:ser>
          <c:idx val="0"/>
          <c:order val="0"/>
          <c:tx>
            <c:strRef>
              <c:f>Sheet1!$B$1</c:f>
              <c:strCache>
                <c:ptCount val="1"/>
                <c:pt idx="0">
                  <c:v>Series 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3-416C-804F-7353DEED739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84F3-416C-804F-7353DEED739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0-84F3-416C-804F-7353DEED739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A87-412E-AAC3-ECF175528556}"/>
              </c:ext>
            </c:extLst>
          </c:dPt>
          <c:dLbls>
            <c:dLbl>
              <c:idx val="0"/>
              <c:layout>
                <c:manualLayout>
                  <c:x val="1.6587677106105956E-2"/>
                  <c:y val="-0.1704503767206838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F3-416C-804F-7353DEED739B}"/>
                </c:ext>
              </c:extLst>
            </c:dLbl>
            <c:dLbl>
              <c:idx val="1"/>
              <c:layout>
                <c:manualLayout>
                  <c:x val="0.14763032624434341"/>
                  <c:y val="7.57557229869706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F3-416C-804F-7353DEED739B}"/>
                </c:ext>
              </c:extLst>
            </c:dLbl>
            <c:dLbl>
              <c:idx val="2"/>
              <c:layout>
                <c:manualLayout>
                  <c:x val="-0.1111374366109103"/>
                  <c:y val="-1.13633584480455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F3-416C-804F-7353DEED739B}"/>
                </c:ext>
              </c:extLst>
            </c:dLbl>
            <c:dLbl>
              <c:idx val="3"/>
              <c:layout>
                <c:manualLayout>
                  <c:x val="-7.9620850109308874E-2"/>
                  <c:y val="-0.1439358736752441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87-412E-AAC3-ECF17552855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Yes</c:v>
                </c:pt>
                <c:pt idx="1">
                  <c:v>No - But seeking to become one</c:v>
                </c:pt>
                <c:pt idx="2">
                  <c:v>No - </c:v>
                </c:pt>
                <c:pt idx="3">
                  <c:v>Not sure</c:v>
                </c:pt>
              </c:strCache>
            </c:strRef>
          </c:cat>
          <c:val>
            <c:numRef>
              <c:f>Sheet1!$B$2:$B$5</c:f>
              <c:numCache>
                <c:formatCode>0%</c:formatCode>
                <c:ptCount val="4"/>
                <c:pt idx="0">
                  <c:v>0.03</c:v>
                </c:pt>
                <c:pt idx="1">
                  <c:v>0.5</c:v>
                </c:pt>
                <c:pt idx="2">
                  <c:v>0.38</c:v>
                </c:pt>
                <c:pt idx="3">
                  <c:v>0.09</c:v>
                </c:pt>
              </c:numCache>
            </c:numRef>
          </c:val>
          <c:extLst>
            <c:ext xmlns:c16="http://schemas.microsoft.com/office/drawing/2014/chart" uri="{C3380CC4-5D6E-409C-BE32-E72D297353CC}">
              <c16:uniqueId val="{00000000-2D6F-4181-B24B-5CCF3441C4B5}"/>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DF7FC-3B30-49BA-B805-8E68D0A4E1FD}" type="datetimeFigureOut">
              <a:rPr lang="en-GB" smtClean="0"/>
              <a:t>16/11/2022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F72EA-8814-4460-9B85-3A5325F0CAD5}" type="slidenum">
              <a:rPr lang="en-GB" smtClean="0"/>
              <a:t>‹#›</a:t>
            </a:fld>
            <a:endParaRPr lang="en-GB" dirty="0"/>
          </a:p>
        </p:txBody>
      </p:sp>
    </p:spTree>
    <p:extLst>
      <p:ext uri="{BB962C8B-B14F-4D97-AF65-F5344CB8AC3E}">
        <p14:creationId xmlns:p14="http://schemas.microsoft.com/office/powerpoint/2010/main" val="32590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creen Teal">
    <p:bg>
      <p:bgPr>
        <a:solidFill>
          <a:srgbClr val="00A68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42086772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creen Purple">
    <p:bg>
      <p:bgPr>
        <a:solidFill>
          <a:srgbClr val="88308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778487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creen Violet">
    <p:bg>
      <p:bgPr>
        <a:solidFill>
          <a:srgbClr val="48477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17486556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olet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48477A"/>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48477A"/>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1533970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let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48477A"/>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48477A"/>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153479027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Violet">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48477A"/>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48477A"/>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48477A"/>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381987093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eparator Violet">
    <p:bg>
      <p:bgPr>
        <a:solidFill>
          <a:srgbClr val="48477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5286566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ll out info Violet">
    <p:bg>
      <p:bgPr>
        <a:solidFill>
          <a:srgbClr val="48477A"/>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166369721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creen Violet">
    <p:bg>
      <p:bgPr>
        <a:solidFill>
          <a:srgbClr val="48477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53808432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creen New Purple">
    <p:bg>
      <p:bgPr>
        <a:solidFill>
          <a:srgbClr val="655A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70469569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Purpl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655A95"/>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55A95"/>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46649358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al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00A68B"/>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00A68B"/>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93615389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Purpl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655A95"/>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55A95"/>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34701554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New Purple">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655A95"/>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55A95"/>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655A95"/>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52430809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eparator New Purple">
    <p:bg>
      <p:bgPr>
        <a:solidFill>
          <a:srgbClr val="655A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42373850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ll out info New Purple">
    <p:bg>
      <p:bgPr>
        <a:solidFill>
          <a:srgbClr val="655A95"/>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85000129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creen New Purple">
    <p:bg>
      <p:bgPr>
        <a:solidFill>
          <a:srgbClr val="655A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2987145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creen Blue">
    <p:bg>
      <p:bgPr>
        <a:solidFill>
          <a:srgbClr val="50769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915335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50769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507693"/>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181968451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50769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507693"/>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4071599975"/>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50769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507693"/>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507693"/>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63706077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eparator Blue">
    <p:bg>
      <p:bgPr>
        <a:solidFill>
          <a:srgbClr val="50769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311097166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urple Section Divider">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88308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883084"/>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883084"/>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3002192499"/>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ll out info Blue">
    <p:bg>
      <p:bgPr>
        <a:solidFill>
          <a:srgbClr val="507693"/>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51939710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creen Blue">
    <p:bg>
      <p:bgPr>
        <a:solidFill>
          <a:srgbClr val="50769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5135174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creen Dark Green">
    <p:bg>
      <p:bgPr>
        <a:solidFill>
          <a:srgbClr val="1372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95185048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Green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137260"/>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137260"/>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924259403"/>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Green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13726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137260"/>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682306871"/>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Dark Green">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13726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137260"/>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137260"/>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833363543"/>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eparator Dark Green">
    <p:bg>
      <p:bgPr>
        <a:solidFill>
          <a:srgbClr val="1372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82498576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ll out info Dark Green">
    <p:bg>
      <p:bgPr>
        <a:solidFill>
          <a:srgbClr val="137260"/>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35027446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creen Dark Green">
    <p:bg>
      <p:bgPr>
        <a:solidFill>
          <a:srgbClr val="1372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27941193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creen Mid Green">
    <p:bg>
      <p:bgPr>
        <a:solidFill>
          <a:srgbClr val="69B14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22665889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creen Purple">
    <p:bg>
      <p:bgPr>
        <a:solidFill>
          <a:srgbClr val="88308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rgbClr val="FFFFFF"/>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344276591"/>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id Green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69B144"/>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9B144"/>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672893207"/>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id Green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69B14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9B144"/>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00348211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Mid Green">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69B14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69B144"/>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69B144"/>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80350446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Separator Mid Green">
    <p:bg>
      <p:bgPr>
        <a:solidFill>
          <a:srgbClr val="69B14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743930018"/>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ull out info Mid Green">
    <p:bg>
      <p:bgPr>
        <a:solidFill>
          <a:srgbClr val="69B144"/>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24316210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creen Mid Green">
    <p:bg>
      <p:bgPr>
        <a:solidFill>
          <a:srgbClr val="69B14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0502283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creen Light Green">
    <p:bg>
      <p:bgPr>
        <a:solidFill>
          <a:srgbClr val="CAD4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244070575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Green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CAD400"/>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CAD400"/>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2403703521"/>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ght Green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CAD40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CAD400"/>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365860626"/>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Light Green">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CAD40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CAD400"/>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CAD400"/>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64617453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883084"/>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883084"/>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2691228324"/>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Separator Light Green">
    <p:bg>
      <p:bgPr>
        <a:solidFill>
          <a:srgbClr val="CAD4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892684569"/>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ll out info Light Green">
    <p:bg>
      <p:bgPr>
        <a:solidFill>
          <a:srgbClr val="CAD400"/>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440521495"/>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creen Light Green">
    <p:bg>
      <p:bgPr>
        <a:solidFill>
          <a:srgbClr val="CAD4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4912303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creen Yellow">
    <p:bg>
      <p:bgPr>
        <a:solidFill>
          <a:srgbClr val="FFD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84496981"/>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Yellow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FFD900"/>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FFD900"/>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043144424"/>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Yellow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FFD90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FFD900"/>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870160303"/>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Yellow">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FFD900"/>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FFD900"/>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D900"/>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4093140597"/>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Separator Yellow">
    <p:bg>
      <p:bgPr>
        <a:solidFill>
          <a:srgbClr val="FFD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722630215"/>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ull out info Yellow">
    <p:bg>
      <p:bgPr>
        <a:solidFill>
          <a:srgbClr val="FFD900"/>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1061870285"/>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creen Yellow">
    <p:bg>
      <p:bgPr>
        <a:solidFill>
          <a:srgbClr val="FFD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tx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5819073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88308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883084"/>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2980284572"/>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creen Orange">
    <p:bg>
      <p:bgPr>
        <a:solidFill>
          <a:srgbClr val="EC820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952592272"/>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range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EC8206"/>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C8206"/>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3146459099"/>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range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EC8206"/>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C8206"/>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1510022087"/>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Orange">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EC8206"/>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C8206"/>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EC8206"/>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879930684"/>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Separator Orange">
    <p:bg>
      <p:bgPr>
        <a:solidFill>
          <a:srgbClr val="EC820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2784239839"/>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ll out info Orange">
    <p:bg>
      <p:bgPr>
        <a:solidFill>
          <a:srgbClr val="EC8206"/>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407380103"/>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Screen Orange">
    <p:bg>
      <p:bgPr>
        <a:solidFill>
          <a:srgbClr val="EC820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bg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26455496"/>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creen Red">
    <p:bg>
      <p:bgPr>
        <a:solidFill>
          <a:srgbClr val="E2424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bg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3060913849"/>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E2424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24243"/>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1624644296"/>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d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E2424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24243"/>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145353996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Section Divider">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883084"/>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883084"/>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883084"/>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4194342181"/>
      </p:ext>
    </p:extLst>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E24243"/>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E24243"/>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E24243"/>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983902308"/>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Separator Red">
    <p:bg>
      <p:bgPr>
        <a:solidFill>
          <a:srgbClr val="E2424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2809870327"/>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ll out info Red">
    <p:bg>
      <p:bgPr>
        <a:solidFill>
          <a:srgbClr val="E24243"/>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915726476"/>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creen Red">
    <p:bg>
      <p:bgPr>
        <a:solidFill>
          <a:srgbClr val="E2424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bg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369010700"/>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creen Brown">
    <p:bg>
      <p:bgPr>
        <a:solidFill>
          <a:srgbClr val="A35A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bg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1217628632"/>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rown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A35A51"/>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A35A51"/>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2472968730"/>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rown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A35A51"/>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A35A51"/>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704287708"/>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Brown">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A35A51"/>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A35A51"/>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A35A51"/>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908811410"/>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Separator Brown">
    <p:bg>
      <p:bgPr>
        <a:solidFill>
          <a:srgbClr val="A35A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23399814"/>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ll out info Brown">
    <p:bg>
      <p:bgPr>
        <a:solidFill>
          <a:srgbClr val="A35A51"/>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90022060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Section Separator">
    <p:bg>
      <p:bgPr>
        <a:solidFill>
          <a:srgbClr val="88308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1499508316"/>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Screen Brown">
    <p:bg>
      <p:bgPr>
        <a:solidFill>
          <a:srgbClr val="A35A5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bg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46074833"/>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creen Gold">
    <p:bg>
      <p:bgPr>
        <a:solidFill>
          <a:srgbClr val="D1BE7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1444886"/>
            <a:ext cx="7763536" cy="1008155"/>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First part of headline </a:t>
            </a:r>
            <a:br>
              <a:rPr lang="en-US" dirty="0" smtClean="0"/>
            </a:br>
            <a:r>
              <a:rPr lang="en-US" dirty="0" smtClean="0"/>
              <a:t>here and here in white</a:t>
            </a:r>
            <a:endParaRPr lang="en-US" dirty="0"/>
          </a:p>
        </p:txBody>
      </p:sp>
      <p:sp>
        <p:nvSpPr>
          <p:cNvPr id="3" name="Subtitle 2"/>
          <p:cNvSpPr>
            <a:spLocks noGrp="1"/>
          </p:cNvSpPr>
          <p:nvPr>
            <p:ph type="subTitle" idx="1" hasCustomPrompt="1"/>
          </p:nvPr>
        </p:nvSpPr>
        <p:spPr>
          <a:xfrm>
            <a:off x="708826" y="4185005"/>
            <a:ext cx="8370519" cy="770304"/>
          </a:xfrm>
          <a:prstGeom prst="rect">
            <a:avLst/>
          </a:prstGeom>
        </p:spPr>
        <p:txBody>
          <a:bodyPr lIns="0" tIns="0" rIns="0" bIns="0"/>
          <a:lstStyle>
            <a:lvl1pPr marL="0" indent="0" algn="l">
              <a:buNone/>
              <a:defRPr sz="1200" b="0" i="0" baseline="0">
                <a:solidFill>
                  <a:schemeClr val="bg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need a subtitle or a short intro that can go here in </a:t>
            </a:r>
            <a:r>
              <a:rPr lang="en-US" dirty="0" err="1" smtClean="0"/>
              <a:t>Raleway</a:t>
            </a:r>
            <a:r>
              <a:rPr lang="en-US" dirty="0" smtClean="0"/>
              <a:t> light. </a:t>
            </a:r>
            <a:br>
              <a:rPr lang="en-US" dirty="0" smtClean="0"/>
            </a:br>
            <a:r>
              <a:rPr lang="en-US" dirty="0" smtClean="0"/>
              <a:t>Must not be more than three lines long</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Placeholder 47"/>
          <p:cNvSpPr>
            <a:spLocks noGrp="1"/>
          </p:cNvSpPr>
          <p:nvPr>
            <p:ph type="body" sz="quarter" idx="11" hasCustomPrompt="1"/>
          </p:nvPr>
        </p:nvSpPr>
        <p:spPr>
          <a:xfrm>
            <a:off x="692150" y="2558235"/>
            <a:ext cx="7764463" cy="1319212"/>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Second part of headline here in black</a:t>
            </a:r>
            <a:endParaRPr lang="en-GB" dirty="0"/>
          </a:p>
        </p:txBody>
      </p:sp>
    </p:spTree>
    <p:extLst>
      <p:ext uri="{BB962C8B-B14F-4D97-AF65-F5344CB8AC3E}">
        <p14:creationId xmlns:p14="http://schemas.microsoft.com/office/powerpoint/2010/main" val="2994090833"/>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old Content 1">
    <p:bg>
      <p:bgPr>
        <a:solidFill>
          <a:schemeClr val="bg1"/>
        </a:solidFill>
        <a:effectLst/>
      </p:bgPr>
    </p:bg>
    <p:spTree>
      <p:nvGrpSpPr>
        <p:cNvPr id="1" name=""/>
        <p:cNvGrpSpPr/>
        <p:nvPr/>
      </p:nvGrpSpPr>
      <p:grpSpPr>
        <a:xfrm>
          <a:off x="0" y="0"/>
          <a:ext cx="0" cy="0"/>
          <a:chOff x="0" y="0"/>
          <a:chExt cx="0" cy="0"/>
        </a:xfrm>
      </p:grpSpPr>
      <p:pic>
        <p:nvPicPr>
          <p:cNvPr id="16" name="Picture 15"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17" name="Straight Connector 16"/>
          <p:cNvCxnSpPr/>
          <p:nvPr userDrawn="1"/>
        </p:nvCxnSpPr>
        <p:spPr>
          <a:xfrm>
            <a:off x="689293" y="5110375"/>
            <a:ext cx="7943392" cy="1588"/>
          </a:xfrm>
          <a:prstGeom prst="line">
            <a:avLst/>
          </a:prstGeom>
          <a:ln>
            <a:solidFill>
              <a:srgbClr val="D1BE7E"/>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D1BE7E"/>
                </a:solidFill>
                <a:latin typeface="Raleway"/>
                <a:cs typeface="Raleway"/>
              </a:defRPr>
            </a:lvl1pPr>
          </a:lstStyle>
          <a:p>
            <a:fld id="{250383E6-0508-4FD6-840C-C50B0CB81885}" type="slidenum">
              <a:rPr lang="en-US" smtClean="0"/>
              <a:pPr/>
              <a:t>‹#›</a:t>
            </a:fld>
            <a:endParaRPr lang="en-US" dirty="0"/>
          </a:p>
        </p:txBody>
      </p:sp>
      <p:sp>
        <p:nvSpPr>
          <p:cNvPr id="19" name="Subtitle 2"/>
          <p:cNvSpPr>
            <a:spLocks noGrp="1"/>
          </p:cNvSpPr>
          <p:nvPr>
            <p:ph type="subTitle" idx="1" hasCustomPrompt="1"/>
          </p:nvPr>
        </p:nvSpPr>
        <p:spPr>
          <a:xfrm>
            <a:off x="708826" y="1040291"/>
            <a:ext cx="8370519" cy="391345"/>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3" name="Text Placeholder 2"/>
          <p:cNvSpPr>
            <a:spLocks noGrp="1"/>
          </p:cNvSpPr>
          <p:nvPr>
            <p:ph type="body" sz="quarter" idx="10" hasCustomPrompt="1"/>
          </p:nvPr>
        </p:nvSpPr>
        <p:spPr>
          <a:xfrm>
            <a:off x="709613" y="1509713"/>
            <a:ext cx="8410575" cy="1718396"/>
          </a:xfrm>
          <a:prstGeom prst="rect">
            <a:avLst/>
          </a:prstGeom>
        </p:spPr>
        <p:txBody>
          <a:bodyPr lIns="0" tIns="0" rIns="0" bIns="0"/>
          <a:lstStyle>
            <a:lvl1pPr>
              <a:defRPr sz="1200"/>
            </a:lvl1pPr>
            <a:lvl2pPr marL="360000" marR="0" indent="-180000" algn="l" defTabSz="457200" rtl="0" eaLnBrk="1" fontAlgn="auto" latinLnBrk="0" hangingPunct="1">
              <a:lnSpc>
                <a:spcPct val="70000"/>
              </a:lnSpc>
              <a:spcBef>
                <a:spcPts val="0"/>
              </a:spcBef>
              <a:spcAft>
                <a:spcPts val="0"/>
              </a:spcAft>
              <a:buClrTx/>
              <a:buSzTx/>
              <a:buFont typeface="Arial"/>
              <a:buChar char="–"/>
              <a:tabLst/>
              <a:defRPr sz="1200"/>
            </a:lvl2pPr>
            <a:lvl3pPr>
              <a:defRPr sz="1200"/>
            </a:lvl3pPr>
            <a:lvl4pPr>
              <a:defRPr sz="1200"/>
            </a:lvl4pPr>
            <a:lvl5pPr>
              <a:defRPr sz="1200"/>
            </a:lvl5pPr>
          </a:lstStyle>
          <a:p>
            <a:pPr lvl="0"/>
            <a:r>
              <a:rPr lang="en-US" dirty="0" smtClean="0"/>
              <a:t>Bullet 1</a:t>
            </a:r>
          </a:p>
          <a:p>
            <a:pPr lvl="0"/>
            <a:r>
              <a:rPr lang="en-US" dirty="0" smtClean="0"/>
              <a:t>Bullet 2</a:t>
            </a:r>
          </a:p>
          <a:p>
            <a:pPr lvl="1"/>
            <a:r>
              <a:rPr lang="en-US" dirty="0" smtClean="0"/>
              <a:t>Second level</a:t>
            </a:r>
          </a:p>
          <a:p>
            <a:pPr marL="360000" marR="0" lvl="1" indent="-180000" algn="l" defTabSz="457200" rtl="0" eaLnBrk="1" fontAlgn="auto" latinLnBrk="0" hangingPunct="1">
              <a:lnSpc>
                <a:spcPct val="110000"/>
              </a:lnSpc>
              <a:spcBef>
                <a:spcPts val="0"/>
              </a:spcBef>
              <a:spcAft>
                <a:spcPts val="300"/>
              </a:spcAft>
              <a:buClrTx/>
              <a:buSzTx/>
              <a:buFont typeface="Arial"/>
              <a:buChar char="–"/>
              <a:tabLst/>
              <a:defRPr/>
            </a:pPr>
            <a:r>
              <a:rPr lang="en-US" dirty="0" smtClean="0"/>
              <a:t>Second level</a:t>
            </a:r>
          </a:p>
          <a:p>
            <a:pPr lvl="0"/>
            <a:r>
              <a:rPr lang="en-US" dirty="0" smtClean="0"/>
              <a:t>Bullet 3</a:t>
            </a:r>
          </a:p>
          <a:p>
            <a:pPr lvl="0"/>
            <a:r>
              <a:rPr lang="en-US" dirty="0" smtClean="0"/>
              <a:t>Bullet 4</a:t>
            </a:r>
          </a:p>
          <a:p>
            <a:pPr lvl="1"/>
            <a:endParaRPr lang="en-US" dirty="0" smtClean="0"/>
          </a:p>
        </p:txBody>
      </p:sp>
      <p:sp>
        <p:nvSpPr>
          <p:cNvPr id="5" name="Text Placeholder 4"/>
          <p:cNvSpPr>
            <a:spLocks noGrp="1"/>
          </p:cNvSpPr>
          <p:nvPr>
            <p:ph type="body" sz="quarter" idx="11" hasCustomPrompt="1"/>
          </p:nvPr>
        </p:nvSpPr>
        <p:spPr>
          <a:xfrm>
            <a:off x="708826" y="494191"/>
            <a:ext cx="8389938" cy="290900"/>
          </a:xfrm>
          <a:prstGeom prst="rect">
            <a:avLst/>
          </a:prstGeom>
        </p:spPr>
        <p:txBody>
          <a:bodyPr lIns="0" tIns="0" rIns="0" bIns="0"/>
          <a:lstStyle>
            <a:lvl1pPr marL="0" indent="0">
              <a:buNone/>
              <a:defRPr sz="2000" b="1">
                <a:latin typeface="Raleway" panose="020B0503030101060003" pitchFamily="34" charset="0"/>
              </a:defRPr>
            </a:lvl1pPr>
          </a:lstStyle>
          <a:p>
            <a:pPr lvl="0"/>
            <a:r>
              <a:rPr lang="en-US" dirty="0" smtClean="0"/>
              <a:t>Slide title</a:t>
            </a:r>
            <a:endParaRPr lang="en-GB" dirty="0"/>
          </a:p>
        </p:txBody>
      </p:sp>
    </p:spTree>
    <p:extLst>
      <p:ext uri="{BB962C8B-B14F-4D97-AF65-F5344CB8AC3E}">
        <p14:creationId xmlns:p14="http://schemas.microsoft.com/office/powerpoint/2010/main" val="2426152413"/>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old content 2">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D1BE7E"/>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D1BE7E"/>
                </a:solidFill>
                <a:latin typeface="Raleway"/>
                <a:cs typeface="Raleway"/>
              </a:defRPr>
            </a:lvl1pPr>
          </a:lstStyle>
          <a:p>
            <a:fld id="{250383E6-0508-4FD6-840C-C50B0CB81885}" type="slidenum">
              <a:rPr lang="en-US" smtClean="0"/>
              <a:pPr/>
              <a:t>‹#›</a:t>
            </a:fld>
            <a:endParaRPr lang="en-US" dirty="0"/>
          </a:p>
        </p:txBody>
      </p:sp>
      <p:sp>
        <p:nvSpPr>
          <p:cNvPr id="16" name="Subtitle 2"/>
          <p:cNvSpPr>
            <a:spLocks noGrp="1"/>
          </p:cNvSpPr>
          <p:nvPr>
            <p:ph type="subTitle" idx="1" hasCustomPrompt="1"/>
          </p:nvPr>
        </p:nvSpPr>
        <p:spPr>
          <a:xfrm>
            <a:off x="708826" y="647745"/>
            <a:ext cx="4214155" cy="4233673"/>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copy must be in </a:t>
            </a:r>
            <a:r>
              <a:rPr lang="en-US" dirty="0" err="1" smtClean="0"/>
              <a:t>Raleway</a:t>
            </a:r>
            <a:r>
              <a:rPr lang="en-US" dirty="0" smtClean="0"/>
              <a:t> light and must not be bigger than 14 points</a:t>
            </a:r>
            <a:endParaRPr lang="en-US" dirty="0"/>
          </a:p>
        </p:txBody>
      </p:sp>
      <p:sp>
        <p:nvSpPr>
          <p:cNvPr id="4" name="Picture Placeholder 3"/>
          <p:cNvSpPr>
            <a:spLocks noGrp="1"/>
          </p:cNvSpPr>
          <p:nvPr>
            <p:ph type="pic" sz="quarter" idx="10"/>
          </p:nvPr>
        </p:nvSpPr>
        <p:spPr>
          <a:xfrm>
            <a:off x="5292436" y="647700"/>
            <a:ext cx="3921414" cy="4233863"/>
          </a:xfrm>
          <a:prstGeom prst="rect">
            <a:avLst/>
          </a:prstGeom>
        </p:spPr>
        <p:txBody>
          <a:bodyPr/>
          <a:lstStyle/>
          <a:p>
            <a:endParaRPr lang="en-GB" dirty="0"/>
          </a:p>
        </p:txBody>
      </p:sp>
    </p:spTree>
    <p:extLst>
      <p:ext uri="{BB962C8B-B14F-4D97-AF65-F5344CB8AC3E}">
        <p14:creationId xmlns:p14="http://schemas.microsoft.com/office/powerpoint/2010/main" val="3282996468"/>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Divider Gold">
    <p:bg>
      <p:bgPr>
        <a:solidFill>
          <a:schemeClr val="bg1"/>
        </a:solidFill>
        <a:effectLst/>
      </p:bgPr>
    </p:bg>
    <p:spTree>
      <p:nvGrpSpPr>
        <p:cNvPr id="1" name=""/>
        <p:cNvGrpSpPr/>
        <p:nvPr/>
      </p:nvGrpSpPr>
      <p:grpSpPr>
        <a:xfrm>
          <a:off x="0" y="0"/>
          <a:ext cx="0" cy="0"/>
          <a:chOff x="0" y="0"/>
          <a:chExt cx="0" cy="0"/>
        </a:xfrm>
      </p:grpSpPr>
      <p:pic>
        <p:nvPicPr>
          <p:cNvPr id="8" name="Picture 7"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9" name="Straight Connector 8"/>
          <p:cNvCxnSpPr/>
          <p:nvPr userDrawn="1"/>
        </p:nvCxnSpPr>
        <p:spPr>
          <a:xfrm>
            <a:off x="689293" y="5110375"/>
            <a:ext cx="7943392" cy="1588"/>
          </a:xfrm>
          <a:prstGeom prst="line">
            <a:avLst/>
          </a:prstGeom>
          <a:ln>
            <a:solidFill>
              <a:srgbClr val="D1BE7E"/>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15"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rgbClr val="D1BE7E"/>
                </a:solidFill>
                <a:latin typeface="Raleway"/>
                <a:cs typeface="Raleway"/>
              </a:defRPr>
            </a:lvl1pPr>
          </a:lstStyle>
          <a:p>
            <a:fld id="{250383E6-0508-4FD6-840C-C50B0CB81885}" type="slidenum">
              <a:rPr lang="en-US" smtClean="0"/>
              <a:pPr/>
              <a:t>‹#›</a:t>
            </a:fld>
            <a:endParaRPr lang="en-US" dirty="0"/>
          </a:p>
        </p:txBody>
      </p:sp>
      <p:sp>
        <p:nvSpPr>
          <p:cNvPr id="10"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D1BE7E"/>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11"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spTree>
    <p:extLst>
      <p:ext uri="{BB962C8B-B14F-4D97-AF65-F5344CB8AC3E}">
        <p14:creationId xmlns:p14="http://schemas.microsoft.com/office/powerpoint/2010/main" val="1600563561"/>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Separator Gold">
    <p:bg>
      <p:bgPr>
        <a:solidFill>
          <a:srgbClr val="D1BE7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3615433"/>
            <a:ext cx="7763536" cy="647150"/>
          </a:xfrm>
          <a:prstGeom prst="rect">
            <a:avLst/>
          </a:prstGeom>
        </p:spPr>
        <p:txBody>
          <a:bodyPr lIns="0" tIns="0" rIns="0" bIns="0"/>
          <a:lstStyle>
            <a:lvl1pPr>
              <a:lnSpc>
                <a:spcPct val="70000"/>
              </a:lnSpc>
              <a:spcAft>
                <a:spcPts val="0"/>
              </a:spcAft>
              <a:defRPr sz="4800" b="1" i="0" baseline="0">
                <a:solidFill>
                  <a:srgbClr val="FFFFFF"/>
                </a:solidFill>
                <a:latin typeface="Raleway" panose="020B0503030101060003" pitchFamily="34" charset="0"/>
                <a:cs typeface="Raleway" panose="020B0503030101060003" pitchFamily="34" charset="0"/>
              </a:defRPr>
            </a:lvl1pPr>
          </a:lstStyle>
          <a:p>
            <a:r>
              <a:rPr lang="en-US" dirty="0" smtClean="0"/>
              <a:t>Section name</a:t>
            </a:r>
            <a:endParaRPr lang="en-US" dirty="0"/>
          </a:p>
        </p:txBody>
      </p:sp>
      <p:sp>
        <p:nvSpPr>
          <p:cNvPr id="48" name="Text Placeholder 47"/>
          <p:cNvSpPr>
            <a:spLocks noGrp="1"/>
          </p:cNvSpPr>
          <p:nvPr>
            <p:ph type="body" sz="quarter" idx="11" hasCustomPrompt="1"/>
          </p:nvPr>
        </p:nvSpPr>
        <p:spPr>
          <a:xfrm>
            <a:off x="692150" y="4262583"/>
            <a:ext cx="7764463" cy="480529"/>
          </a:xfrm>
          <a:prstGeom prst="rect">
            <a:avLst/>
          </a:prstGeom>
        </p:spPr>
        <p:txBody>
          <a:bodyPr lIns="0" tIns="0" rIns="0" bIns="0"/>
          <a:lstStyle>
            <a:lvl1pPr marL="0" indent="0">
              <a:lnSpc>
                <a:spcPct val="70000"/>
              </a:lnSpc>
              <a:buNone/>
              <a:defRPr sz="4800" b="1">
                <a:latin typeface="Raleway" panose="020B0503030101060003" pitchFamily="34" charset="0"/>
              </a:defRPr>
            </a:lvl1pPr>
            <a:lvl2pPr marL="180000" indent="0">
              <a:buNone/>
              <a:defRPr sz="4800" b="1">
                <a:latin typeface="Raleway" panose="020B0503030101060003" pitchFamily="34" charset="0"/>
              </a:defRPr>
            </a:lvl2pPr>
            <a:lvl3pPr marL="360000" indent="0">
              <a:buNone/>
              <a:defRPr sz="4800" b="1">
                <a:latin typeface="Raleway" panose="020B0503030101060003" pitchFamily="34" charset="0"/>
              </a:defRPr>
            </a:lvl3pPr>
            <a:lvl4pPr>
              <a:buNone/>
              <a:defRPr sz="4800" b="1">
                <a:latin typeface="Raleway" panose="020B0503030101060003" pitchFamily="34" charset="0"/>
              </a:defRPr>
            </a:lvl4pPr>
            <a:lvl5pPr>
              <a:buNone/>
              <a:defRPr sz="4800" b="1">
                <a:latin typeface="Raleway" panose="020B0503030101060003" pitchFamily="34" charset="0"/>
              </a:defRPr>
            </a:lvl5pPr>
          </a:lstStyle>
          <a:p>
            <a:pPr lvl="0"/>
            <a:r>
              <a:rPr lang="en-US" dirty="0" smtClean="0"/>
              <a:t>to go here</a:t>
            </a:r>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Tree>
    <p:extLst>
      <p:ext uri="{BB962C8B-B14F-4D97-AF65-F5344CB8AC3E}">
        <p14:creationId xmlns:p14="http://schemas.microsoft.com/office/powerpoint/2010/main" val="793197620"/>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ull out info Gold">
    <p:bg>
      <p:bgPr>
        <a:solidFill>
          <a:srgbClr val="D1BE7E"/>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2221337377"/>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 Screen Gold">
    <p:bg>
      <p:bgPr>
        <a:solidFill>
          <a:srgbClr val="D1BE7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2355" y="2019607"/>
            <a:ext cx="7763536" cy="626611"/>
          </a:xfrm>
          <a:prstGeom prst="rect">
            <a:avLst/>
          </a:prstGeom>
        </p:spPr>
        <p:txBody>
          <a:bodyPr lIns="0" tIns="0" rIns="0" bIns="0"/>
          <a:lstStyle>
            <a:lvl1pPr>
              <a:lnSpc>
                <a:spcPct val="70000"/>
              </a:lnSpc>
              <a:spcAft>
                <a:spcPts val="0"/>
              </a:spcAft>
              <a:defRPr sz="4800" b="1" i="0" baseline="0">
                <a:solidFill>
                  <a:schemeClr val="bg1"/>
                </a:solidFill>
                <a:latin typeface="Raleway" panose="020B0503030101060003" pitchFamily="34" charset="0"/>
                <a:cs typeface="Raleway" panose="020B0503030101060003" pitchFamily="34"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708826" y="2993514"/>
            <a:ext cx="8370519" cy="770304"/>
          </a:xfrm>
          <a:prstGeom prst="rect">
            <a:avLst/>
          </a:prstGeom>
        </p:spPr>
        <p:txBody>
          <a:bodyPr lIns="0" tIns="0" rIns="0" bIns="0"/>
          <a:lstStyle>
            <a:lvl1pPr marL="0" indent="0" algn="l">
              <a:buNone/>
              <a:defRPr sz="12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Any Questions? Put your contact details here if you like</a:t>
            </a:r>
            <a:endParaRPr lang="en-US" dirty="0"/>
          </a:p>
        </p:txBody>
      </p:sp>
      <p:grpSp>
        <p:nvGrpSpPr>
          <p:cNvPr id="41" name="Group 40"/>
          <p:cNvGrpSpPr/>
          <p:nvPr userDrawn="1"/>
        </p:nvGrpSpPr>
        <p:grpSpPr>
          <a:xfrm>
            <a:off x="8419552" y="250826"/>
            <a:ext cx="1300548" cy="612747"/>
            <a:chOff x="8419552" y="250826"/>
            <a:chExt cx="1300548" cy="612747"/>
          </a:xfrm>
        </p:grpSpPr>
        <p:sp>
          <p:nvSpPr>
            <p:cNvPr id="13" name="Freeform 6"/>
            <p:cNvSpPr>
              <a:spLocks noEditPoints="1"/>
            </p:cNvSpPr>
            <p:nvPr userDrawn="1"/>
          </p:nvSpPr>
          <p:spPr bwMode="auto">
            <a:xfrm>
              <a:off x="8419552" y="250826"/>
              <a:ext cx="830530" cy="470018"/>
            </a:xfrm>
            <a:custGeom>
              <a:avLst/>
              <a:gdLst>
                <a:gd name="T0" fmla="*/ 1887 w 2701"/>
                <a:gd name="T1" fmla="*/ 453 h 1527"/>
                <a:gd name="T2" fmla="*/ 1759 w 2701"/>
                <a:gd name="T3" fmla="*/ 695 h 1527"/>
                <a:gd name="T4" fmla="*/ 1189 w 2701"/>
                <a:gd name="T5" fmla="*/ 94 h 1527"/>
                <a:gd name="T6" fmla="*/ 1055 w 2701"/>
                <a:gd name="T7" fmla="*/ 178 h 1527"/>
                <a:gd name="T8" fmla="*/ 1119 w 2701"/>
                <a:gd name="T9" fmla="*/ 734 h 1527"/>
                <a:gd name="T10" fmla="*/ 1322 w 2701"/>
                <a:gd name="T11" fmla="*/ 686 h 1527"/>
                <a:gd name="T12" fmla="*/ 1447 w 2701"/>
                <a:gd name="T13" fmla="*/ 418 h 1527"/>
                <a:gd name="T14" fmla="*/ 1366 w 2701"/>
                <a:gd name="T15" fmla="*/ 167 h 1527"/>
                <a:gd name="T16" fmla="*/ 1248 w 2701"/>
                <a:gd name="T17" fmla="*/ 100 h 1527"/>
                <a:gd name="T18" fmla="*/ 624 w 2701"/>
                <a:gd name="T19" fmla="*/ 68 h 1527"/>
                <a:gd name="T20" fmla="*/ 590 w 2701"/>
                <a:gd name="T21" fmla="*/ 80 h 1527"/>
                <a:gd name="T22" fmla="*/ 499 w 2701"/>
                <a:gd name="T23" fmla="*/ 154 h 1527"/>
                <a:gd name="T24" fmla="*/ 528 w 2701"/>
                <a:gd name="T25" fmla="*/ 1047 h 1527"/>
                <a:gd name="T26" fmla="*/ 616 w 2701"/>
                <a:gd name="T27" fmla="*/ 1080 h 1527"/>
                <a:gd name="T28" fmla="*/ 611 w 2701"/>
                <a:gd name="T29" fmla="*/ 1088 h 1527"/>
                <a:gd name="T30" fmla="*/ 155 w 2701"/>
                <a:gd name="T31" fmla="*/ 1080 h 1527"/>
                <a:gd name="T32" fmla="*/ 245 w 2701"/>
                <a:gd name="T33" fmla="*/ 1047 h 1527"/>
                <a:gd name="T34" fmla="*/ 273 w 2701"/>
                <a:gd name="T35" fmla="*/ 154 h 1527"/>
                <a:gd name="T36" fmla="*/ 181 w 2701"/>
                <a:gd name="T37" fmla="*/ 80 h 1527"/>
                <a:gd name="T38" fmla="*/ 149 w 2701"/>
                <a:gd name="T39" fmla="*/ 67 h 1527"/>
                <a:gd name="T40" fmla="*/ 1461 w 2701"/>
                <a:gd name="T41" fmla="*/ 99 h 1527"/>
                <a:gd name="T42" fmla="*/ 1664 w 2701"/>
                <a:gd name="T43" fmla="*/ 321 h 1527"/>
                <a:gd name="T44" fmla="*/ 1576 w 2701"/>
                <a:gd name="T45" fmla="*/ 666 h 1527"/>
                <a:gd name="T46" fmla="*/ 1298 w 2701"/>
                <a:gd name="T47" fmla="*/ 801 h 1527"/>
                <a:gd name="T48" fmla="*/ 1083 w 2701"/>
                <a:gd name="T49" fmla="*/ 753 h 1527"/>
                <a:gd name="T50" fmla="*/ 1054 w 2701"/>
                <a:gd name="T51" fmla="*/ 784 h 1527"/>
                <a:gd name="T52" fmla="*/ 1113 w 2701"/>
                <a:gd name="T53" fmla="*/ 1064 h 1527"/>
                <a:gd name="T54" fmla="*/ 1185 w 2701"/>
                <a:gd name="T55" fmla="*/ 1083 h 1527"/>
                <a:gd name="T56" fmla="*/ 711 w 2701"/>
                <a:gd name="T57" fmla="*/ 1087 h 1527"/>
                <a:gd name="T58" fmla="*/ 743 w 2701"/>
                <a:gd name="T59" fmla="*/ 1075 h 1527"/>
                <a:gd name="T60" fmla="*/ 834 w 2701"/>
                <a:gd name="T61" fmla="*/ 999 h 1527"/>
                <a:gd name="T62" fmla="*/ 806 w 2701"/>
                <a:gd name="T63" fmla="*/ 107 h 1527"/>
                <a:gd name="T64" fmla="*/ 716 w 2701"/>
                <a:gd name="T65" fmla="*/ 75 h 1527"/>
                <a:gd name="T66" fmla="*/ 1230 w 2701"/>
                <a:gd name="T67" fmla="*/ 64 h 1527"/>
                <a:gd name="T68" fmla="*/ 2064 w 2701"/>
                <a:gd name="T69" fmla="*/ 62 h 1527"/>
                <a:gd name="T70" fmla="*/ 2148 w 2701"/>
                <a:gd name="T71" fmla="*/ 225 h 1527"/>
                <a:gd name="T72" fmla="*/ 2638 w 2701"/>
                <a:gd name="T73" fmla="*/ 1061 h 1527"/>
                <a:gd name="T74" fmla="*/ 2701 w 2701"/>
                <a:gd name="T75" fmla="*/ 1086 h 1527"/>
                <a:gd name="T76" fmla="*/ 2208 w 2701"/>
                <a:gd name="T77" fmla="*/ 1086 h 1527"/>
                <a:gd name="T78" fmla="*/ 2246 w 2701"/>
                <a:gd name="T79" fmla="*/ 1075 h 1527"/>
                <a:gd name="T80" fmla="*/ 2300 w 2701"/>
                <a:gd name="T81" fmla="*/ 998 h 1527"/>
                <a:gd name="T82" fmla="*/ 1697 w 2701"/>
                <a:gd name="T83" fmla="*/ 807 h 1527"/>
                <a:gd name="T84" fmla="*/ 1593 w 2701"/>
                <a:gd name="T85" fmla="*/ 998 h 1527"/>
                <a:gd name="T86" fmla="*/ 1284 w 2701"/>
                <a:gd name="T87" fmla="*/ 1347 h 1527"/>
                <a:gd name="T88" fmla="*/ 724 w 2701"/>
                <a:gd name="T89" fmla="*/ 1527 h 1527"/>
                <a:gd name="T90" fmla="*/ 203 w 2701"/>
                <a:gd name="T91" fmla="*/ 1305 h 1527"/>
                <a:gd name="T92" fmla="*/ 0 w 2701"/>
                <a:gd name="T93" fmla="*/ 1039 h 1527"/>
                <a:gd name="T94" fmla="*/ 202 w 2701"/>
                <a:gd name="T95" fmla="*/ 1221 h 1527"/>
                <a:gd name="T96" fmla="*/ 765 w 2701"/>
                <a:gd name="T97" fmla="*/ 1433 h 1527"/>
                <a:gd name="T98" fmla="*/ 1314 w 2701"/>
                <a:gd name="T99" fmla="*/ 1247 h 1527"/>
                <a:gd name="T100" fmla="*/ 1655 w 2701"/>
                <a:gd name="T101" fmla="*/ 792 h 1527"/>
                <a:gd name="T102" fmla="*/ 1843 w 2701"/>
                <a:gd name="T103" fmla="*/ 439 h 1527"/>
                <a:gd name="T104" fmla="*/ 1931 w 2701"/>
                <a:gd name="T105" fmla="*/ 275 h 1527"/>
                <a:gd name="T106" fmla="*/ 1821 w 2701"/>
                <a:gd name="T107" fmla="*/ 156 h 1527"/>
                <a:gd name="T108" fmla="*/ 1819 w 2701"/>
                <a:gd name="T109" fmla="*/ 145 h 1527"/>
                <a:gd name="T110" fmla="*/ 2024 w 2701"/>
                <a:gd name="T111" fmla="*/ 1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1" h="1527">
                  <a:moveTo>
                    <a:pt x="1958" y="322"/>
                  </a:moveTo>
                  <a:lnTo>
                    <a:pt x="1954" y="327"/>
                  </a:lnTo>
                  <a:lnTo>
                    <a:pt x="1949" y="339"/>
                  </a:lnTo>
                  <a:lnTo>
                    <a:pt x="1940" y="354"/>
                  </a:lnTo>
                  <a:lnTo>
                    <a:pt x="1929" y="373"/>
                  </a:lnTo>
                  <a:lnTo>
                    <a:pt x="1916" y="398"/>
                  </a:lnTo>
                  <a:lnTo>
                    <a:pt x="1902" y="424"/>
                  </a:lnTo>
                  <a:lnTo>
                    <a:pt x="1887" y="453"/>
                  </a:lnTo>
                  <a:lnTo>
                    <a:pt x="1870" y="484"/>
                  </a:lnTo>
                  <a:lnTo>
                    <a:pt x="1854" y="515"/>
                  </a:lnTo>
                  <a:lnTo>
                    <a:pt x="1837" y="547"/>
                  </a:lnTo>
                  <a:lnTo>
                    <a:pt x="1819" y="579"/>
                  </a:lnTo>
                  <a:lnTo>
                    <a:pt x="1802" y="612"/>
                  </a:lnTo>
                  <a:lnTo>
                    <a:pt x="1787" y="641"/>
                  </a:lnTo>
                  <a:lnTo>
                    <a:pt x="1771" y="670"/>
                  </a:lnTo>
                  <a:lnTo>
                    <a:pt x="1759" y="695"/>
                  </a:lnTo>
                  <a:lnTo>
                    <a:pt x="1747" y="717"/>
                  </a:lnTo>
                  <a:lnTo>
                    <a:pt x="1737" y="735"/>
                  </a:lnTo>
                  <a:lnTo>
                    <a:pt x="1730" y="749"/>
                  </a:lnTo>
                  <a:lnTo>
                    <a:pt x="1725" y="758"/>
                  </a:lnTo>
                  <a:lnTo>
                    <a:pt x="1724" y="761"/>
                  </a:lnTo>
                  <a:lnTo>
                    <a:pt x="2182" y="761"/>
                  </a:lnTo>
                  <a:lnTo>
                    <a:pt x="1958" y="322"/>
                  </a:lnTo>
                  <a:close/>
                  <a:moveTo>
                    <a:pt x="1189" y="94"/>
                  </a:moveTo>
                  <a:lnTo>
                    <a:pt x="1167" y="95"/>
                  </a:lnTo>
                  <a:lnTo>
                    <a:pt x="1145" y="98"/>
                  </a:lnTo>
                  <a:lnTo>
                    <a:pt x="1124" y="103"/>
                  </a:lnTo>
                  <a:lnTo>
                    <a:pt x="1105" y="112"/>
                  </a:lnTo>
                  <a:lnTo>
                    <a:pt x="1089" y="124"/>
                  </a:lnTo>
                  <a:lnTo>
                    <a:pt x="1074" y="138"/>
                  </a:lnTo>
                  <a:lnTo>
                    <a:pt x="1063" y="156"/>
                  </a:lnTo>
                  <a:lnTo>
                    <a:pt x="1055" y="178"/>
                  </a:lnTo>
                  <a:lnTo>
                    <a:pt x="1054" y="203"/>
                  </a:lnTo>
                  <a:lnTo>
                    <a:pt x="1054" y="652"/>
                  </a:lnTo>
                  <a:lnTo>
                    <a:pt x="1055" y="672"/>
                  </a:lnTo>
                  <a:lnTo>
                    <a:pt x="1060" y="690"/>
                  </a:lnTo>
                  <a:lnTo>
                    <a:pt x="1068" y="706"/>
                  </a:lnTo>
                  <a:lnTo>
                    <a:pt x="1081" y="717"/>
                  </a:lnTo>
                  <a:lnTo>
                    <a:pt x="1098" y="728"/>
                  </a:lnTo>
                  <a:lnTo>
                    <a:pt x="1119" y="734"/>
                  </a:lnTo>
                  <a:lnTo>
                    <a:pt x="1146" y="738"/>
                  </a:lnTo>
                  <a:lnTo>
                    <a:pt x="1178" y="739"/>
                  </a:lnTo>
                  <a:lnTo>
                    <a:pt x="1199" y="738"/>
                  </a:lnTo>
                  <a:lnTo>
                    <a:pt x="1222" y="733"/>
                  </a:lnTo>
                  <a:lnTo>
                    <a:pt x="1246" y="726"/>
                  </a:lnTo>
                  <a:lnTo>
                    <a:pt x="1272" y="716"/>
                  </a:lnTo>
                  <a:lnTo>
                    <a:pt x="1296" y="703"/>
                  </a:lnTo>
                  <a:lnTo>
                    <a:pt x="1322" y="686"/>
                  </a:lnTo>
                  <a:lnTo>
                    <a:pt x="1347" y="666"/>
                  </a:lnTo>
                  <a:lnTo>
                    <a:pt x="1370" y="643"/>
                  </a:lnTo>
                  <a:lnTo>
                    <a:pt x="1390" y="616"/>
                  </a:lnTo>
                  <a:lnTo>
                    <a:pt x="1409" y="583"/>
                  </a:lnTo>
                  <a:lnTo>
                    <a:pt x="1425" y="549"/>
                  </a:lnTo>
                  <a:lnTo>
                    <a:pt x="1436" y="510"/>
                  </a:lnTo>
                  <a:lnTo>
                    <a:pt x="1444" y="466"/>
                  </a:lnTo>
                  <a:lnTo>
                    <a:pt x="1447" y="418"/>
                  </a:lnTo>
                  <a:lnTo>
                    <a:pt x="1444" y="371"/>
                  </a:lnTo>
                  <a:lnTo>
                    <a:pt x="1440" y="328"/>
                  </a:lnTo>
                  <a:lnTo>
                    <a:pt x="1433" y="291"/>
                  </a:lnTo>
                  <a:lnTo>
                    <a:pt x="1422" y="257"/>
                  </a:lnTo>
                  <a:lnTo>
                    <a:pt x="1411" y="229"/>
                  </a:lnTo>
                  <a:lnTo>
                    <a:pt x="1397" y="205"/>
                  </a:lnTo>
                  <a:lnTo>
                    <a:pt x="1382" y="184"/>
                  </a:lnTo>
                  <a:lnTo>
                    <a:pt x="1366" y="167"/>
                  </a:lnTo>
                  <a:lnTo>
                    <a:pt x="1350" y="152"/>
                  </a:lnTo>
                  <a:lnTo>
                    <a:pt x="1334" y="140"/>
                  </a:lnTo>
                  <a:lnTo>
                    <a:pt x="1318" y="130"/>
                  </a:lnTo>
                  <a:lnTo>
                    <a:pt x="1304" y="121"/>
                  </a:lnTo>
                  <a:lnTo>
                    <a:pt x="1290" y="115"/>
                  </a:lnTo>
                  <a:lnTo>
                    <a:pt x="1277" y="109"/>
                  </a:lnTo>
                  <a:lnTo>
                    <a:pt x="1264" y="104"/>
                  </a:lnTo>
                  <a:lnTo>
                    <a:pt x="1248" y="100"/>
                  </a:lnTo>
                  <a:lnTo>
                    <a:pt x="1230" y="96"/>
                  </a:lnTo>
                  <a:lnTo>
                    <a:pt x="1209" y="94"/>
                  </a:lnTo>
                  <a:lnTo>
                    <a:pt x="1189" y="94"/>
                  </a:lnTo>
                  <a:close/>
                  <a:moveTo>
                    <a:pt x="160" y="66"/>
                  </a:moveTo>
                  <a:lnTo>
                    <a:pt x="611" y="66"/>
                  </a:lnTo>
                  <a:lnTo>
                    <a:pt x="617" y="66"/>
                  </a:lnTo>
                  <a:lnTo>
                    <a:pt x="621" y="67"/>
                  </a:lnTo>
                  <a:lnTo>
                    <a:pt x="624" y="68"/>
                  </a:lnTo>
                  <a:lnTo>
                    <a:pt x="625" y="68"/>
                  </a:lnTo>
                  <a:lnTo>
                    <a:pt x="625" y="69"/>
                  </a:lnTo>
                  <a:lnTo>
                    <a:pt x="624" y="72"/>
                  </a:lnTo>
                  <a:lnTo>
                    <a:pt x="620" y="73"/>
                  </a:lnTo>
                  <a:lnTo>
                    <a:pt x="616" y="75"/>
                  </a:lnTo>
                  <a:lnTo>
                    <a:pt x="610" y="76"/>
                  </a:lnTo>
                  <a:lnTo>
                    <a:pt x="601" y="77"/>
                  </a:lnTo>
                  <a:lnTo>
                    <a:pt x="590" y="80"/>
                  </a:lnTo>
                  <a:lnTo>
                    <a:pt x="578" y="81"/>
                  </a:lnTo>
                  <a:lnTo>
                    <a:pt x="566" y="85"/>
                  </a:lnTo>
                  <a:lnTo>
                    <a:pt x="552" y="90"/>
                  </a:lnTo>
                  <a:lnTo>
                    <a:pt x="539" y="96"/>
                  </a:lnTo>
                  <a:lnTo>
                    <a:pt x="528" y="107"/>
                  </a:lnTo>
                  <a:lnTo>
                    <a:pt x="516" y="118"/>
                  </a:lnTo>
                  <a:lnTo>
                    <a:pt x="507" y="135"/>
                  </a:lnTo>
                  <a:lnTo>
                    <a:pt x="499" y="154"/>
                  </a:lnTo>
                  <a:lnTo>
                    <a:pt x="495" y="179"/>
                  </a:lnTo>
                  <a:lnTo>
                    <a:pt x="493" y="209"/>
                  </a:lnTo>
                  <a:lnTo>
                    <a:pt x="493" y="945"/>
                  </a:lnTo>
                  <a:lnTo>
                    <a:pt x="495" y="975"/>
                  </a:lnTo>
                  <a:lnTo>
                    <a:pt x="499" y="999"/>
                  </a:lnTo>
                  <a:lnTo>
                    <a:pt x="507" y="1019"/>
                  </a:lnTo>
                  <a:lnTo>
                    <a:pt x="516" y="1035"/>
                  </a:lnTo>
                  <a:lnTo>
                    <a:pt x="528" y="1047"/>
                  </a:lnTo>
                  <a:lnTo>
                    <a:pt x="539" y="1057"/>
                  </a:lnTo>
                  <a:lnTo>
                    <a:pt x="552" y="1064"/>
                  </a:lnTo>
                  <a:lnTo>
                    <a:pt x="566" y="1069"/>
                  </a:lnTo>
                  <a:lnTo>
                    <a:pt x="578" y="1073"/>
                  </a:lnTo>
                  <a:lnTo>
                    <a:pt x="590" y="1075"/>
                  </a:lnTo>
                  <a:lnTo>
                    <a:pt x="601" y="1077"/>
                  </a:lnTo>
                  <a:lnTo>
                    <a:pt x="610" y="1079"/>
                  </a:lnTo>
                  <a:lnTo>
                    <a:pt x="616" y="1080"/>
                  </a:lnTo>
                  <a:lnTo>
                    <a:pt x="620" y="1082"/>
                  </a:lnTo>
                  <a:lnTo>
                    <a:pt x="624" y="1083"/>
                  </a:lnTo>
                  <a:lnTo>
                    <a:pt x="625" y="1084"/>
                  </a:lnTo>
                  <a:lnTo>
                    <a:pt x="625" y="1086"/>
                  </a:lnTo>
                  <a:lnTo>
                    <a:pt x="624" y="1086"/>
                  </a:lnTo>
                  <a:lnTo>
                    <a:pt x="621" y="1087"/>
                  </a:lnTo>
                  <a:lnTo>
                    <a:pt x="617" y="1088"/>
                  </a:lnTo>
                  <a:lnTo>
                    <a:pt x="611" y="1088"/>
                  </a:lnTo>
                  <a:lnTo>
                    <a:pt x="160" y="1088"/>
                  </a:lnTo>
                  <a:lnTo>
                    <a:pt x="154" y="1088"/>
                  </a:lnTo>
                  <a:lnTo>
                    <a:pt x="149" y="1087"/>
                  </a:lnTo>
                  <a:lnTo>
                    <a:pt x="146" y="1086"/>
                  </a:lnTo>
                  <a:lnTo>
                    <a:pt x="146" y="1084"/>
                  </a:lnTo>
                  <a:lnTo>
                    <a:pt x="148" y="1083"/>
                  </a:lnTo>
                  <a:lnTo>
                    <a:pt x="150" y="1082"/>
                  </a:lnTo>
                  <a:lnTo>
                    <a:pt x="155" y="1080"/>
                  </a:lnTo>
                  <a:lnTo>
                    <a:pt x="162" y="1079"/>
                  </a:lnTo>
                  <a:lnTo>
                    <a:pt x="171" y="1077"/>
                  </a:lnTo>
                  <a:lnTo>
                    <a:pt x="181" y="1075"/>
                  </a:lnTo>
                  <a:lnTo>
                    <a:pt x="194" y="1073"/>
                  </a:lnTo>
                  <a:lnTo>
                    <a:pt x="207" y="1069"/>
                  </a:lnTo>
                  <a:lnTo>
                    <a:pt x="220" y="1064"/>
                  </a:lnTo>
                  <a:lnTo>
                    <a:pt x="232" y="1057"/>
                  </a:lnTo>
                  <a:lnTo>
                    <a:pt x="245" y="1047"/>
                  </a:lnTo>
                  <a:lnTo>
                    <a:pt x="255" y="1035"/>
                  </a:lnTo>
                  <a:lnTo>
                    <a:pt x="266" y="1019"/>
                  </a:lnTo>
                  <a:lnTo>
                    <a:pt x="273" y="999"/>
                  </a:lnTo>
                  <a:lnTo>
                    <a:pt x="279" y="975"/>
                  </a:lnTo>
                  <a:lnTo>
                    <a:pt x="280" y="945"/>
                  </a:lnTo>
                  <a:lnTo>
                    <a:pt x="280" y="209"/>
                  </a:lnTo>
                  <a:lnTo>
                    <a:pt x="279" y="179"/>
                  </a:lnTo>
                  <a:lnTo>
                    <a:pt x="273" y="154"/>
                  </a:lnTo>
                  <a:lnTo>
                    <a:pt x="266" y="135"/>
                  </a:lnTo>
                  <a:lnTo>
                    <a:pt x="255" y="118"/>
                  </a:lnTo>
                  <a:lnTo>
                    <a:pt x="245" y="107"/>
                  </a:lnTo>
                  <a:lnTo>
                    <a:pt x="232" y="96"/>
                  </a:lnTo>
                  <a:lnTo>
                    <a:pt x="220" y="90"/>
                  </a:lnTo>
                  <a:lnTo>
                    <a:pt x="207" y="85"/>
                  </a:lnTo>
                  <a:lnTo>
                    <a:pt x="194" y="81"/>
                  </a:lnTo>
                  <a:lnTo>
                    <a:pt x="181" y="80"/>
                  </a:lnTo>
                  <a:lnTo>
                    <a:pt x="171" y="77"/>
                  </a:lnTo>
                  <a:lnTo>
                    <a:pt x="162" y="76"/>
                  </a:lnTo>
                  <a:lnTo>
                    <a:pt x="155" y="75"/>
                  </a:lnTo>
                  <a:lnTo>
                    <a:pt x="150" y="73"/>
                  </a:lnTo>
                  <a:lnTo>
                    <a:pt x="148" y="71"/>
                  </a:lnTo>
                  <a:lnTo>
                    <a:pt x="146" y="69"/>
                  </a:lnTo>
                  <a:lnTo>
                    <a:pt x="146" y="68"/>
                  </a:lnTo>
                  <a:lnTo>
                    <a:pt x="149" y="67"/>
                  </a:lnTo>
                  <a:lnTo>
                    <a:pt x="154" y="66"/>
                  </a:lnTo>
                  <a:lnTo>
                    <a:pt x="160" y="66"/>
                  </a:lnTo>
                  <a:close/>
                  <a:moveTo>
                    <a:pt x="1230" y="64"/>
                  </a:moveTo>
                  <a:lnTo>
                    <a:pt x="1281" y="66"/>
                  </a:lnTo>
                  <a:lnTo>
                    <a:pt x="1330" y="69"/>
                  </a:lnTo>
                  <a:lnTo>
                    <a:pt x="1376" y="76"/>
                  </a:lnTo>
                  <a:lnTo>
                    <a:pt x="1420" y="86"/>
                  </a:lnTo>
                  <a:lnTo>
                    <a:pt x="1461" y="99"/>
                  </a:lnTo>
                  <a:lnTo>
                    <a:pt x="1498" y="115"/>
                  </a:lnTo>
                  <a:lnTo>
                    <a:pt x="1533" y="133"/>
                  </a:lnTo>
                  <a:lnTo>
                    <a:pt x="1565" y="156"/>
                  </a:lnTo>
                  <a:lnTo>
                    <a:pt x="1592" y="181"/>
                  </a:lnTo>
                  <a:lnTo>
                    <a:pt x="1616" y="210"/>
                  </a:lnTo>
                  <a:lnTo>
                    <a:pt x="1637" y="243"/>
                  </a:lnTo>
                  <a:lnTo>
                    <a:pt x="1652" y="279"/>
                  </a:lnTo>
                  <a:lnTo>
                    <a:pt x="1664" y="321"/>
                  </a:lnTo>
                  <a:lnTo>
                    <a:pt x="1671" y="364"/>
                  </a:lnTo>
                  <a:lnTo>
                    <a:pt x="1673" y="413"/>
                  </a:lnTo>
                  <a:lnTo>
                    <a:pt x="1670" y="465"/>
                  </a:lnTo>
                  <a:lnTo>
                    <a:pt x="1661" y="512"/>
                  </a:lnTo>
                  <a:lnTo>
                    <a:pt x="1647" y="556"/>
                  </a:lnTo>
                  <a:lnTo>
                    <a:pt x="1628" y="596"/>
                  </a:lnTo>
                  <a:lnTo>
                    <a:pt x="1603" y="632"/>
                  </a:lnTo>
                  <a:lnTo>
                    <a:pt x="1576" y="666"/>
                  </a:lnTo>
                  <a:lnTo>
                    <a:pt x="1547" y="694"/>
                  </a:lnTo>
                  <a:lnTo>
                    <a:pt x="1515" y="720"/>
                  </a:lnTo>
                  <a:lnTo>
                    <a:pt x="1480" y="742"/>
                  </a:lnTo>
                  <a:lnTo>
                    <a:pt x="1444" y="761"/>
                  </a:lnTo>
                  <a:lnTo>
                    <a:pt x="1407" y="776"/>
                  </a:lnTo>
                  <a:lnTo>
                    <a:pt x="1370" y="788"/>
                  </a:lnTo>
                  <a:lnTo>
                    <a:pt x="1334" y="796"/>
                  </a:lnTo>
                  <a:lnTo>
                    <a:pt x="1298" y="801"/>
                  </a:lnTo>
                  <a:lnTo>
                    <a:pt x="1264" y="804"/>
                  </a:lnTo>
                  <a:lnTo>
                    <a:pt x="1223" y="801"/>
                  </a:lnTo>
                  <a:lnTo>
                    <a:pt x="1189" y="796"/>
                  </a:lnTo>
                  <a:lnTo>
                    <a:pt x="1158" y="788"/>
                  </a:lnTo>
                  <a:lnTo>
                    <a:pt x="1133" y="780"/>
                  </a:lnTo>
                  <a:lnTo>
                    <a:pt x="1112" y="770"/>
                  </a:lnTo>
                  <a:lnTo>
                    <a:pt x="1095" y="761"/>
                  </a:lnTo>
                  <a:lnTo>
                    <a:pt x="1083" y="753"/>
                  </a:lnTo>
                  <a:lnTo>
                    <a:pt x="1076" y="748"/>
                  </a:lnTo>
                  <a:lnTo>
                    <a:pt x="1065" y="742"/>
                  </a:lnTo>
                  <a:lnTo>
                    <a:pt x="1059" y="742"/>
                  </a:lnTo>
                  <a:lnTo>
                    <a:pt x="1055" y="744"/>
                  </a:lnTo>
                  <a:lnTo>
                    <a:pt x="1054" y="751"/>
                  </a:lnTo>
                  <a:lnTo>
                    <a:pt x="1053" y="760"/>
                  </a:lnTo>
                  <a:lnTo>
                    <a:pt x="1053" y="771"/>
                  </a:lnTo>
                  <a:lnTo>
                    <a:pt x="1054" y="784"/>
                  </a:lnTo>
                  <a:lnTo>
                    <a:pt x="1054" y="945"/>
                  </a:lnTo>
                  <a:lnTo>
                    <a:pt x="1055" y="975"/>
                  </a:lnTo>
                  <a:lnTo>
                    <a:pt x="1060" y="999"/>
                  </a:lnTo>
                  <a:lnTo>
                    <a:pt x="1067" y="1019"/>
                  </a:lnTo>
                  <a:lnTo>
                    <a:pt x="1077" y="1035"/>
                  </a:lnTo>
                  <a:lnTo>
                    <a:pt x="1089" y="1047"/>
                  </a:lnTo>
                  <a:lnTo>
                    <a:pt x="1100" y="1057"/>
                  </a:lnTo>
                  <a:lnTo>
                    <a:pt x="1113" y="1064"/>
                  </a:lnTo>
                  <a:lnTo>
                    <a:pt x="1127" y="1069"/>
                  </a:lnTo>
                  <a:lnTo>
                    <a:pt x="1140" y="1073"/>
                  </a:lnTo>
                  <a:lnTo>
                    <a:pt x="1151" y="1075"/>
                  </a:lnTo>
                  <a:lnTo>
                    <a:pt x="1163" y="1077"/>
                  </a:lnTo>
                  <a:lnTo>
                    <a:pt x="1171" y="1079"/>
                  </a:lnTo>
                  <a:lnTo>
                    <a:pt x="1177" y="1080"/>
                  </a:lnTo>
                  <a:lnTo>
                    <a:pt x="1182" y="1082"/>
                  </a:lnTo>
                  <a:lnTo>
                    <a:pt x="1185" y="1083"/>
                  </a:lnTo>
                  <a:lnTo>
                    <a:pt x="1186" y="1084"/>
                  </a:lnTo>
                  <a:lnTo>
                    <a:pt x="1186" y="1086"/>
                  </a:lnTo>
                  <a:lnTo>
                    <a:pt x="1184" y="1087"/>
                  </a:lnTo>
                  <a:lnTo>
                    <a:pt x="1180" y="1088"/>
                  </a:lnTo>
                  <a:lnTo>
                    <a:pt x="1173" y="1088"/>
                  </a:lnTo>
                  <a:lnTo>
                    <a:pt x="721" y="1088"/>
                  </a:lnTo>
                  <a:lnTo>
                    <a:pt x="715" y="1088"/>
                  </a:lnTo>
                  <a:lnTo>
                    <a:pt x="711" y="1087"/>
                  </a:lnTo>
                  <a:lnTo>
                    <a:pt x="709" y="1086"/>
                  </a:lnTo>
                  <a:lnTo>
                    <a:pt x="707" y="1084"/>
                  </a:lnTo>
                  <a:lnTo>
                    <a:pt x="709" y="1083"/>
                  </a:lnTo>
                  <a:lnTo>
                    <a:pt x="712" y="1082"/>
                  </a:lnTo>
                  <a:lnTo>
                    <a:pt x="716" y="1080"/>
                  </a:lnTo>
                  <a:lnTo>
                    <a:pt x="723" y="1079"/>
                  </a:lnTo>
                  <a:lnTo>
                    <a:pt x="732" y="1077"/>
                  </a:lnTo>
                  <a:lnTo>
                    <a:pt x="743" y="1075"/>
                  </a:lnTo>
                  <a:lnTo>
                    <a:pt x="755" y="1073"/>
                  </a:lnTo>
                  <a:lnTo>
                    <a:pt x="768" y="1069"/>
                  </a:lnTo>
                  <a:lnTo>
                    <a:pt x="780" y="1064"/>
                  </a:lnTo>
                  <a:lnTo>
                    <a:pt x="795" y="1057"/>
                  </a:lnTo>
                  <a:lnTo>
                    <a:pt x="806" y="1047"/>
                  </a:lnTo>
                  <a:lnTo>
                    <a:pt x="818" y="1035"/>
                  </a:lnTo>
                  <a:lnTo>
                    <a:pt x="827" y="1019"/>
                  </a:lnTo>
                  <a:lnTo>
                    <a:pt x="834" y="999"/>
                  </a:lnTo>
                  <a:lnTo>
                    <a:pt x="839" y="975"/>
                  </a:lnTo>
                  <a:lnTo>
                    <a:pt x="841" y="945"/>
                  </a:lnTo>
                  <a:lnTo>
                    <a:pt x="841" y="209"/>
                  </a:lnTo>
                  <a:lnTo>
                    <a:pt x="839" y="179"/>
                  </a:lnTo>
                  <a:lnTo>
                    <a:pt x="834" y="154"/>
                  </a:lnTo>
                  <a:lnTo>
                    <a:pt x="827" y="135"/>
                  </a:lnTo>
                  <a:lnTo>
                    <a:pt x="818" y="118"/>
                  </a:lnTo>
                  <a:lnTo>
                    <a:pt x="806" y="107"/>
                  </a:lnTo>
                  <a:lnTo>
                    <a:pt x="795" y="96"/>
                  </a:lnTo>
                  <a:lnTo>
                    <a:pt x="780" y="90"/>
                  </a:lnTo>
                  <a:lnTo>
                    <a:pt x="768" y="85"/>
                  </a:lnTo>
                  <a:lnTo>
                    <a:pt x="755" y="81"/>
                  </a:lnTo>
                  <a:lnTo>
                    <a:pt x="743" y="80"/>
                  </a:lnTo>
                  <a:lnTo>
                    <a:pt x="732" y="77"/>
                  </a:lnTo>
                  <a:lnTo>
                    <a:pt x="723" y="76"/>
                  </a:lnTo>
                  <a:lnTo>
                    <a:pt x="716" y="75"/>
                  </a:lnTo>
                  <a:lnTo>
                    <a:pt x="712" y="73"/>
                  </a:lnTo>
                  <a:lnTo>
                    <a:pt x="709" y="71"/>
                  </a:lnTo>
                  <a:lnTo>
                    <a:pt x="707" y="69"/>
                  </a:lnTo>
                  <a:lnTo>
                    <a:pt x="709" y="68"/>
                  </a:lnTo>
                  <a:lnTo>
                    <a:pt x="711" y="67"/>
                  </a:lnTo>
                  <a:lnTo>
                    <a:pt x="715" y="66"/>
                  </a:lnTo>
                  <a:lnTo>
                    <a:pt x="721" y="66"/>
                  </a:lnTo>
                  <a:lnTo>
                    <a:pt x="1230" y="64"/>
                  </a:lnTo>
                  <a:close/>
                  <a:moveTo>
                    <a:pt x="2029" y="0"/>
                  </a:moveTo>
                  <a:lnTo>
                    <a:pt x="2031" y="0"/>
                  </a:lnTo>
                  <a:lnTo>
                    <a:pt x="2033" y="2"/>
                  </a:lnTo>
                  <a:lnTo>
                    <a:pt x="2036" y="8"/>
                  </a:lnTo>
                  <a:lnTo>
                    <a:pt x="2040" y="14"/>
                  </a:lnTo>
                  <a:lnTo>
                    <a:pt x="2046" y="27"/>
                  </a:lnTo>
                  <a:lnTo>
                    <a:pt x="2054" y="42"/>
                  </a:lnTo>
                  <a:lnTo>
                    <a:pt x="2064" y="62"/>
                  </a:lnTo>
                  <a:lnTo>
                    <a:pt x="2076" y="84"/>
                  </a:lnTo>
                  <a:lnTo>
                    <a:pt x="2087" y="107"/>
                  </a:lnTo>
                  <a:lnTo>
                    <a:pt x="2099" y="130"/>
                  </a:lnTo>
                  <a:lnTo>
                    <a:pt x="2112" y="153"/>
                  </a:lnTo>
                  <a:lnTo>
                    <a:pt x="2122" y="175"/>
                  </a:lnTo>
                  <a:lnTo>
                    <a:pt x="2132" y="194"/>
                  </a:lnTo>
                  <a:lnTo>
                    <a:pt x="2141" y="212"/>
                  </a:lnTo>
                  <a:lnTo>
                    <a:pt x="2148" y="225"/>
                  </a:lnTo>
                  <a:lnTo>
                    <a:pt x="2153" y="233"/>
                  </a:lnTo>
                  <a:lnTo>
                    <a:pt x="2154" y="237"/>
                  </a:lnTo>
                  <a:lnTo>
                    <a:pt x="2538" y="954"/>
                  </a:lnTo>
                  <a:lnTo>
                    <a:pt x="2557" y="986"/>
                  </a:lnTo>
                  <a:lnTo>
                    <a:pt x="2578" y="1012"/>
                  </a:lnTo>
                  <a:lnTo>
                    <a:pt x="2598" y="1033"/>
                  </a:lnTo>
                  <a:lnTo>
                    <a:pt x="2619" y="1050"/>
                  </a:lnTo>
                  <a:lnTo>
                    <a:pt x="2638" y="1061"/>
                  </a:lnTo>
                  <a:lnTo>
                    <a:pt x="2656" y="1069"/>
                  </a:lnTo>
                  <a:lnTo>
                    <a:pt x="2673" y="1075"/>
                  </a:lnTo>
                  <a:lnTo>
                    <a:pt x="2685" y="1079"/>
                  </a:lnTo>
                  <a:lnTo>
                    <a:pt x="2692" y="1080"/>
                  </a:lnTo>
                  <a:lnTo>
                    <a:pt x="2696" y="1082"/>
                  </a:lnTo>
                  <a:lnTo>
                    <a:pt x="2699" y="1083"/>
                  </a:lnTo>
                  <a:lnTo>
                    <a:pt x="2701" y="1084"/>
                  </a:lnTo>
                  <a:lnTo>
                    <a:pt x="2701" y="1086"/>
                  </a:lnTo>
                  <a:lnTo>
                    <a:pt x="2699" y="1086"/>
                  </a:lnTo>
                  <a:lnTo>
                    <a:pt x="2697" y="1087"/>
                  </a:lnTo>
                  <a:lnTo>
                    <a:pt x="2692" y="1088"/>
                  </a:lnTo>
                  <a:lnTo>
                    <a:pt x="2685" y="1088"/>
                  </a:lnTo>
                  <a:lnTo>
                    <a:pt x="2219" y="1088"/>
                  </a:lnTo>
                  <a:lnTo>
                    <a:pt x="2214" y="1088"/>
                  </a:lnTo>
                  <a:lnTo>
                    <a:pt x="2210" y="1087"/>
                  </a:lnTo>
                  <a:lnTo>
                    <a:pt x="2208" y="1086"/>
                  </a:lnTo>
                  <a:lnTo>
                    <a:pt x="2207" y="1084"/>
                  </a:lnTo>
                  <a:lnTo>
                    <a:pt x="2207" y="1083"/>
                  </a:lnTo>
                  <a:lnTo>
                    <a:pt x="2208" y="1082"/>
                  </a:lnTo>
                  <a:lnTo>
                    <a:pt x="2210" y="1080"/>
                  </a:lnTo>
                  <a:lnTo>
                    <a:pt x="2216" y="1079"/>
                  </a:lnTo>
                  <a:lnTo>
                    <a:pt x="2221" y="1079"/>
                  </a:lnTo>
                  <a:lnTo>
                    <a:pt x="2234" y="1078"/>
                  </a:lnTo>
                  <a:lnTo>
                    <a:pt x="2246" y="1075"/>
                  </a:lnTo>
                  <a:lnTo>
                    <a:pt x="2260" y="1071"/>
                  </a:lnTo>
                  <a:lnTo>
                    <a:pt x="2275" y="1068"/>
                  </a:lnTo>
                  <a:lnTo>
                    <a:pt x="2286" y="1061"/>
                  </a:lnTo>
                  <a:lnTo>
                    <a:pt x="2296" y="1052"/>
                  </a:lnTo>
                  <a:lnTo>
                    <a:pt x="2303" y="1041"/>
                  </a:lnTo>
                  <a:lnTo>
                    <a:pt x="2305" y="1026"/>
                  </a:lnTo>
                  <a:lnTo>
                    <a:pt x="2304" y="1012"/>
                  </a:lnTo>
                  <a:lnTo>
                    <a:pt x="2300" y="998"/>
                  </a:lnTo>
                  <a:lnTo>
                    <a:pt x="2295" y="983"/>
                  </a:lnTo>
                  <a:lnTo>
                    <a:pt x="2290" y="968"/>
                  </a:lnTo>
                  <a:lnTo>
                    <a:pt x="2286" y="958"/>
                  </a:lnTo>
                  <a:lnTo>
                    <a:pt x="2282" y="950"/>
                  </a:lnTo>
                  <a:lnTo>
                    <a:pt x="2281" y="946"/>
                  </a:lnTo>
                  <a:lnTo>
                    <a:pt x="2208" y="805"/>
                  </a:lnTo>
                  <a:lnTo>
                    <a:pt x="1698" y="805"/>
                  </a:lnTo>
                  <a:lnTo>
                    <a:pt x="1697" y="807"/>
                  </a:lnTo>
                  <a:lnTo>
                    <a:pt x="1692" y="816"/>
                  </a:lnTo>
                  <a:lnTo>
                    <a:pt x="1685" y="832"/>
                  </a:lnTo>
                  <a:lnTo>
                    <a:pt x="1675" y="851"/>
                  </a:lnTo>
                  <a:lnTo>
                    <a:pt x="1662" y="874"/>
                  </a:lnTo>
                  <a:lnTo>
                    <a:pt x="1648" y="901"/>
                  </a:lnTo>
                  <a:lnTo>
                    <a:pt x="1632" y="931"/>
                  </a:lnTo>
                  <a:lnTo>
                    <a:pt x="1614" y="963"/>
                  </a:lnTo>
                  <a:lnTo>
                    <a:pt x="1593" y="998"/>
                  </a:lnTo>
                  <a:lnTo>
                    <a:pt x="1571" y="1033"/>
                  </a:lnTo>
                  <a:lnTo>
                    <a:pt x="1548" y="1068"/>
                  </a:lnTo>
                  <a:lnTo>
                    <a:pt x="1524" y="1102"/>
                  </a:lnTo>
                  <a:lnTo>
                    <a:pt x="1498" y="1136"/>
                  </a:lnTo>
                  <a:lnTo>
                    <a:pt x="1471" y="1169"/>
                  </a:lnTo>
                  <a:lnTo>
                    <a:pt x="1411" y="1235"/>
                  </a:lnTo>
                  <a:lnTo>
                    <a:pt x="1349" y="1294"/>
                  </a:lnTo>
                  <a:lnTo>
                    <a:pt x="1284" y="1347"/>
                  </a:lnTo>
                  <a:lnTo>
                    <a:pt x="1217" y="1393"/>
                  </a:lnTo>
                  <a:lnTo>
                    <a:pt x="1149" y="1432"/>
                  </a:lnTo>
                  <a:lnTo>
                    <a:pt x="1080" y="1464"/>
                  </a:lnTo>
                  <a:lnTo>
                    <a:pt x="1009" y="1490"/>
                  </a:lnTo>
                  <a:lnTo>
                    <a:pt x="938" y="1509"/>
                  </a:lnTo>
                  <a:lnTo>
                    <a:pt x="866" y="1522"/>
                  </a:lnTo>
                  <a:lnTo>
                    <a:pt x="795" y="1527"/>
                  </a:lnTo>
                  <a:lnTo>
                    <a:pt x="724" y="1527"/>
                  </a:lnTo>
                  <a:lnTo>
                    <a:pt x="653" y="1521"/>
                  </a:lnTo>
                  <a:lnTo>
                    <a:pt x="584" y="1508"/>
                  </a:lnTo>
                  <a:lnTo>
                    <a:pt x="515" y="1490"/>
                  </a:lnTo>
                  <a:lnTo>
                    <a:pt x="448" y="1464"/>
                  </a:lnTo>
                  <a:lnTo>
                    <a:pt x="384" y="1433"/>
                  </a:lnTo>
                  <a:lnTo>
                    <a:pt x="321" y="1396"/>
                  </a:lnTo>
                  <a:lnTo>
                    <a:pt x="261" y="1353"/>
                  </a:lnTo>
                  <a:lnTo>
                    <a:pt x="203" y="1305"/>
                  </a:lnTo>
                  <a:lnTo>
                    <a:pt x="148" y="1250"/>
                  </a:lnTo>
                  <a:lnTo>
                    <a:pt x="98" y="1190"/>
                  </a:lnTo>
                  <a:lnTo>
                    <a:pt x="50" y="1124"/>
                  </a:lnTo>
                  <a:lnTo>
                    <a:pt x="6" y="1053"/>
                  </a:lnTo>
                  <a:lnTo>
                    <a:pt x="4" y="1048"/>
                  </a:lnTo>
                  <a:lnTo>
                    <a:pt x="1" y="1044"/>
                  </a:lnTo>
                  <a:lnTo>
                    <a:pt x="0" y="1041"/>
                  </a:lnTo>
                  <a:lnTo>
                    <a:pt x="0" y="1039"/>
                  </a:lnTo>
                  <a:lnTo>
                    <a:pt x="1" y="1039"/>
                  </a:lnTo>
                  <a:lnTo>
                    <a:pt x="3" y="1039"/>
                  </a:lnTo>
                  <a:lnTo>
                    <a:pt x="5" y="1042"/>
                  </a:lnTo>
                  <a:lnTo>
                    <a:pt x="8" y="1044"/>
                  </a:lnTo>
                  <a:lnTo>
                    <a:pt x="13" y="1048"/>
                  </a:lnTo>
                  <a:lnTo>
                    <a:pt x="73" y="1111"/>
                  </a:lnTo>
                  <a:lnTo>
                    <a:pt x="136" y="1169"/>
                  </a:lnTo>
                  <a:lnTo>
                    <a:pt x="202" y="1221"/>
                  </a:lnTo>
                  <a:lnTo>
                    <a:pt x="268" y="1267"/>
                  </a:lnTo>
                  <a:lnTo>
                    <a:pt x="336" y="1308"/>
                  </a:lnTo>
                  <a:lnTo>
                    <a:pt x="407" y="1344"/>
                  </a:lnTo>
                  <a:lnTo>
                    <a:pt x="478" y="1374"/>
                  </a:lnTo>
                  <a:lnTo>
                    <a:pt x="548" y="1397"/>
                  </a:lnTo>
                  <a:lnTo>
                    <a:pt x="621" y="1415"/>
                  </a:lnTo>
                  <a:lnTo>
                    <a:pt x="693" y="1427"/>
                  </a:lnTo>
                  <a:lnTo>
                    <a:pt x="765" y="1433"/>
                  </a:lnTo>
                  <a:lnTo>
                    <a:pt x="838" y="1432"/>
                  </a:lnTo>
                  <a:lnTo>
                    <a:pt x="909" y="1426"/>
                  </a:lnTo>
                  <a:lnTo>
                    <a:pt x="981" y="1413"/>
                  </a:lnTo>
                  <a:lnTo>
                    <a:pt x="1050" y="1392"/>
                  </a:lnTo>
                  <a:lnTo>
                    <a:pt x="1119" y="1366"/>
                  </a:lnTo>
                  <a:lnTo>
                    <a:pt x="1186" y="1333"/>
                  </a:lnTo>
                  <a:lnTo>
                    <a:pt x="1252" y="1294"/>
                  </a:lnTo>
                  <a:lnTo>
                    <a:pt x="1314" y="1247"/>
                  </a:lnTo>
                  <a:lnTo>
                    <a:pt x="1376" y="1194"/>
                  </a:lnTo>
                  <a:lnTo>
                    <a:pt x="1434" y="1133"/>
                  </a:lnTo>
                  <a:lnTo>
                    <a:pt x="1484" y="1074"/>
                  </a:lnTo>
                  <a:lnTo>
                    <a:pt x="1528" y="1013"/>
                  </a:lnTo>
                  <a:lnTo>
                    <a:pt x="1566" y="954"/>
                  </a:lnTo>
                  <a:lnTo>
                    <a:pt x="1599" y="896"/>
                  </a:lnTo>
                  <a:lnTo>
                    <a:pt x="1629" y="842"/>
                  </a:lnTo>
                  <a:lnTo>
                    <a:pt x="1655" y="792"/>
                  </a:lnTo>
                  <a:lnTo>
                    <a:pt x="1678" y="749"/>
                  </a:lnTo>
                  <a:lnTo>
                    <a:pt x="1703" y="701"/>
                  </a:lnTo>
                  <a:lnTo>
                    <a:pt x="1729" y="653"/>
                  </a:lnTo>
                  <a:lnTo>
                    <a:pt x="1755" y="606"/>
                  </a:lnTo>
                  <a:lnTo>
                    <a:pt x="1778" y="561"/>
                  </a:lnTo>
                  <a:lnTo>
                    <a:pt x="1801" y="519"/>
                  </a:lnTo>
                  <a:lnTo>
                    <a:pt x="1823" y="478"/>
                  </a:lnTo>
                  <a:lnTo>
                    <a:pt x="1843" y="439"/>
                  </a:lnTo>
                  <a:lnTo>
                    <a:pt x="1863" y="404"/>
                  </a:lnTo>
                  <a:lnTo>
                    <a:pt x="1879" y="372"/>
                  </a:lnTo>
                  <a:lnTo>
                    <a:pt x="1893" y="344"/>
                  </a:lnTo>
                  <a:lnTo>
                    <a:pt x="1906" y="321"/>
                  </a:lnTo>
                  <a:lnTo>
                    <a:pt x="1916" y="301"/>
                  </a:lnTo>
                  <a:lnTo>
                    <a:pt x="1924" y="287"/>
                  </a:lnTo>
                  <a:lnTo>
                    <a:pt x="1928" y="278"/>
                  </a:lnTo>
                  <a:lnTo>
                    <a:pt x="1931" y="275"/>
                  </a:lnTo>
                  <a:lnTo>
                    <a:pt x="1919" y="255"/>
                  </a:lnTo>
                  <a:lnTo>
                    <a:pt x="1909" y="234"/>
                  </a:lnTo>
                  <a:lnTo>
                    <a:pt x="1898" y="215"/>
                  </a:lnTo>
                  <a:lnTo>
                    <a:pt x="1887" y="197"/>
                  </a:lnTo>
                  <a:lnTo>
                    <a:pt x="1874" y="181"/>
                  </a:lnTo>
                  <a:lnTo>
                    <a:pt x="1859" y="170"/>
                  </a:lnTo>
                  <a:lnTo>
                    <a:pt x="1842" y="161"/>
                  </a:lnTo>
                  <a:lnTo>
                    <a:pt x="1821" y="156"/>
                  </a:lnTo>
                  <a:lnTo>
                    <a:pt x="1816" y="154"/>
                  </a:lnTo>
                  <a:lnTo>
                    <a:pt x="1812" y="153"/>
                  </a:lnTo>
                  <a:lnTo>
                    <a:pt x="1810" y="152"/>
                  </a:lnTo>
                  <a:lnTo>
                    <a:pt x="1810" y="151"/>
                  </a:lnTo>
                  <a:lnTo>
                    <a:pt x="1811" y="149"/>
                  </a:lnTo>
                  <a:lnTo>
                    <a:pt x="1812" y="147"/>
                  </a:lnTo>
                  <a:lnTo>
                    <a:pt x="1816" y="145"/>
                  </a:lnTo>
                  <a:lnTo>
                    <a:pt x="1819" y="145"/>
                  </a:lnTo>
                  <a:lnTo>
                    <a:pt x="1860" y="135"/>
                  </a:lnTo>
                  <a:lnTo>
                    <a:pt x="1898" y="117"/>
                  </a:lnTo>
                  <a:lnTo>
                    <a:pt x="1933" y="95"/>
                  </a:lnTo>
                  <a:lnTo>
                    <a:pt x="1967" y="68"/>
                  </a:lnTo>
                  <a:lnTo>
                    <a:pt x="1995" y="39"/>
                  </a:lnTo>
                  <a:lnTo>
                    <a:pt x="2019" y="8"/>
                  </a:lnTo>
                  <a:lnTo>
                    <a:pt x="2023" y="4"/>
                  </a:lnTo>
                  <a:lnTo>
                    <a:pt x="2024" y="1"/>
                  </a:lnTo>
                  <a:lnTo>
                    <a:pt x="2027" y="0"/>
                  </a:lnTo>
                  <a:lnTo>
                    <a:pt x="20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Rectangle 7"/>
            <p:cNvSpPr>
              <a:spLocks noChangeArrowheads="1"/>
            </p:cNvSpPr>
            <p:nvPr userDrawn="1"/>
          </p:nvSpPr>
          <p:spPr bwMode="auto">
            <a:xfrm>
              <a:off x="8935096" y="645174"/>
              <a:ext cx="6767" cy="73825"/>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8"/>
            <p:cNvSpPr>
              <a:spLocks/>
            </p:cNvSpPr>
            <p:nvPr userDrawn="1"/>
          </p:nvSpPr>
          <p:spPr bwMode="auto">
            <a:xfrm>
              <a:off x="8959089" y="663630"/>
              <a:ext cx="45525" cy="55369"/>
            </a:xfrm>
            <a:custGeom>
              <a:avLst/>
              <a:gdLst>
                <a:gd name="T0" fmla="*/ 95 w 147"/>
                <a:gd name="T1" fmla="*/ 0 h 180"/>
                <a:gd name="T2" fmla="*/ 109 w 147"/>
                <a:gd name="T3" fmla="*/ 1 h 180"/>
                <a:gd name="T4" fmla="*/ 120 w 147"/>
                <a:gd name="T5" fmla="*/ 5 h 180"/>
                <a:gd name="T6" fmla="*/ 127 w 147"/>
                <a:gd name="T7" fmla="*/ 9 h 180"/>
                <a:gd name="T8" fmla="*/ 132 w 147"/>
                <a:gd name="T9" fmla="*/ 14 h 180"/>
                <a:gd name="T10" fmla="*/ 136 w 147"/>
                <a:gd name="T11" fmla="*/ 20 h 180"/>
                <a:gd name="T12" fmla="*/ 142 w 147"/>
                <a:gd name="T13" fmla="*/ 32 h 180"/>
                <a:gd name="T14" fmla="*/ 145 w 147"/>
                <a:gd name="T15" fmla="*/ 45 h 180"/>
                <a:gd name="T16" fmla="*/ 147 w 147"/>
                <a:gd name="T17" fmla="*/ 60 h 180"/>
                <a:gd name="T18" fmla="*/ 147 w 147"/>
                <a:gd name="T19" fmla="*/ 77 h 180"/>
                <a:gd name="T20" fmla="*/ 147 w 147"/>
                <a:gd name="T21" fmla="*/ 180 h 180"/>
                <a:gd name="T22" fmla="*/ 124 w 147"/>
                <a:gd name="T23" fmla="*/ 180 h 180"/>
                <a:gd name="T24" fmla="*/ 124 w 147"/>
                <a:gd name="T25" fmla="*/ 81 h 180"/>
                <a:gd name="T26" fmla="*/ 124 w 147"/>
                <a:gd name="T27" fmla="*/ 61 h 180"/>
                <a:gd name="T28" fmla="*/ 120 w 147"/>
                <a:gd name="T29" fmla="*/ 46 h 180"/>
                <a:gd name="T30" fmla="*/ 115 w 147"/>
                <a:gd name="T31" fmla="*/ 36 h 180"/>
                <a:gd name="T32" fmla="*/ 109 w 147"/>
                <a:gd name="T33" fmla="*/ 27 h 180"/>
                <a:gd name="T34" fmla="*/ 99 w 147"/>
                <a:gd name="T35" fmla="*/ 23 h 180"/>
                <a:gd name="T36" fmla="*/ 87 w 147"/>
                <a:gd name="T37" fmla="*/ 20 h 180"/>
                <a:gd name="T38" fmla="*/ 77 w 147"/>
                <a:gd name="T39" fmla="*/ 21 h 180"/>
                <a:gd name="T40" fmla="*/ 66 w 147"/>
                <a:gd name="T41" fmla="*/ 24 h 180"/>
                <a:gd name="T42" fmla="*/ 57 w 147"/>
                <a:gd name="T43" fmla="*/ 29 h 180"/>
                <a:gd name="T44" fmla="*/ 47 w 147"/>
                <a:gd name="T45" fmla="*/ 36 h 180"/>
                <a:gd name="T46" fmla="*/ 40 w 147"/>
                <a:gd name="T47" fmla="*/ 42 h 180"/>
                <a:gd name="T48" fmla="*/ 32 w 147"/>
                <a:gd name="T49" fmla="*/ 51 h 180"/>
                <a:gd name="T50" fmla="*/ 27 w 147"/>
                <a:gd name="T51" fmla="*/ 61 h 180"/>
                <a:gd name="T52" fmla="*/ 23 w 147"/>
                <a:gd name="T53" fmla="*/ 72 h 180"/>
                <a:gd name="T54" fmla="*/ 23 w 147"/>
                <a:gd name="T55" fmla="*/ 180 h 180"/>
                <a:gd name="T56" fmla="*/ 0 w 147"/>
                <a:gd name="T57" fmla="*/ 180 h 180"/>
                <a:gd name="T58" fmla="*/ 0 w 147"/>
                <a:gd name="T59" fmla="*/ 2 h 180"/>
                <a:gd name="T60" fmla="*/ 20 w 147"/>
                <a:gd name="T61" fmla="*/ 2 h 180"/>
                <a:gd name="T62" fmla="*/ 20 w 147"/>
                <a:gd name="T63" fmla="*/ 43 h 180"/>
                <a:gd name="T64" fmla="*/ 27 w 147"/>
                <a:gd name="T65" fmla="*/ 34 h 180"/>
                <a:gd name="T66" fmla="*/ 33 w 147"/>
                <a:gd name="T67" fmla="*/ 25 h 180"/>
                <a:gd name="T68" fmla="*/ 42 w 147"/>
                <a:gd name="T69" fmla="*/ 18 h 180"/>
                <a:gd name="T70" fmla="*/ 51 w 147"/>
                <a:gd name="T71" fmla="*/ 11 h 180"/>
                <a:gd name="T72" fmla="*/ 73 w 147"/>
                <a:gd name="T73" fmla="*/ 2 h 180"/>
                <a:gd name="T74" fmla="*/ 95 w 14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80">
                  <a:moveTo>
                    <a:pt x="95" y="0"/>
                  </a:moveTo>
                  <a:lnTo>
                    <a:pt x="109" y="1"/>
                  </a:lnTo>
                  <a:lnTo>
                    <a:pt x="120" y="5"/>
                  </a:lnTo>
                  <a:lnTo>
                    <a:pt x="127" y="9"/>
                  </a:lnTo>
                  <a:lnTo>
                    <a:pt x="132" y="14"/>
                  </a:lnTo>
                  <a:lnTo>
                    <a:pt x="136" y="20"/>
                  </a:lnTo>
                  <a:lnTo>
                    <a:pt x="142" y="32"/>
                  </a:lnTo>
                  <a:lnTo>
                    <a:pt x="145" y="45"/>
                  </a:lnTo>
                  <a:lnTo>
                    <a:pt x="147" y="60"/>
                  </a:lnTo>
                  <a:lnTo>
                    <a:pt x="147" y="77"/>
                  </a:lnTo>
                  <a:lnTo>
                    <a:pt x="147" y="180"/>
                  </a:lnTo>
                  <a:lnTo>
                    <a:pt x="124" y="180"/>
                  </a:lnTo>
                  <a:lnTo>
                    <a:pt x="124" y="81"/>
                  </a:lnTo>
                  <a:lnTo>
                    <a:pt x="124" y="61"/>
                  </a:lnTo>
                  <a:lnTo>
                    <a:pt x="120" y="46"/>
                  </a:lnTo>
                  <a:lnTo>
                    <a:pt x="115" y="36"/>
                  </a:lnTo>
                  <a:lnTo>
                    <a:pt x="109" y="27"/>
                  </a:lnTo>
                  <a:lnTo>
                    <a:pt x="99" y="23"/>
                  </a:lnTo>
                  <a:lnTo>
                    <a:pt x="87" y="20"/>
                  </a:lnTo>
                  <a:lnTo>
                    <a:pt x="77" y="21"/>
                  </a:lnTo>
                  <a:lnTo>
                    <a:pt x="66" y="24"/>
                  </a:lnTo>
                  <a:lnTo>
                    <a:pt x="57" y="29"/>
                  </a:lnTo>
                  <a:lnTo>
                    <a:pt x="47" y="36"/>
                  </a:lnTo>
                  <a:lnTo>
                    <a:pt x="40" y="42"/>
                  </a:lnTo>
                  <a:lnTo>
                    <a:pt x="32" y="51"/>
                  </a:lnTo>
                  <a:lnTo>
                    <a:pt x="27" y="61"/>
                  </a:lnTo>
                  <a:lnTo>
                    <a:pt x="23" y="72"/>
                  </a:lnTo>
                  <a:lnTo>
                    <a:pt x="23" y="180"/>
                  </a:lnTo>
                  <a:lnTo>
                    <a:pt x="0" y="180"/>
                  </a:lnTo>
                  <a:lnTo>
                    <a:pt x="0" y="2"/>
                  </a:lnTo>
                  <a:lnTo>
                    <a:pt x="20" y="2"/>
                  </a:lnTo>
                  <a:lnTo>
                    <a:pt x="20" y="43"/>
                  </a:lnTo>
                  <a:lnTo>
                    <a:pt x="27" y="34"/>
                  </a:lnTo>
                  <a:lnTo>
                    <a:pt x="33" y="25"/>
                  </a:lnTo>
                  <a:lnTo>
                    <a:pt x="42" y="18"/>
                  </a:lnTo>
                  <a:lnTo>
                    <a:pt x="51" y="11"/>
                  </a:lnTo>
                  <a:lnTo>
                    <a:pt x="73"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9"/>
            <p:cNvSpPr>
              <a:spLocks/>
            </p:cNvSpPr>
            <p:nvPr userDrawn="1"/>
          </p:nvSpPr>
          <p:spPr bwMode="auto">
            <a:xfrm>
              <a:off x="9015688" y="663630"/>
              <a:ext cx="49832" cy="56599"/>
            </a:xfrm>
            <a:custGeom>
              <a:avLst/>
              <a:gdLst>
                <a:gd name="T0" fmla="*/ 90 w 163"/>
                <a:gd name="T1" fmla="*/ 0 h 184"/>
                <a:gd name="T2" fmla="*/ 113 w 163"/>
                <a:gd name="T3" fmla="*/ 2 h 184"/>
                <a:gd name="T4" fmla="*/ 134 w 163"/>
                <a:gd name="T5" fmla="*/ 11 h 184"/>
                <a:gd name="T6" fmla="*/ 149 w 163"/>
                <a:gd name="T7" fmla="*/ 24 h 184"/>
                <a:gd name="T8" fmla="*/ 162 w 163"/>
                <a:gd name="T9" fmla="*/ 42 h 184"/>
                <a:gd name="T10" fmla="*/ 139 w 163"/>
                <a:gd name="T11" fmla="*/ 49 h 184"/>
                <a:gd name="T12" fmla="*/ 130 w 163"/>
                <a:gd name="T13" fmla="*/ 37 h 184"/>
                <a:gd name="T14" fmla="*/ 118 w 163"/>
                <a:gd name="T15" fmla="*/ 28 h 184"/>
                <a:gd name="T16" fmla="*/ 104 w 163"/>
                <a:gd name="T17" fmla="*/ 21 h 184"/>
                <a:gd name="T18" fmla="*/ 89 w 163"/>
                <a:gd name="T19" fmla="*/ 20 h 184"/>
                <a:gd name="T20" fmla="*/ 76 w 163"/>
                <a:gd name="T21" fmla="*/ 21 h 184"/>
                <a:gd name="T22" fmla="*/ 63 w 163"/>
                <a:gd name="T23" fmla="*/ 25 h 184"/>
                <a:gd name="T24" fmla="*/ 55 w 163"/>
                <a:gd name="T25" fmla="*/ 29 h 184"/>
                <a:gd name="T26" fmla="*/ 49 w 163"/>
                <a:gd name="T27" fmla="*/ 34 h 184"/>
                <a:gd name="T28" fmla="*/ 42 w 163"/>
                <a:gd name="T29" fmla="*/ 41 h 184"/>
                <a:gd name="T30" fmla="*/ 35 w 163"/>
                <a:gd name="T31" fmla="*/ 51 h 184"/>
                <a:gd name="T32" fmla="*/ 30 w 163"/>
                <a:gd name="T33" fmla="*/ 63 h 184"/>
                <a:gd name="T34" fmla="*/ 26 w 163"/>
                <a:gd name="T35" fmla="*/ 77 h 184"/>
                <a:gd name="T36" fmla="*/ 24 w 163"/>
                <a:gd name="T37" fmla="*/ 91 h 184"/>
                <a:gd name="T38" fmla="*/ 26 w 163"/>
                <a:gd name="T39" fmla="*/ 105 h 184"/>
                <a:gd name="T40" fmla="*/ 30 w 163"/>
                <a:gd name="T41" fmla="*/ 119 h 184"/>
                <a:gd name="T42" fmla="*/ 36 w 163"/>
                <a:gd name="T43" fmla="*/ 132 h 184"/>
                <a:gd name="T44" fmla="*/ 44 w 163"/>
                <a:gd name="T45" fmla="*/ 143 h 184"/>
                <a:gd name="T46" fmla="*/ 50 w 163"/>
                <a:gd name="T47" fmla="*/ 148 h 184"/>
                <a:gd name="T48" fmla="*/ 56 w 163"/>
                <a:gd name="T49" fmla="*/ 153 h 184"/>
                <a:gd name="T50" fmla="*/ 64 w 163"/>
                <a:gd name="T51" fmla="*/ 158 h 184"/>
                <a:gd name="T52" fmla="*/ 76 w 163"/>
                <a:gd name="T53" fmla="*/ 162 h 184"/>
                <a:gd name="T54" fmla="*/ 89 w 163"/>
                <a:gd name="T55" fmla="*/ 163 h 184"/>
                <a:gd name="T56" fmla="*/ 98 w 163"/>
                <a:gd name="T57" fmla="*/ 163 h 184"/>
                <a:gd name="T58" fmla="*/ 105 w 163"/>
                <a:gd name="T59" fmla="*/ 161 h 184"/>
                <a:gd name="T60" fmla="*/ 114 w 163"/>
                <a:gd name="T61" fmla="*/ 158 h 184"/>
                <a:gd name="T62" fmla="*/ 121 w 163"/>
                <a:gd name="T63" fmla="*/ 154 h 184"/>
                <a:gd name="T64" fmla="*/ 128 w 163"/>
                <a:gd name="T65" fmla="*/ 150 h 184"/>
                <a:gd name="T66" fmla="*/ 134 w 163"/>
                <a:gd name="T67" fmla="*/ 145 h 184"/>
                <a:gd name="T68" fmla="*/ 137 w 163"/>
                <a:gd name="T69" fmla="*/ 139 h 184"/>
                <a:gd name="T70" fmla="*/ 140 w 163"/>
                <a:gd name="T71" fmla="*/ 134 h 184"/>
                <a:gd name="T72" fmla="*/ 163 w 163"/>
                <a:gd name="T73" fmla="*/ 140 h 184"/>
                <a:gd name="T74" fmla="*/ 158 w 163"/>
                <a:gd name="T75" fmla="*/ 149 h 184"/>
                <a:gd name="T76" fmla="*/ 151 w 163"/>
                <a:gd name="T77" fmla="*/ 157 h 184"/>
                <a:gd name="T78" fmla="*/ 144 w 163"/>
                <a:gd name="T79" fmla="*/ 164 h 184"/>
                <a:gd name="T80" fmla="*/ 135 w 163"/>
                <a:gd name="T81" fmla="*/ 171 h 184"/>
                <a:gd name="T82" fmla="*/ 114 w 163"/>
                <a:gd name="T83" fmla="*/ 180 h 184"/>
                <a:gd name="T84" fmla="*/ 90 w 163"/>
                <a:gd name="T85" fmla="*/ 184 h 184"/>
                <a:gd name="T86" fmla="*/ 71 w 163"/>
                <a:gd name="T87" fmla="*/ 182 h 184"/>
                <a:gd name="T88" fmla="*/ 54 w 163"/>
                <a:gd name="T89" fmla="*/ 176 h 184"/>
                <a:gd name="T90" fmla="*/ 39 w 163"/>
                <a:gd name="T91" fmla="*/ 167 h 184"/>
                <a:gd name="T92" fmla="*/ 26 w 163"/>
                <a:gd name="T93" fmla="*/ 157 h 184"/>
                <a:gd name="T94" fmla="*/ 15 w 163"/>
                <a:gd name="T95" fmla="*/ 143 h 184"/>
                <a:gd name="T96" fmla="*/ 8 w 163"/>
                <a:gd name="T97" fmla="*/ 127 h 184"/>
                <a:gd name="T98" fmla="*/ 3 w 163"/>
                <a:gd name="T99" fmla="*/ 109 h 184"/>
                <a:gd name="T100" fmla="*/ 0 w 163"/>
                <a:gd name="T101" fmla="*/ 91 h 184"/>
                <a:gd name="T102" fmla="*/ 3 w 163"/>
                <a:gd name="T103" fmla="*/ 73 h 184"/>
                <a:gd name="T104" fmla="*/ 6 w 163"/>
                <a:gd name="T105" fmla="*/ 55 h 184"/>
                <a:gd name="T106" fmla="*/ 15 w 163"/>
                <a:gd name="T107" fmla="*/ 40 h 184"/>
                <a:gd name="T108" fmla="*/ 26 w 163"/>
                <a:gd name="T109" fmla="*/ 27 h 184"/>
                <a:gd name="T110" fmla="*/ 39 w 163"/>
                <a:gd name="T111" fmla="*/ 15 h 184"/>
                <a:gd name="T112" fmla="*/ 53 w 163"/>
                <a:gd name="T113" fmla="*/ 7 h 184"/>
                <a:gd name="T114" fmla="*/ 71 w 163"/>
                <a:gd name="T115" fmla="*/ 1 h 184"/>
                <a:gd name="T116" fmla="*/ 90 w 163"/>
                <a:gd name="T1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184">
                  <a:moveTo>
                    <a:pt x="90" y="0"/>
                  </a:moveTo>
                  <a:lnTo>
                    <a:pt x="113" y="2"/>
                  </a:lnTo>
                  <a:lnTo>
                    <a:pt x="134" y="11"/>
                  </a:lnTo>
                  <a:lnTo>
                    <a:pt x="149" y="24"/>
                  </a:lnTo>
                  <a:lnTo>
                    <a:pt x="162" y="42"/>
                  </a:lnTo>
                  <a:lnTo>
                    <a:pt x="139" y="49"/>
                  </a:lnTo>
                  <a:lnTo>
                    <a:pt x="130" y="37"/>
                  </a:lnTo>
                  <a:lnTo>
                    <a:pt x="118" y="28"/>
                  </a:lnTo>
                  <a:lnTo>
                    <a:pt x="104" y="21"/>
                  </a:lnTo>
                  <a:lnTo>
                    <a:pt x="89" y="20"/>
                  </a:lnTo>
                  <a:lnTo>
                    <a:pt x="76" y="21"/>
                  </a:lnTo>
                  <a:lnTo>
                    <a:pt x="63" y="25"/>
                  </a:lnTo>
                  <a:lnTo>
                    <a:pt x="55" y="29"/>
                  </a:lnTo>
                  <a:lnTo>
                    <a:pt x="49" y="34"/>
                  </a:lnTo>
                  <a:lnTo>
                    <a:pt x="42" y="41"/>
                  </a:lnTo>
                  <a:lnTo>
                    <a:pt x="35" y="51"/>
                  </a:lnTo>
                  <a:lnTo>
                    <a:pt x="30" y="63"/>
                  </a:lnTo>
                  <a:lnTo>
                    <a:pt x="26" y="77"/>
                  </a:lnTo>
                  <a:lnTo>
                    <a:pt x="24" y="91"/>
                  </a:lnTo>
                  <a:lnTo>
                    <a:pt x="26" y="105"/>
                  </a:lnTo>
                  <a:lnTo>
                    <a:pt x="30" y="119"/>
                  </a:lnTo>
                  <a:lnTo>
                    <a:pt x="36" y="132"/>
                  </a:lnTo>
                  <a:lnTo>
                    <a:pt x="44" y="143"/>
                  </a:lnTo>
                  <a:lnTo>
                    <a:pt x="50" y="148"/>
                  </a:lnTo>
                  <a:lnTo>
                    <a:pt x="56" y="153"/>
                  </a:lnTo>
                  <a:lnTo>
                    <a:pt x="64" y="158"/>
                  </a:lnTo>
                  <a:lnTo>
                    <a:pt x="76" y="162"/>
                  </a:lnTo>
                  <a:lnTo>
                    <a:pt x="89" y="163"/>
                  </a:lnTo>
                  <a:lnTo>
                    <a:pt x="98" y="163"/>
                  </a:lnTo>
                  <a:lnTo>
                    <a:pt x="105" y="161"/>
                  </a:lnTo>
                  <a:lnTo>
                    <a:pt x="114" y="158"/>
                  </a:lnTo>
                  <a:lnTo>
                    <a:pt x="121" y="154"/>
                  </a:lnTo>
                  <a:lnTo>
                    <a:pt x="128" y="150"/>
                  </a:lnTo>
                  <a:lnTo>
                    <a:pt x="134" y="145"/>
                  </a:lnTo>
                  <a:lnTo>
                    <a:pt x="137" y="139"/>
                  </a:lnTo>
                  <a:lnTo>
                    <a:pt x="140" y="134"/>
                  </a:lnTo>
                  <a:lnTo>
                    <a:pt x="163" y="140"/>
                  </a:lnTo>
                  <a:lnTo>
                    <a:pt x="158" y="149"/>
                  </a:lnTo>
                  <a:lnTo>
                    <a:pt x="151" y="157"/>
                  </a:lnTo>
                  <a:lnTo>
                    <a:pt x="144" y="164"/>
                  </a:lnTo>
                  <a:lnTo>
                    <a:pt x="135" y="171"/>
                  </a:lnTo>
                  <a:lnTo>
                    <a:pt x="114" y="180"/>
                  </a:lnTo>
                  <a:lnTo>
                    <a:pt x="90" y="184"/>
                  </a:lnTo>
                  <a:lnTo>
                    <a:pt x="71" y="182"/>
                  </a:lnTo>
                  <a:lnTo>
                    <a:pt x="54" y="176"/>
                  </a:lnTo>
                  <a:lnTo>
                    <a:pt x="39" y="167"/>
                  </a:lnTo>
                  <a:lnTo>
                    <a:pt x="26" y="157"/>
                  </a:lnTo>
                  <a:lnTo>
                    <a:pt x="15" y="143"/>
                  </a:lnTo>
                  <a:lnTo>
                    <a:pt x="8" y="127"/>
                  </a:lnTo>
                  <a:lnTo>
                    <a:pt x="3" y="109"/>
                  </a:lnTo>
                  <a:lnTo>
                    <a:pt x="0" y="91"/>
                  </a:lnTo>
                  <a:lnTo>
                    <a:pt x="3" y="73"/>
                  </a:lnTo>
                  <a:lnTo>
                    <a:pt x="6" y="55"/>
                  </a:lnTo>
                  <a:lnTo>
                    <a:pt x="15" y="40"/>
                  </a:lnTo>
                  <a:lnTo>
                    <a:pt x="26" y="27"/>
                  </a:lnTo>
                  <a:lnTo>
                    <a:pt x="39" y="15"/>
                  </a:lnTo>
                  <a:lnTo>
                    <a:pt x="53" y="7"/>
                  </a:lnTo>
                  <a:lnTo>
                    <a:pt x="71" y="1"/>
                  </a:lnTo>
                  <a:lnTo>
                    <a:pt x="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noEditPoints="1"/>
            </p:cNvSpPr>
            <p:nvPr userDrawn="1"/>
          </p:nvSpPr>
          <p:spPr bwMode="auto">
            <a:xfrm>
              <a:off x="9072287" y="663630"/>
              <a:ext cx="54138" cy="56599"/>
            </a:xfrm>
            <a:custGeom>
              <a:avLst/>
              <a:gdLst>
                <a:gd name="T0" fmla="*/ 76 w 176"/>
                <a:gd name="T1" fmla="*/ 21 h 184"/>
                <a:gd name="T2" fmla="*/ 56 w 176"/>
                <a:gd name="T3" fmla="*/ 31 h 184"/>
                <a:gd name="T4" fmla="*/ 43 w 176"/>
                <a:gd name="T5" fmla="*/ 41 h 184"/>
                <a:gd name="T6" fmla="*/ 29 w 176"/>
                <a:gd name="T7" fmla="*/ 64 h 184"/>
                <a:gd name="T8" fmla="*/ 24 w 176"/>
                <a:gd name="T9" fmla="*/ 92 h 184"/>
                <a:gd name="T10" fmla="*/ 29 w 176"/>
                <a:gd name="T11" fmla="*/ 121 h 184"/>
                <a:gd name="T12" fmla="*/ 42 w 176"/>
                <a:gd name="T13" fmla="*/ 143 h 184"/>
                <a:gd name="T14" fmla="*/ 55 w 176"/>
                <a:gd name="T15" fmla="*/ 154 h 184"/>
                <a:gd name="T16" fmla="*/ 76 w 176"/>
                <a:gd name="T17" fmla="*/ 162 h 184"/>
                <a:gd name="T18" fmla="*/ 101 w 176"/>
                <a:gd name="T19" fmla="*/ 162 h 184"/>
                <a:gd name="T20" fmla="*/ 124 w 176"/>
                <a:gd name="T21" fmla="*/ 152 h 184"/>
                <a:gd name="T22" fmla="*/ 141 w 176"/>
                <a:gd name="T23" fmla="*/ 132 h 184"/>
                <a:gd name="T24" fmla="*/ 151 w 176"/>
                <a:gd name="T25" fmla="*/ 106 h 184"/>
                <a:gd name="T26" fmla="*/ 151 w 176"/>
                <a:gd name="T27" fmla="*/ 77 h 184"/>
                <a:gd name="T28" fmla="*/ 141 w 176"/>
                <a:gd name="T29" fmla="*/ 51 h 184"/>
                <a:gd name="T30" fmla="*/ 127 w 176"/>
                <a:gd name="T31" fmla="*/ 36 h 184"/>
                <a:gd name="T32" fmla="*/ 113 w 176"/>
                <a:gd name="T33" fmla="*/ 25 h 184"/>
                <a:gd name="T34" fmla="*/ 88 w 176"/>
                <a:gd name="T35" fmla="*/ 20 h 184"/>
                <a:gd name="T36" fmla="*/ 106 w 176"/>
                <a:gd name="T37" fmla="*/ 1 h 184"/>
                <a:gd name="T38" fmla="*/ 138 w 176"/>
                <a:gd name="T39" fmla="*/ 16 h 184"/>
                <a:gd name="T40" fmla="*/ 162 w 176"/>
                <a:gd name="T41" fmla="*/ 41 h 184"/>
                <a:gd name="T42" fmla="*/ 174 w 176"/>
                <a:gd name="T43" fmla="*/ 74 h 184"/>
                <a:gd name="T44" fmla="*/ 174 w 176"/>
                <a:gd name="T45" fmla="*/ 110 h 184"/>
                <a:gd name="T46" fmla="*/ 162 w 176"/>
                <a:gd name="T47" fmla="*/ 143 h 184"/>
                <a:gd name="T48" fmla="*/ 138 w 176"/>
                <a:gd name="T49" fmla="*/ 168 h 184"/>
                <a:gd name="T50" fmla="*/ 106 w 176"/>
                <a:gd name="T51" fmla="*/ 182 h 184"/>
                <a:gd name="T52" fmla="*/ 69 w 176"/>
                <a:gd name="T53" fmla="*/ 182 h 184"/>
                <a:gd name="T54" fmla="*/ 38 w 176"/>
                <a:gd name="T55" fmla="*/ 168 h 184"/>
                <a:gd name="T56" fmla="*/ 14 w 176"/>
                <a:gd name="T57" fmla="*/ 143 h 184"/>
                <a:gd name="T58" fmla="*/ 2 w 176"/>
                <a:gd name="T59" fmla="*/ 110 h 184"/>
                <a:gd name="T60" fmla="*/ 2 w 176"/>
                <a:gd name="T61" fmla="*/ 74 h 184"/>
                <a:gd name="T62" fmla="*/ 15 w 176"/>
                <a:gd name="T63" fmla="*/ 41 h 184"/>
                <a:gd name="T64" fmla="*/ 38 w 176"/>
                <a:gd name="T65" fmla="*/ 16 h 184"/>
                <a:gd name="T66" fmla="*/ 70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6" y="21"/>
                  </a:lnTo>
                  <a:lnTo>
                    <a:pt x="63" y="25"/>
                  </a:lnTo>
                  <a:lnTo>
                    <a:pt x="56" y="31"/>
                  </a:lnTo>
                  <a:lnTo>
                    <a:pt x="49" y="36"/>
                  </a:lnTo>
                  <a:lnTo>
                    <a:pt x="43" y="41"/>
                  </a:lnTo>
                  <a:lnTo>
                    <a:pt x="36" y="52"/>
                  </a:lnTo>
                  <a:lnTo>
                    <a:pt x="29" y="64"/>
                  </a:lnTo>
                  <a:lnTo>
                    <a:pt x="26" y="78"/>
                  </a:lnTo>
                  <a:lnTo>
                    <a:pt x="24" y="92"/>
                  </a:lnTo>
                  <a:lnTo>
                    <a:pt x="26" y="106"/>
                  </a:lnTo>
                  <a:lnTo>
                    <a:pt x="29" y="121"/>
                  </a:lnTo>
                  <a:lnTo>
                    <a:pt x="35" y="132"/>
                  </a:lnTo>
                  <a:lnTo>
                    <a:pt x="42" y="143"/>
                  </a:lnTo>
                  <a:lnTo>
                    <a:pt x="49" y="149"/>
                  </a:lnTo>
                  <a:lnTo>
                    <a:pt x="55" y="154"/>
                  </a:lnTo>
                  <a:lnTo>
                    <a:pt x="63" y="158"/>
                  </a:lnTo>
                  <a:lnTo>
                    <a:pt x="76" y="162"/>
                  </a:lnTo>
                  <a:lnTo>
                    <a:pt x="88" y="163"/>
                  </a:lnTo>
                  <a:lnTo>
                    <a:pt x="101" y="162"/>
                  </a:lnTo>
                  <a:lnTo>
                    <a:pt x="113" y="158"/>
                  </a:lnTo>
                  <a:lnTo>
                    <a:pt x="124" y="152"/>
                  </a:lnTo>
                  <a:lnTo>
                    <a:pt x="133" y="143"/>
                  </a:lnTo>
                  <a:lnTo>
                    <a:pt x="141" y="132"/>
                  </a:lnTo>
                  <a:lnTo>
                    <a:pt x="147" y="119"/>
                  </a:lnTo>
                  <a:lnTo>
                    <a:pt x="151" y="106"/>
                  </a:lnTo>
                  <a:lnTo>
                    <a:pt x="153" y="91"/>
                  </a:lnTo>
                  <a:lnTo>
                    <a:pt x="151" y="77"/>
                  </a:lnTo>
                  <a:lnTo>
                    <a:pt x="147" y="64"/>
                  </a:lnTo>
                  <a:lnTo>
                    <a:pt x="141" y="51"/>
                  </a:lnTo>
                  <a:lnTo>
                    <a:pt x="133" y="41"/>
                  </a:lnTo>
                  <a:lnTo>
                    <a:pt x="127" y="36"/>
                  </a:lnTo>
                  <a:lnTo>
                    <a:pt x="121" y="31"/>
                  </a:lnTo>
                  <a:lnTo>
                    <a:pt x="113" y="25"/>
                  </a:lnTo>
                  <a:lnTo>
                    <a:pt x="101" y="21"/>
                  </a:lnTo>
                  <a:lnTo>
                    <a:pt x="88" y="20"/>
                  </a:lnTo>
                  <a:close/>
                  <a:moveTo>
                    <a:pt x="88" y="0"/>
                  </a:moveTo>
                  <a:lnTo>
                    <a:pt x="106" y="1"/>
                  </a:lnTo>
                  <a:lnTo>
                    <a:pt x="123" y="7"/>
                  </a:lnTo>
                  <a:lnTo>
                    <a:pt x="138" y="16"/>
                  </a:lnTo>
                  <a:lnTo>
                    <a:pt x="151" y="27"/>
                  </a:lnTo>
                  <a:lnTo>
                    <a:pt x="162" y="41"/>
                  </a:lnTo>
                  <a:lnTo>
                    <a:pt x="169" y="56"/>
                  </a:lnTo>
                  <a:lnTo>
                    <a:pt x="174" y="74"/>
                  </a:lnTo>
                  <a:lnTo>
                    <a:pt x="176" y="92"/>
                  </a:lnTo>
                  <a:lnTo>
                    <a:pt x="174" y="110"/>
                  </a:lnTo>
                  <a:lnTo>
                    <a:pt x="169" y="127"/>
                  </a:lnTo>
                  <a:lnTo>
                    <a:pt x="162" y="143"/>
                  </a:lnTo>
                  <a:lnTo>
                    <a:pt x="151" y="157"/>
                  </a:lnTo>
                  <a:lnTo>
                    <a:pt x="138" y="168"/>
                  </a:lnTo>
                  <a:lnTo>
                    <a:pt x="123" y="176"/>
                  </a:lnTo>
                  <a:lnTo>
                    <a:pt x="106" y="182"/>
                  </a:lnTo>
                  <a:lnTo>
                    <a:pt x="88" y="184"/>
                  </a:lnTo>
                  <a:lnTo>
                    <a:pt x="69" y="182"/>
                  </a:lnTo>
                  <a:lnTo>
                    <a:pt x="52" y="176"/>
                  </a:lnTo>
                  <a:lnTo>
                    <a:pt x="38" y="168"/>
                  </a:lnTo>
                  <a:lnTo>
                    <a:pt x="26" y="157"/>
                  </a:lnTo>
                  <a:lnTo>
                    <a:pt x="14" y="143"/>
                  </a:lnTo>
                  <a:lnTo>
                    <a:pt x="6" y="127"/>
                  </a:lnTo>
                  <a:lnTo>
                    <a:pt x="2" y="110"/>
                  </a:lnTo>
                  <a:lnTo>
                    <a:pt x="0" y="92"/>
                  </a:lnTo>
                  <a:lnTo>
                    <a:pt x="2" y="74"/>
                  </a:lnTo>
                  <a:lnTo>
                    <a:pt x="8" y="56"/>
                  </a:lnTo>
                  <a:lnTo>
                    <a:pt x="15" y="41"/>
                  </a:lnTo>
                  <a:lnTo>
                    <a:pt x="26" y="27"/>
                  </a:lnTo>
                  <a:lnTo>
                    <a:pt x="38" y="16"/>
                  </a:lnTo>
                  <a:lnTo>
                    <a:pt x="54" y="7"/>
                  </a:lnTo>
                  <a:lnTo>
                    <a:pt x="70"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9137499" y="664245"/>
              <a:ext cx="26454" cy="54754"/>
            </a:xfrm>
            <a:custGeom>
              <a:avLst/>
              <a:gdLst>
                <a:gd name="T0" fmla="*/ 78 w 87"/>
                <a:gd name="T1" fmla="*/ 0 h 178"/>
                <a:gd name="T2" fmla="*/ 83 w 87"/>
                <a:gd name="T3" fmla="*/ 0 h 178"/>
                <a:gd name="T4" fmla="*/ 86 w 87"/>
                <a:gd name="T5" fmla="*/ 0 h 178"/>
                <a:gd name="T6" fmla="*/ 87 w 87"/>
                <a:gd name="T7" fmla="*/ 0 h 178"/>
                <a:gd name="T8" fmla="*/ 87 w 87"/>
                <a:gd name="T9" fmla="*/ 21 h 178"/>
                <a:gd name="T10" fmla="*/ 65 w 87"/>
                <a:gd name="T11" fmla="*/ 25 h 178"/>
                <a:gd name="T12" fmla="*/ 47 w 87"/>
                <a:gd name="T13" fmla="*/ 34 h 178"/>
                <a:gd name="T14" fmla="*/ 32 w 87"/>
                <a:gd name="T15" fmla="*/ 49 h 178"/>
                <a:gd name="T16" fmla="*/ 23 w 87"/>
                <a:gd name="T17" fmla="*/ 68 h 178"/>
                <a:gd name="T18" fmla="*/ 23 w 87"/>
                <a:gd name="T19" fmla="*/ 178 h 178"/>
                <a:gd name="T20" fmla="*/ 0 w 87"/>
                <a:gd name="T21" fmla="*/ 178 h 178"/>
                <a:gd name="T22" fmla="*/ 0 w 87"/>
                <a:gd name="T23" fmla="*/ 0 h 178"/>
                <a:gd name="T24" fmla="*/ 21 w 87"/>
                <a:gd name="T25" fmla="*/ 0 h 178"/>
                <a:gd name="T26" fmla="*/ 21 w 87"/>
                <a:gd name="T27" fmla="*/ 44 h 178"/>
                <a:gd name="T28" fmla="*/ 32 w 87"/>
                <a:gd name="T29" fmla="*/ 26 h 178"/>
                <a:gd name="T30" fmla="*/ 45 w 87"/>
                <a:gd name="T31" fmla="*/ 12 h 178"/>
                <a:gd name="T32" fmla="*/ 61 w 87"/>
                <a:gd name="T33" fmla="*/ 3 h 178"/>
                <a:gd name="T34" fmla="*/ 78 w 87"/>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78">
                  <a:moveTo>
                    <a:pt x="78" y="0"/>
                  </a:moveTo>
                  <a:lnTo>
                    <a:pt x="83" y="0"/>
                  </a:lnTo>
                  <a:lnTo>
                    <a:pt x="86" y="0"/>
                  </a:lnTo>
                  <a:lnTo>
                    <a:pt x="87" y="0"/>
                  </a:lnTo>
                  <a:lnTo>
                    <a:pt x="87" y="21"/>
                  </a:lnTo>
                  <a:lnTo>
                    <a:pt x="65" y="25"/>
                  </a:lnTo>
                  <a:lnTo>
                    <a:pt x="47" y="34"/>
                  </a:lnTo>
                  <a:lnTo>
                    <a:pt x="32" y="49"/>
                  </a:lnTo>
                  <a:lnTo>
                    <a:pt x="23" y="68"/>
                  </a:lnTo>
                  <a:lnTo>
                    <a:pt x="23" y="178"/>
                  </a:lnTo>
                  <a:lnTo>
                    <a:pt x="0" y="178"/>
                  </a:lnTo>
                  <a:lnTo>
                    <a:pt x="0" y="0"/>
                  </a:lnTo>
                  <a:lnTo>
                    <a:pt x="21" y="0"/>
                  </a:lnTo>
                  <a:lnTo>
                    <a:pt x="21" y="44"/>
                  </a:lnTo>
                  <a:lnTo>
                    <a:pt x="32" y="26"/>
                  </a:lnTo>
                  <a:lnTo>
                    <a:pt x="45"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2"/>
            <p:cNvSpPr>
              <a:spLocks noEditPoints="1"/>
            </p:cNvSpPr>
            <p:nvPr userDrawn="1"/>
          </p:nvSpPr>
          <p:spPr bwMode="auto">
            <a:xfrm>
              <a:off x="9176257" y="663630"/>
              <a:ext cx="52293" cy="78132"/>
            </a:xfrm>
            <a:custGeom>
              <a:avLst/>
              <a:gdLst>
                <a:gd name="T0" fmla="*/ 72 w 171"/>
                <a:gd name="T1" fmla="*/ 21 h 253"/>
                <a:gd name="T2" fmla="*/ 53 w 171"/>
                <a:gd name="T3" fmla="*/ 28 h 253"/>
                <a:gd name="T4" fmla="*/ 38 w 171"/>
                <a:gd name="T5" fmla="*/ 40 h 253"/>
                <a:gd name="T6" fmla="*/ 27 w 171"/>
                <a:gd name="T7" fmla="*/ 52 h 253"/>
                <a:gd name="T8" fmla="*/ 24 w 171"/>
                <a:gd name="T9" fmla="*/ 64 h 253"/>
                <a:gd name="T10" fmla="*/ 27 w 171"/>
                <a:gd name="T11" fmla="*/ 128 h 253"/>
                <a:gd name="T12" fmla="*/ 40 w 171"/>
                <a:gd name="T13" fmla="*/ 144 h 253"/>
                <a:gd name="T14" fmla="*/ 56 w 171"/>
                <a:gd name="T15" fmla="*/ 155 h 253"/>
                <a:gd name="T16" fmla="*/ 75 w 171"/>
                <a:gd name="T17" fmla="*/ 162 h 253"/>
                <a:gd name="T18" fmla="*/ 98 w 171"/>
                <a:gd name="T19" fmla="*/ 162 h 253"/>
                <a:gd name="T20" fmla="*/ 117 w 171"/>
                <a:gd name="T21" fmla="*/ 153 h 253"/>
                <a:gd name="T22" fmla="*/ 130 w 171"/>
                <a:gd name="T23" fmla="*/ 141 h 253"/>
                <a:gd name="T24" fmla="*/ 143 w 171"/>
                <a:gd name="T25" fmla="*/ 118 h 253"/>
                <a:gd name="T26" fmla="*/ 147 w 171"/>
                <a:gd name="T27" fmla="*/ 91 h 253"/>
                <a:gd name="T28" fmla="*/ 142 w 171"/>
                <a:gd name="T29" fmla="*/ 64 h 253"/>
                <a:gd name="T30" fmla="*/ 129 w 171"/>
                <a:gd name="T31" fmla="*/ 42 h 253"/>
                <a:gd name="T32" fmla="*/ 107 w 171"/>
                <a:gd name="T33" fmla="*/ 25 h 253"/>
                <a:gd name="T34" fmla="*/ 81 w 171"/>
                <a:gd name="T35" fmla="*/ 20 h 253"/>
                <a:gd name="T36" fmla="*/ 104 w 171"/>
                <a:gd name="T37" fmla="*/ 2 h 253"/>
                <a:gd name="T38" fmla="*/ 135 w 171"/>
                <a:gd name="T39" fmla="*/ 16 h 253"/>
                <a:gd name="T40" fmla="*/ 157 w 171"/>
                <a:gd name="T41" fmla="*/ 42 h 253"/>
                <a:gd name="T42" fmla="*/ 170 w 171"/>
                <a:gd name="T43" fmla="*/ 74 h 253"/>
                <a:gd name="T44" fmla="*/ 170 w 171"/>
                <a:gd name="T45" fmla="*/ 110 h 253"/>
                <a:gd name="T46" fmla="*/ 158 w 171"/>
                <a:gd name="T47" fmla="*/ 143 h 253"/>
                <a:gd name="T48" fmla="*/ 137 w 171"/>
                <a:gd name="T49" fmla="*/ 168 h 253"/>
                <a:gd name="T50" fmla="*/ 108 w 171"/>
                <a:gd name="T51" fmla="*/ 182 h 253"/>
                <a:gd name="T52" fmla="*/ 70 w 171"/>
                <a:gd name="T53" fmla="*/ 181 h 253"/>
                <a:gd name="T54" fmla="*/ 35 w 171"/>
                <a:gd name="T55" fmla="*/ 159 h 253"/>
                <a:gd name="T56" fmla="*/ 24 w 171"/>
                <a:gd name="T57" fmla="*/ 253 h 253"/>
                <a:gd name="T58" fmla="*/ 0 w 171"/>
                <a:gd name="T59" fmla="*/ 2 h 253"/>
                <a:gd name="T60" fmla="*/ 21 w 171"/>
                <a:gd name="T61" fmla="*/ 37 h 253"/>
                <a:gd name="T62" fmla="*/ 49 w 171"/>
                <a:gd name="T63" fmla="*/ 10 h 253"/>
                <a:gd name="T64" fmla="*/ 86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1" y="20"/>
                  </a:moveTo>
                  <a:lnTo>
                    <a:pt x="72" y="21"/>
                  </a:lnTo>
                  <a:lnTo>
                    <a:pt x="63" y="24"/>
                  </a:lnTo>
                  <a:lnTo>
                    <a:pt x="53" y="28"/>
                  </a:lnTo>
                  <a:lnTo>
                    <a:pt x="45" y="33"/>
                  </a:lnTo>
                  <a:lnTo>
                    <a:pt x="38" y="40"/>
                  </a:lnTo>
                  <a:lnTo>
                    <a:pt x="30" y="47"/>
                  </a:lnTo>
                  <a:lnTo>
                    <a:pt x="27" y="52"/>
                  </a:lnTo>
                  <a:lnTo>
                    <a:pt x="25" y="59"/>
                  </a:lnTo>
                  <a:lnTo>
                    <a:pt x="24" y="64"/>
                  </a:lnTo>
                  <a:lnTo>
                    <a:pt x="24" y="118"/>
                  </a:lnTo>
                  <a:lnTo>
                    <a:pt x="27" y="128"/>
                  </a:lnTo>
                  <a:lnTo>
                    <a:pt x="34" y="136"/>
                  </a:lnTo>
                  <a:lnTo>
                    <a:pt x="40" y="144"/>
                  </a:lnTo>
                  <a:lnTo>
                    <a:pt x="48" y="150"/>
                  </a:lnTo>
                  <a:lnTo>
                    <a:pt x="56" y="155"/>
                  </a:lnTo>
                  <a:lnTo>
                    <a:pt x="65" y="159"/>
                  </a:lnTo>
                  <a:lnTo>
                    <a:pt x="75" y="162"/>
                  </a:lnTo>
                  <a:lnTo>
                    <a:pt x="84" y="163"/>
                  </a:lnTo>
                  <a:lnTo>
                    <a:pt x="98" y="162"/>
                  </a:lnTo>
                  <a:lnTo>
                    <a:pt x="110" y="157"/>
                  </a:lnTo>
                  <a:lnTo>
                    <a:pt x="117" y="153"/>
                  </a:lnTo>
                  <a:lnTo>
                    <a:pt x="124" y="148"/>
                  </a:lnTo>
                  <a:lnTo>
                    <a:pt x="130" y="141"/>
                  </a:lnTo>
                  <a:lnTo>
                    <a:pt x="138" y="130"/>
                  </a:lnTo>
                  <a:lnTo>
                    <a:pt x="143" y="118"/>
                  </a:lnTo>
                  <a:lnTo>
                    <a:pt x="145" y="105"/>
                  </a:lnTo>
                  <a:lnTo>
                    <a:pt x="147" y="91"/>
                  </a:lnTo>
                  <a:lnTo>
                    <a:pt x="145" y="78"/>
                  </a:lnTo>
                  <a:lnTo>
                    <a:pt x="142" y="64"/>
                  </a:lnTo>
                  <a:lnTo>
                    <a:pt x="137" y="52"/>
                  </a:lnTo>
                  <a:lnTo>
                    <a:pt x="129" y="42"/>
                  </a:lnTo>
                  <a:lnTo>
                    <a:pt x="119" y="33"/>
                  </a:lnTo>
                  <a:lnTo>
                    <a:pt x="107" y="25"/>
                  </a:lnTo>
                  <a:lnTo>
                    <a:pt x="94" y="21"/>
                  </a:lnTo>
                  <a:lnTo>
                    <a:pt x="81" y="20"/>
                  </a:lnTo>
                  <a:close/>
                  <a:moveTo>
                    <a:pt x="86" y="0"/>
                  </a:moveTo>
                  <a:lnTo>
                    <a:pt x="104" y="2"/>
                  </a:lnTo>
                  <a:lnTo>
                    <a:pt x="121" y="7"/>
                  </a:lnTo>
                  <a:lnTo>
                    <a:pt x="135" y="16"/>
                  </a:lnTo>
                  <a:lnTo>
                    <a:pt x="147" y="28"/>
                  </a:lnTo>
                  <a:lnTo>
                    <a:pt x="157" y="42"/>
                  </a:lnTo>
                  <a:lnTo>
                    <a:pt x="165" y="58"/>
                  </a:lnTo>
                  <a:lnTo>
                    <a:pt x="170" y="74"/>
                  </a:lnTo>
                  <a:lnTo>
                    <a:pt x="171" y="91"/>
                  </a:lnTo>
                  <a:lnTo>
                    <a:pt x="170" y="110"/>
                  </a:lnTo>
                  <a:lnTo>
                    <a:pt x="165" y="127"/>
                  </a:lnTo>
                  <a:lnTo>
                    <a:pt x="158" y="143"/>
                  </a:lnTo>
                  <a:lnTo>
                    <a:pt x="149" y="157"/>
                  </a:lnTo>
                  <a:lnTo>
                    <a:pt x="137" y="168"/>
                  </a:lnTo>
                  <a:lnTo>
                    <a:pt x="124" y="176"/>
                  </a:lnTo>
                  <a:lnTo>
                    <a:pt x="108" y="182"/>
                  </a:lnTo>
                  <a:lnTo>
                    <a:pt x="90" y="184"/>
                  </a:lnTo>
                  <a:lnTo>
                    <a:pt x="70" y="181"/>
                  </a:lnTo>
                  <a:lnTo>
                    <a:pt x="51" y="172"/>
                  </a:lnTo>
                  <a:lnTo>
                    <a:pt x="35" y="159"/>
                  </a:lnTo>
                  <a:lnTo>
                    <a:pt x="24" y="144"/>
                  </a:lnTo>
                  <a:lnTo>
                    <a:pt x="24" y="253"/>
                  </a:lnTo>
                  <a:lnTo>
                    <a:pt x="0" y="253"/>
                  </a:lnTo>
                  <a:lnTo>
                    <a:pt x="0" y="2"/>
                  </a:lnTo>
                  <a:lnTo>
                    <a:pt x="21" y="2"/>
                  </a:lnTo>
                  <a:lnTo>
                    <a:pt x="21" y="37"/>
                  </a:lnTo>
                  <a:lnTo>
                    <a:pt x="34" y="21"/>
                  </a:lnTo>
                  <a:lnTo>
                    <a:pt x="49" y="10"/>
                  </a:lnTo>
                  <a:lnTo>
                    <a:pt x="67"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3"/>
            <p:cNvSpPr>
              <a:spLocks noEditPoints="1"/>
            </p:cNvSpPr>
            <p:nvPr userDrawn="1"/>
          </p:nvSpPr>
          <p:spPr bwMode="auto">
            <a:xfrm>
              <a:off x="9235932" y="663630"/>
              <a:ext cx="54138" cy="56599"/>
            </a:xfrm>
            <a:custGeom>
              <a:avLst/>
              <a:gdLst>
                <a:gd name="T0" fmla="*/ 74 w 175"/>
                <a:gd name="T1" fmla="*/ 21 h 184"/>
                <a:gd name="T2" fmla="*/ 55 w 175"/>
                <a:gd name="T3" fmla="*/ 31 h 184"/>
                <a:gd name="T4" fmla="*/ 42 w 175"/>
                <a:gd name="T5" fmla="*/ 41 h 184"/>
                <a:gd name="T6" fmla="*/ 28 w 175"/>
                <a:gd name="T7" fmla="*/ 64 h 184"/>
                <a:gd name="T8" fmla="*/ 23 w 175"/>
                <a:gd name="T9" fmla="*/ 92 h 184"/>
                <a:gd name="T10" fmla="*/ 28 w 175"/>
                <a:gd name="T11" fmla="*/ 121 h 184"/>
                <a:gd name="T12" fmla="*/ 42 w 175"/>
                <a:gd name="T13" fmla="*/ 143 h 184"/>
                <a:gd name="T14" fmla="*/ 55 w 175"/>
                <a:gd name="T15" fmla="*/ 154 h 184"/>
                <a:gd name="T16" fmla="*/ 74 w 175"/>
                <a:gd name="T17" fmla="*/ 162 h 184"/>
                <a:gd name="T18" fmla="*/ 100 w 175"/>
                <a:gd name="T19" fmla="*/ 162 h 184"/>
                <a:gd name="T20" fmla="*/ 123 w 175"/>
                <a:gd name="T21" fmla="*/ 152 h 184"/>
                <a:gd name="T22" fmla="*/ 141 w 175"/>
                <a:gd name="T23" fmla="*/ 132 h 184"/>
                <a:gd name="T24" fmla="*/ 150 w 175"/>
                <a:gd name="T25" fmla="*/ 106 h 184"/>
                <a:gd name="T26" fmla="*/ 150 w 175"/>
                <a:gd name="T27" fmla="*/ 77 h 184"/>
                <a:gd name="T28" fmla="*/ 141 w 175"/>
                <a:gd name="T29" fmla="*/ 51 h 184"/>
                <a:gd name="T30" fmla="*/ 127 w 175"/>
                <a:gd name="T31" fmla="*/ 36 h 184"/>
                <a:gd name="T32" fmla="*/ 113 w 175"/>
                <a:gd name="T33" fmla="*/ 25 h 184"/>
                <a:gd name="T34" fmla="*/ 87 w 175"/>
                <a:gd name="T35" fmla="*/ 20 h 184"/>
                <a:gd name="T36" fmla="*/ 106 w 175"/>
                <a:gd name="T37" fmla="*/ 1 h 184"/>
                <a:gd name="T38" fmla="*/ 137 w 175"/>
                <a:gd name="T39" fmla="*/ 16 h 184"/>
                <a:gd name="T40" fmla="*/ 161 w 175"/>
                <a:gd name="T41" fmla="*/ 41 h 184"/>
                <a:gd name="T42" fmla="*/ 174 w 175"/>
                <a:gd name="T43" fmla="*/ 74 h 184"/>
                <a:gd name="T44" fmla="*/ 174 w 175"/>
                <a:gd name="T45" fmla="*/ 110 h 184"/>
                <a:gd name="T46" fmla="*/ 161 w 175"/>
                <a:gd name="T47" fmla="*/ 143 h 184"/>
                <a:gd name="T48" fmla="*/ 137 w 175"/>
                <a:gd name="T49" fmla="*/ 168 h 184"/>
                <a:gd name="T50" fmla="*/ 106 w 175"/>
                <a:gd name="T51" fmla="*/ 182 h 184"/>
                <a:gd name="T52" fmla="*/ 69 w 175"/>
                <a:gd name="T53" fmla="*/ 182 h 184"/>
                <a:gd name="T54" fmla="*/ 37 w 175"/>
                <a:gd name="T55" fmla="*/ 168 h 184"/>
                <a:gd name="T56" fmla="*/ 14 w 175"/>
                <a:gd name="T57" fmla="*/ 143 h 184"/>
                <a:gd name="T58" fmla="*/ 1 w 175"/>
                <a:gd name="T59" fmla="*/ 110 h 184"/>
                <a:gd name="T60" fmla="*/ 1 w 175"/>
                <a:gd name="T61" fmla="*/ 74 h 184"/>
                <a:gd name="T62" fmla="*/ 14 w 175"/>
                <a:gd name="T63" fmla="*/ 41 h 184"/>
                <a:gd name="T64" fmla="*/ 37 w 175"/>
                <a:gd name="T65" fmla="*/ 16 h 184"/>
                <a:gd name="T66" fmla="*/ 69 w 175"/>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84">
                  <a:moveTo>
                    <a:pt x="87" y="20"/>
                  </a:moveTo>
                  <a:lnTo>
                    <a:pt x="74" y="21"/>
                  </a:lnTo>
                  <a:lnTo>
                    <a:pt x="62" y="25"/>
                  </a:lnTo>
                  <a:lnTo>
                    <a:pt x="55" y="31"/>
                  </a:lnTo>
                  <a:lnTo>
                    <a:pt x="48" y="36"/>
                  </a:lnTo>
                  <a:lnTo>
                    <a:pt x="42" y="41"/>
                  </a:lnTo>
                  <a:lnTo>
                    <a:pt x="34" y="52"/>
                  </a:lnTo>
                  <a:lnTo>
                    <a:pt x="28" y="64"/>
                  </a:lnTo>
                  <a:lnTo>
                    <a:pt x="24" y="78"/>
                  </a:lnTo>
                  <a:lnTo>
                    <a:pt x="23" y="92"/>
                  </a:lnTo>
                  <a:lnTo>
                    <a:pt x="24" y="106"/>
                  </a:lnTo>
                  <a:lnTo>
                    <a:pt x="28" y="121"/>
                  </a:lnTo>
                  <a:lnTo>
                    <a:pt x="34" y="132"/>
                  </a:lnTo>
                  <a:lnTo>
                    <a:pt x="42" y="143"/>
                  </a:lnTo>
                  <a:lnTo>
                    <a:pt x="48" y="149"/>
                  </a:lnTo>
                  <a:lnTo>
                    <a:pt x="55" y="154"/>
                  </a:lnTo>
                  <a:lnTo>
                    <a:pt x="62" y="158"/>
                  </a:lnTo>
                  <a:lnTo>
                    <a:pt x="74" y="162"/>
                  </a:lnTo>
                  <a:lnTo>
                    <a:pt x="87" y="163"/>
                  </a:lnTo>
                  <a:lnTo>
                    <a:pt x="100" y="162"/>
                  </a:lnTo>
                  <a:lnTo>
                    <a:pt x="113" y="158"/>
                  </a:lnTo>
                  <a:lnTo>
                    <a:pt x="123" y="152"/>
                  </a:lnTo>
                  <a:lnTo>
                    <a:pt x="133" y="143"/>
                  </a:lnTo>
                  <a:lnTo>
                    <a:pt x="141" y="132"/>
                  </a:lnTo>
                  <a:lnTo>
                    <a:pt x="146" y="119"/>
                  </a:lnTo>
                  <a:lnTo>
                    <a:pt x="150" y="106"/>
                  </a:lnTo>
                  <a:lnTo>
                    <a:pt x="151" y="91"/>
                  </a:lnTo>
                  <a:lnTo>
                    <a:pt x="150" y="77"/>
                  </a:lnTo>
                  <a:lnTo>
                    <a:pt x="146" y="64"/>
                  </a:lnTo>
                  <a:lnTo>
                    <a:pt x="141" y="51"/>
                  </a:lnTo>
                  <a:lnTo>
                    <a:pt x="133" y="41"/>
                  </a:lnTo>
                  <a:lnTo>
                    <a:pt x="127" y="36"/>
                  </a:lnTo>
                  <a:lnTo>
                    <a:pt x="119" y="31"/>
                  </a:lnTo>
                  <a:lnTo>
                    <a:pt x="113" y="25"/>
                  </a:lnTo>
                  <a:lnTo>
                    <a:pt x="100" y="21"/>
                  </a:lnTo>
                  <a:lnTo>
                    <a:pt x="87" y="20"/>
                  </a:lnTo>
                  <a:close/>
                  <a:moveTo>
                    <a:pt x="87" y="0"/>
                  </a:moveTo>
                  <a:lnTo>
                    <a:pt x="106" y="1"/>
                  </a:lnTo>
                  <a:lnTo>
                    <a:pt x="123" y="7"/>
                  </a:lnTo>
                  <a:lnTo>
                    <a:pt x="137" y="16"/>
                  </a:lnTo>
                  <a:lnTo>
                    <a:pt x="150" y="27"/>
                  </a:lnTo>
                  <a:lnTo>
                    <a:pt x="161" y="41"/>
                  </a:lnTo>
                  <a:lnTo>
                    <a:pt x="169" y="56"/>
                  </a:lnTo>
                  <a:lnTo>
                    <a:pt x="174" y="74"/>
                  </a:lnTo>
                  <a:lnTo>
                    <a:pt x="175" y="92"/>
                  </a:lnTo>
                  <a:lnTo>
                    <a:pt x="174" y="110"/>
                  </a:lnTo>
                  <a:lnTo>
                    <a:pt x="169" y="127"/>
                  </a:lnTo>
                  <a:lnTo>
                    <a:pt x="161" y="143"/>
                  </a:lnTo>
                  <a:lnTo>
                    <a:pt x="150" y="157"/>
                  </a:lnTo>
                  <a:lnTo>
                    <a:pt x="137" y="168"/>
                  </a:lnTo>
                  <a:lnTo>
                    <a:pt x="123" y="176"/>
                  </a:lnTo>
                  <a:lnTo>
                    <a:pt x="106" y="182"/>
                  </a:lnTo>
                  <a:lnTo>
                    <a:pt x="87" y="184"/>
                  </a:lnTo>
                  <a:lnTo>
                    <a:pt x="69" y="182"/>
                  </a:lnTo>
                  <a:lnTo>
                    <a:pt x="52" y="176"/>
                  </a:lnTo>
                  <a:lnTo>
                    <a:pt x="37" y="168"/>
                  </a:lnTo>
                  <a:lnTo>
                    <a:pt x="24" y="157"/>
                  </a:lnTo>
                  <a:lnTo>
                    <a:pt x="14" y="143"/>
                  </a:lnTo>
                  <a:lnTo>
                    <a:pt x="6" y="127"/>
                  </a:lnTo>
                  <a:lnTo>
                    <a:pt x="1" y="110"/>
                  </a:lnTo>
                  <a:lnTo>
                    <a:pt x="0" y="92"/>
                  </a:lnTo>
                  <a:lnTo>
                    <a:pt x="1" y="74"/>
                  </a:lnTo>
                  <a:lnTo>
                    <a:pt x="6" y="56"/>
                  </a:lnTo>
                  <a:lnTo>
                    <a:pt x="14" y="41"/>
                  </a:lnTo>
                  <a:lnTo>
                    <a:pt x="24" y="27"/>
                  </a:lnTo>
                  <a:lnTo>
                    <a:pt x="37" y="16"/>
                  </a:lnTo>
                  <a:lnTo>
                    <a:pt x="52" y="7"/>
                  </a:lnTo>
                  <a:lnTo>
                    <a:pt x="69" y="1"/>
                  </a:lnTo>
                  <a:lnTo>
                    <a:pt x="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4"/>
            <p:cNvSpPr>
              <a:spLocks/>
            </p:cNvSpPr>
            <p:nvPr userDrawn="1"/>
          </p:nvSpPr>
          <p:spPr bwMode="auto">
            <a:xfrm>
              <a:off x="9301759" y="664245"/>
              <a:ext cx="27069" cy="54754"/>
            </a:xfrm>
            <a:custGeom>
              <a:avLst/>
              <a:gdLst>
                <a:gd name="T0" fmla="*/ 78 w 88"/>
                <a:gd name="T1" fmla="*/ 0 h 178"/>
                <a:gd name="T2" fmla="*/ 84 w 88"/>
                <a:gd name="T3" fmla="*/ 0 h 178"/>
                <a:gd name="T4" fmla="*/ 87 w 88"/>
                <a:gd name="T5" fmla="*/ 0 h 178"/>
                <a:gd name="T6" fmla="*/ 88 w 88"/>
                <a:gd name="T7" fmla="*/ 0 h 178"/>
                <a:gd name="T8" fmla="*/ 88 w 88"/>
                <a:gd name="T9" fmla="*/ 21 h 178"/>
                <a:gd name="T10" fmla="*/ 66 w 88"/>
                <a:gd name="T11" fmla="*/ 25 h 178"/>
                <a:gd name="T12" fmla="*/ 47 w 88"/>
                <a:gd name="T13" fmla="*/ 34 h 178"/>
                <a:gd name="T14" fmla="*/ 33 w 88"/>
                <a:gd name="T15" fmla="*/ 49 h 178"/>
                <a:gd name="T16" fmla="*/ 23 w 88"/>
                <a:gd name="T17" fmla="*/ 68 h 178"/>
                <a:gd name="T18" fmla="*/ 23 w 88"/>
                <a:gd name="T19" fmla="*/ 178 h 178"/>
                <a:gd name="T20" fmla="*/ 0 w 88"/>
                <a:gd name="T21" fmla="*/ 178 h 178"/>
                <a:gd name="T22" fmla="*/ 0 w 88"/>
                <a:gd name="T23" fmla="*/ 0 h 178"/>
                <a:gd name="T24" fmla="*/ 21 w 88"/>
                <a:gd name="T25" fmla="*/ 0 h 178"/>
                <a:gd name="T26" fmla="*/ 21 w 88"/>
                <a:gd name="T27" fmla="*/ 44 h 178"/>
                <a:gd name="T28" fmla="*/ 32 w 88"/>
                <a:gd name="T29" fmla="*/ 26 h 178"/>
                <a:gd name="T30" fmla="*/ 46 w 88"/>
                <a:gd name="T31" fmla="*/ 12 h 178"/>
                <a:gd name="T32" fmla="*/ 61 w 88"/>
                <a:gd name="T33" fmla="*/ 3 h 178"/>
                <a:gd name="T34" fmla="*/ 78 w 88"/>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8">
                  <a:moveTo>
                    <a:pt x="78" y="0"/>
                  </a:moveTo>
                  <a:lnTo>
                    <a:pt x="84" y="0"/>
                  </a:lnTo>
                  <a:lnTo>
                    <a:pt x="87" y="0"/>
                  </a:lnTo>
                  <a:lnTo>
                    <a:pt x="88" y="0"/>
                  </a:lnTo>
                  <a:lnTo>
                    <a:pt x="88" y="21"/>
                  </a:lnTo>
                  <a:lnTo>
                    <a:pt x="66" y="25"/>
                  </a:lnTo>
                  <a:lnTo>
                    <a:pt x="47" y="34"/>
                  </a:lnTo>
                  <a:lnTo>
                    <a:pt x="33" y="49"/>
                  </a:lnTo>
                  <a:lnTo>
                    <a:pt x="23" y="68"/>
                  </a:lnTo>
                  <a:lnTo>
                    <a:pt x="23" y="178"/>
                  </a:lnTo>
                  <a:lnTo>
                    <a:pt x="0" y="178"/>
                  </a:lnTo>
                  <a:lnTo>
                    <a:pt x="0" y="0"/>
                  </a:lnTo>
                  <a:lnTo>
                    <a:pt x="21" y="0"/>
                  </a:lnTo>
                  <a:lnTo>
                    <a:pt x="21" y="44"/>
                  </a:lnTo>
                  <a:lnTo>
                    <a:pt x="32" y="26"/>
                  </a:lnTo>
                  <a:lnTo>
                    <a:pt x="46" y="12"/>
                  </a:lnTo>
                  <a:lnTo>
                    <a:pt x="61" y="3"/>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5"/>
            <p:cNvSpPr>
              <a:spLocks noEditPoints="1"/>
            </p:cNvSpPr>
            <p:nvPr userDrawn="1"/>
          </p:nvSpPr>
          <p:spPr bwMode="auto">
            <a:xfrm>
              <a:off x="9334980" y="663630"/>
              <a:ext cx="48602" cy="56599"/>
            </a:xfrm>
            <a:custGeom>
              <a:avLst/>
              <a:gdLst>
                <a:gd name="T0" fmla="*/ 57 w 160"/>
                <a:gd name="T1" fmla="*/ 92 h 184"/>
                <a:gd name="T2" fmla="*/ 30 w 160"/>
                <a:gd name="T3" fmla="*/ 108 h 184"/>
                <a:gd name="T4" fmla="*/ 24 w 160"/>
                <a:gd name="T5" fmla="*/ 127 h 184"/>
                <a:gd name="T6" fmla="*/ 26 w 160"/>
                <a:gd name="T7" fmla="*/ 141 h 184"/>
                <a:gd name="T8" fmla="*/ 35 w 160"/>
                <a:gd name="T9" fmla="*/ 154 h 184"/>
                <a:gd name="T10" fmla="*/ 48 w 160"/>
                <a:gd name="T11" fmla="*/ 163 h 184"/>
                <a:gd name="T12" fmla="*/ 61 w 160"/>
                <a:gd name="T13" fmla="*/ 166 h 184"/>
                <a:gd name="T14" fmla="*/ 83 w 160"/>
                <a:gd name="T15" fmla="*/ 164 h 184"/>
                <a:gd name="T16" fmla="*/ 112 w 160"/>
                <a:gd name="T17" fmla="*/ 152 h 184"/>
                <a:gd name="T18" fmla="*/ 126 w 160"/>
                <a:gd name="T19" fmla="*/ 135 h 184"/>
                <a:gd name="T20" fmla="*/ 128 w 160"/>
                <a:gd name="T21" fmla="*/ 128 h 184"/>
                <a:gd name="T22" fmla="*/ 103 w 160"/>
                <a:gd name="T23" fmla="*/ 92 h 184"/>
                <a:gd name="T24" fmla="*/ 80 w 160"/>
                <a:gd name="T25" fmla="*/ 0 h 184"/>
                <a:gd name="T26" fmla="*/ 117 w 160"/>
                <a:gd name="T27" fmla="*/ 9 h 184"/>
                <a:gd name="T28" fmla="*/ 143 w 160"/>
                <a:gd name="T29" fmla="*/ 33 h 184"/>
                <a:gd name="T30" fmla="*/ 151 w 160"/>
                <a:gd name="T31" fmla="*/ 70 h 184"/>
                <a:gd name="T32" fmla="*/ 152 w 160"/>
                <a:gd name="T33" fmla="*/ 154 h 184"/>
                <a:gd name="T34" fmla="*/ 156 w 160"/>
                <a:gd name="T35" fmla="*/ 159 h 184"/>
                <a:gd name="T36" fmla="*/ 160 w 160"/>
                <a:gd name="T37" fmla="*/ 180 h 184"/>
                <a:gd name="T38" fmla="*/ 149 w 160"/>
                <a:gd name="T39" fmla="*/ 181 h 184"/>
                <a:gd name="T40" fmla="*/ 142 w 160"/>
                <a:gd name="T41" fmla="*/ 179 h 184"/>
                <a:gd name="T42" fmla="*/ 134 w 160"/>
                <a:gd name="T43" fmla="*/ 173 h 184"/>
                <a:gd name="T44" fmla="*/ 131 w 160"/>
                <a:gd name="T45" fmla="*/ 164 h 184"/>
                <a:gd name="T46" fmla="*/ 117 w 160"/>
                <a:gd name="T47" fmla="*/ 164 h 184"/>
                <a:gd name="T48" fmla="*/ 81 w 160"/>
                <a:gd name="T49" fmla="*/ 181 h 184"/>
                <a:gd name="T50" fmla="*/ 49 w 160"/>
                <a:gd name="T51" fmla="*/ 182 h 184"/>
                <a:gd name="T52" fmla="*/ 30 w 160"/>
                <a:gd name="T53" fmla="*/ 176 h 184"/>
                <a:gd name="T54" fmla="*/ 18 w 160"/>
                <a:gd name="T55" fmla="*/ 167 h 184"/>
                <a:gd name="T56" fmla="*/ 9 w 160"/>
                <a:gd name="T57" fmla="*/ 157 h 184"/>
                <a:gd name="T58" fmla="*/ 2 w 160"/>
                <a:gd name="T59" fmla="*/ 140 h 184"/>
                <a:gd name="T60" fmla="*/ 3 w 160"/>
                <a:gd name="T61" fmla="*/ 118 h 184"/>
                <a:gd name="T62" fmla="*/ 11 w 160"/>
                <a:gd name="T63" fmla="*/ 101 h 184"/>
                <a:gd name="T64" fmla="*/ 22 w 160"/>
                <a:gd name="T65" fmla="*/ 90 h 184"/>
                <a:gd name="T66" fmla="*/ 45 w 160"/>
                <a:gd name="T67" fmla="*/ 79 h 184"/>
                <a:gd name="T68" fmla="*/ 76 w 160"/>
                <a:gd name="T69" fmla="*/ 76 h 184"/>
                <a:gd name="T70" fmla="*/ 128 w 160"/>
                <a:gd name="T71" fmla="*/ 85 h 184"/>
                <a:gd name="T72" fmla="*/ 126 w 160"/>
                <a:gd name="T73" fmla="*/ 54 h 184"/>
                <a:gd name="T74" fmla="*/ 115 w 160"/>
                <a:gd name="T75" fmla="*/ 31 h 184"/>
                <a:gd name="T76" fmla="*/ 93 w 160"/>
                <a:gd name="T77" fmla="*/ 19 h 184"/>
                <a:gd name="T78" fmla="*/ 63 w 160"/>
                <a:gd name="T79" fmla="*/ 19 h 184"/>
                <a:gd name="T80" fmla="*/ 35 w 160"/>
                <a:gd name="T81" fmla="*/ 29 h 184"/>
                <a:gd name="T82" fmla="*/ 13 w 160"/>
                <a:gd name="T83" fmla="*/ 23 h 184"/>
                <a:gd name="T84" fmla="*/ 47 w 160"/>
                <a:gd name="T85" fmla="*/ 6 h 184"/>
                <a:gd name="T86" fmla="*/ 80 w 160"/>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84">
                  <a:moveTo>
                    <a:pt x="79" y="90"/>
                  </a:moveTo>
                  <a:lnTo>
                    <a:pt x="57" y="92"/>
                  </a:lnTo>
                  <a:lnTo>
                    <a:pt x="39" y="100"/>
                  </a:lnTo>
                  <a:lnTo>
                    <a:pt x="30" y="108"/>
                  </a:lnTo>
                  <a:lnTo>
                    <a:pt x="25" y="117"/>
                  </a:lnTo>
                  <a:lnTo>
                    <a:pt x="24" y="127"/>
                  </a:lnTo>
                  <a:lnTo>
                    <a:pt x="24" y="135"/>
                  </a:lnTo>
                  <a:lnTo>
                    <a:pt x="26" y="141"/>
                  </a:lnTo>
                  <a:lnTo>
                    <a:pt x="30" y="148"/>
                  </a:lnTo>
                  <a:lnTo>
                    <a:pt x="35" y="154"/>
                  </a:lnTo>
                  <a:lnTo>
                    <a:pt x="40" y="158"/>
                  </a:lnTo>
                  <a:lnTo>
                    <a:pt x="48" y="163"/>
                  </a:lnTo>
                  <a:lnTo>
                    <a:pt x="54" y="164"/>
                  </a:lnTo>
                  <a:lnTo>
                    <a:pt x="61" y="166"/>
                  </a:lnTo>
                  <a:lnTo>
                    <a:pt x="67" y="166"/>
                  </a:lnTo>
                  <a:lnTo>
                    <a:pt x="83" y="164"/>
                  </a:lnTo>
                  <a:lnTo>
                    <a:pt x="98" y="159"/>
                  </a:lnTo>
                  <a:lnTo>
                    <a:pt x="112" y="152"/>
                  </a:lnTo>
                  <a:lnTo>
                    <a:pt x="122" y="141"/>
                  </a:lnTo>
                  <a:lnTo>
                    <a:pt x="126" y="135"/>
                  </a:lnTo>
                  <a:lnTo>
                    <a:pt x="128" y="131"/>
                  </a:lnTo>
                  <a:lnTo>
                    <a:pt x="128" y="128"/>
                  </a:lnTo>
                  <a:lnTo>
                    <a:pt x="128" y="99"/>
                  </a:lnTo>
                  <a:lnTo>
                    <a:pt x="103" y="92"/>
                  </a:lnTo>
                  <a:lnTo>
                    <a:pt x="79" y="90"/>
                  </a:lnTo>
                  <a:close/>
                  <a:moveTo>
                    <a:pt x="80" y="0"/>
                  </a:moveTo>
                  <a:lnTo>
                    <a:pt x="101" y="2"/>
                  </a:lnTo>
                  <a:lnTo>
                    <a:pt x="117" y="9"/>
                  </a:lnTo>
                  <a:lnTo>
                    <a:pt x="131" y="19"/>
                  </a:lnTo>
                  <a:lnTo>
                    <a:pt x="143" y="33"/>
                  </a:lnTo>
                  <a:lnTo>
                    <a:pt x="149" y="50"/>
                  </a:lnTo>
                  <a:lnTo>
                    <a:pt x="151" y="70"/>
                  </a:lnTo>
                  <a:lnTo>
                    <a:pt x="151" y="150"/>
                  </a:lnTo>
                  <a:lnTo>
                    <a:pt x="152" y="154"/>
                  </a:lnTo>
                  <a:lnTo>
                    <a:pt x="153" y="158"/>
                  </a:lnTo>
                  <a:lnTo>
                    <a:pt x="156" y="159"/>
                  </a:lnTo>
                  <a:lnTo>
                    <a:pt x="160" y="159"/>
                  </a:lnTo>
                  <a:lnTo>
                    <a:pt x="160" y="180"/>
                  </a:lnTo>
                  <a:lnTo>
                    <a:pt x="155" y="181"/>
                  </a:lnTo>
                  <a:lnTo>
                    <a:pt x="149" y="181"/>
                  </a:lnTo>
                  <a:lnTo>
                    <a:pt x="146" y="180"/>
                  </a:lnTo>
                  <a:lnTo>
                    <a:pt x="142" y="179"/>
                  </a:lnTo>
                  <a:lnTo>
                    <a:pt x="138" y="177"/>
                  </a:lnTo>
                  <a:lnTo>
                    <a:pt x="134" y="173"/>
                  </a:lnTo>
                  <a:lnTo>
                    <a:pt x="133" y="170"/>
                  </a:lnTo>
                  <a:lnTo>
                    <a:pt x="131" y="164"/>
                  </a:lnTo>
                  <a:lnTo>
                    <a:pt x="130" y="150"/>
                  </a:lnTo>
                  <a:lnTo>
                    <a:pt x="117" y="164"/>
                  </a:lnTo>
                  <a:lnTo>
                    <a:pt x="101" y="175"/>
                  </a:lnTo>
                  <a:lnTo>
                    <a:pt x="81" y="181"/>
                  </a:lnTo>
                  <a:lnTo>
                    <a:pt x="62" y="184"/>
                  </a:lnTo>
                  <a:lnTo>
                    <a:pt x="49" y="182"/>
                  </a:lnTo>
                  <a:lnTo>
                    <a:pt x="38" y="180"/>
                  </a:lnTo>
                  <a:lnTo>
                    <a:pt x="30" y="176"/>
                  </a:lnTo>
                  <a:lnTo>
                    <a:pt x="24" y="172"/>
                  </a:lnTo>
                  <a:lnTo>
                    <a:pt x="18" y="167"/>
                  </a:lnTo>
                  <a:lnTo>
                    <a:pt x="13" y="162"/>
                  </a:lnTo>
                  <a:lnTo>
                    <a:pt x="9" y="157"/>
                  </a:lnTo>
                  <a:lnTo>
                    <a:pt x="6" y="150"/>
                  </a:lnTo>
                  <a:lnTo>
                    <a:pt x="2" y="140"/>
                  </a:lnTo>
                  <a:lnTo>
                    <a:pt x="0" y="130"/>
                  </a:lnTo>
                  <a:lnTo>
                    <a:pt x="3" y="118"/>
                  </a:lnTo>
                  <a:lnTo>
                    <a:pt x="7" y="108"/>
                  </a:lnTo>
                  <a:lnTo>
                    <a:pt x="11" y="101"/>
                  </a:lnTo>
                  <a:lnTo>
                    <a:pt x="16" y="95"/>
                  </a:lnTo>
                  <a:lnTo>
                    <a:pt x="22" y="90"/>
                  </a:lnTo>
                  <a:lnTo>
                    <a:pt x="33" y="83"/>
                  </a:lnTo>
                  <a:lnTo>
                    <a:pt x="45" y="79"/>
                  </a:lnTo>
                  <a:lnTo>
                    <a:pt x="60" y="76"/>
                  </a:lnTo>
                  <a:lnTo>
                    <a:pt x="76" y="76"/>
                  </a:lnTo>
                  <a:lnTo>
                    <a:pt x="103" y="77"/>
                  </a:lnTo>
                  <a:lnTo>
                    <a:pt x="128" y="85"/>
                  </a:lnTo>
                  <a:lnTo>
                    <a:pt x="128" y="68"/>
                  </a:lnTo>
                  <a:lnTo>
                    <a:pt x="126" y="54"/>
                  </a:lnTo>
                  <a:lnTo>
                    <a:pt x="122" y="41"/>
                  </a:lnTo>
                  <a:lnTo>
                    <a:pt x="115" y="31"/>
                  </a:lnTo>
                  <a:lnTo>
                    <a:pt x="104" y="23"/>
                  </a:lnTo>
                  <a:lnTo>
                    <a:pt x="93" y="19"/>
                  </a:lnTo>
                  <a:lnTo>
                    <a:pt x="79" y="18"/>
                  </a:lnTo>
                  <a:lnTo>
                    <a:pt x="63" y="19"/>
                  </a:lnTo>
                  <a:lnTo>
                    <a:pt x="49" y="23"/>
                  </a:lnTo>
                  <a:lnTo>
                    <a:pt x="35" y="29"/>
                  </a:lnTo>
                  <a:lnTo>
                    <a:pt x="21" y="38"/>
                  </a:lnTo>
                  <a:lnTo>
                    <a:pt x="13" y="23"/>
                  </a:lnTo>
                  <a:lnTo>
                    <a:pt x="30" y="12"/>
                  </a:lnTo>
                  <a:lnTo>
                    <a:pt x="47" y="6"/>
                  </a:lnTo>
                  <a:lnTo>
                    <a:pt x="63"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6"/>
            <p:cNvSpPr>
              <a:spLocks/>
            </p:cNvSpPr>
            <p:nvPr userDrawn="1"/>
          </p:nvSpPr>
          <p:spPr bwMode="auto">
            <a:xfrm>
              <a:off x="9392195" y="645789"/>
              <a:ext cx="31376" cy="73825"/>
            </a:xfrm>
            <a:custGeom>
              <a:avLst/>
              <a:gdLst>
                <a:gd name="T0" fmla="*/ 24 w 101"/>
                <a:gd name="T1" fmla="*/ 0 h 239"/>
                <a:gd name="T2" fmla="*/ 47 w 101"/>
                <a:gd name="T3" fmla="*/ 0 h 239"/>
                <a:gd name="T4" fmla="*/ 47 w 101"/>
                <a:gd name="T5" fmla="*/ 59 h 239"/>
                <a:gd name="T6" fmla="*/ 87 w 101"/>
                <a:gd name="T7" fmla="*/ 59 h 239"/>
                <a:gd name="T8" fmla="*/ 87 w 101"/>
                <a:gd name="T9" fmla="*/ 78 h 239"/>
                <a:gd name="T10" fmla="*/ 47 w 101"/>
                <a:gd name="T11" fmla="*/ 78 h 239"/>
                <a:gd name="T12" fmla="*/ 47 w 101"/>
                <a:gd name="T13" fmla="*/ 198 h 239"/>
                <a:gd name="T14" fmla="*/ 47 w 101"/>
                <a:gd name="T15" fmla="*/ 205 h 239"/>
                <a:gd name="T16" fmla="*/ 50 w 101"/>
                <a:gd name="T17" fmla="*/ 210 h 239"/>
                <a:gd name="T18" fmla="*/ 54 w 101"/>
                <a:gd name="T19" fmla="*/ 214 h 239"/>
                <a:gd name="T20" fmla="*/ 58 w 101"/>
                <a:gd name="T21" fmla="*/ 216 h 239"/>
                <a:gd name="T22" fmla="*/ 63 w 101"/>
                <a:gd name="T23" fmla="*/ 218 h 239"/>
                <a:gd name="T24" fmla="*/ 68 w 101"/>
                <a:gd name="T25" fmla="*/ 218 h 239"/>
                <a:gd name="T26" fmla="*/ 74 w 101"/>
                <a:gd name="T27" fmla="*/ 218 h 239"/>
                <a:gd name="T28" fmla="*/ 81 w 101"/>
                <a:gd name="T29" fmla="*/ 216 h 239"/>
                <a:gd name="T30" fmla="*/ 86 w 101"/>
                <a:gd name="T31" fmla="*/ 215 h 239"/>
                <a:gd name="T32" fmla="*/ 90 w 101"/>
                <a:gd name="T33" fmla="*/ 212 h 239"/>
                <a:gd name="T34" fmla="*/ 94 w 101"/>
                <a:gd name="T35" fmla="*/ 211 h 239"/>
                <a:gd name="T36" fmla="*/ 95 w 101"/>
                <a:gd name="T37" fmla="*/ 210 h 239"/>
                <a:gd name="T38" fmla="*/ 101 w 101"/>
                <a:gd name="T39" fmla="*/ 229 h 239"/>
                <a:gd name="T40" fmla="*/ 99 w 101"/>
                <a:gd name="T41" fmla="*/ 230 h 239"/>
                <a:gd name="T42" fmla="*/ 95 w 101"/>
                <a:gd name="T43" fmla="*/ 232 h 239"/>
                <a:gd name="T44" fmla="*/ 91 w 101"/>
                <a:gd name="T45" fmla="*/ 233 h 239"/>
                <a:gd name="T46" fmla="*/ 86 w 101"/>
                <a:gd name="T47" fmla="*/ 234 h 239"/>
                <a:gd name="T48" fmla="*/ 81 w 101"/>
                <a:gd name="T49" fmla="*/ 237 h 239"/>
                <a:gd name="T50" fmla="*/ 74 w 101"/>
                <a:gd name="T51" fmla="*/ 238 h 239"/>
                <a:gd name="T52" fmla="*/ 68 w 101"/>
                <a:gd name="T53" fmla="*/ 239 h 239"/>
                <a:gd name="T54" fmla="*/ 61 w 101"/>
                <a:gd name="T55" fmla="*/ 239 h 239"/>
                <a:gd name="T56" fmla="*/ 54 w 101"/>
                <a:gd name="T57" fmla="*/ 238 h 239"/>
                <a:gd name="T58" fmla="*/ 47 w 101"/>
                <a:gd name="T59" fmla="*/ 237 h 239"/>
                <a:gd name="T60" fmla="*/ 41 w 101"/>
                <a:gd name="T61" fmla="*/ 234 h 239"/>
                <a:gd name="T62" fmla="*/ 35 w 101"/>
                <a:gd name="T63" fmla="*/ 230 h 239"/>
                <a:gd name="T64" fmla="*/ 31 w 101"/>
                <a:gd name="T65" fmla="*/ 227 h 239"/>
                <a:gd name="T66" fmla="*/ 27 w 101"/>
                <a:gd name="T67" fmla="*/ 220 h 239"/>
                <a:gd name="T68" fmla="*/ 24 w 101"/>
                <a:gd name="T69" fmla="*/ 214 h 239"/>
                <a:gd name="T70" fmla="*/ 24 w 101"/>
                <a:gd name="T71" fmla="*/ 205 h 239"/>
                <a:gd name="T72" fmla="*/ 24 w 101"/>
                <a:gd name="T73" fmla="*/ 78 h 239"/>
                <a:gd name="T74" fmla="*/ 0 w 101"/>
                <a:gd name="T75" fmla="*/ 78 h 239"/>
                <a:gd name="T76" fmla="*/ 0 w 101"/>
                <a:gd name="T77" fmla="*/ 59 h 239"/>
                <a:gd name="T78" fmla="*/ 24 w 101"/>
                <a:gd name="T79" fmla="*/ 59 h 239"/>
                <a:gd name="T80" fmla="*/ 24 w 101"/>
                <a:gd name="T8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239">
                  <a:moveTo>
                    <a:pt x="24" y="0"/>
                  </a:moveTo>
                  <a:lnTo>
                    <a:pt x="47" y="0"/>
                  </a:lnTo>
                  <a:lnTo>
                    <a:pt x="47" y="59"/>
                  </a:lnTo>
                  <a:lnTo>
                    <a:pt x="87" y="59"/>
                  </a:lnTo>
                  <a:lnTo>
                    <a:pt x="87" y="78"/>
                  </a:lnTo>
                  <a:lnTo>
                    <a:pt x="47" y="78"/>
                  </a:lnTo>
                  <a:lnTo>
                    <a:pt x="47" y="198"/>
                  </a:lnTo>
                  <a:lnTo>
                    <a:pt x="47" y="205"/>
                  </a:lnTo>
                  <a:lnTo>
                    <a:pt x="50" y="210"/>
                  </a:lnTo>
                  <a:lnTo>
                    <a:pt x="54" y="214"/>
                  </a:lnTo>
                  <a:lnTo>
                    <a:pt x="58" y="216"/>
                  </a:lnTo>
                  <a:lnTo>
                    <a:pt x="63" y="218"/>
                  </a:lnTo>
                  <a:lnTo>
                    <a:pt x="68" y="218"/>
                  </a:lnTo>
                  <a:lnTo>
                    <a:pt x="74" y="218"/>
                  </a:lnTo>
                  <a:lnTo>
                    <a:pt x="81" y="216"/>
                  </a:lnTo>
                  <a:lnTo>
                    <a:pt x="86" y="215"/>
                  </a:lnTo>
                  <a:lnTo>
                    <a:pt x="90" y="212"/>
                  </a:lnTo>
                  <a:lnTo>
                    <a:pt x="94" y="211"/>
                  </a:lnTo>
                  <a:lnTo>
                    <a:pt x="95" y="210"/>
                  </a:lnTo>
                  <a:lnTo>
                    <a:pt x="101" y="229"/>
                  </a:lnTo>
                  <a:lnTo>
                    <a:pt x="99" y="230"/>
                  </a:lnTo>
                  <a:lnTo>
                    <a:pt x="95" y="232"/>
                  </a:lnTo>
                  <a:lnTo>
                    <a:pt x="91" y="233"/>
                  </a:lnTo>
                  <a:lnTo>
                    <a:pt x="86" y="234"/>
                  </a:lnTo>
                  <a:lnTo>
                    <a:pt x="81" y="237"/>
                  </a:lnTo>
                  <a:lnTo>
                    <a:pt x="74" y="238"/>
                  </a:lnTo>
                  <a:lnTo>
                    <a:pt x="68" y="239"/>
                  </a:lnTo>
                  <a:lnTo>
                    <a:pt x="61" y="239"/>
                  </a:lnTo>
                  <a:lnTo>
                    <a:pt x="54" y="238"/>
                  </a:lnTo>
                  <a:lnTo>
                    <a:pt x="47" y="237"/>
                  </a:lnTo>
                  <a:lnTo>
                    <a:pt x="41" y="234"/>
                  </a:lnTo>
                  <a:lnTo>
                    <a:pt x="35" y="230"/>
                  </a:lnTo>
                  <a:lnTo>
                    <a:pt x="31" y="227"/>
                  </a:lnTo>
                  <a:lnTo>
                    <a:pt x="27" y="220"/>
                  </a:lnTo>
                  <a:lnTo>
                    <a:pt x="24" y="214"/>
                  </a:lnTo>
                  <a:lnTo>
                    <a:pt x="24" y="205"/>
                  </a:lnTo>
                  <a:lnTo>
                    <a:pt x="24" y="78"/>
                  </a:lnTo>
                  <a:lnTo>
                    <a:pt x="0" y="78"/>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7"/>
            <p:cNvSpPr>
              <a:spLocks noEditPoints="1"/>
            </p:cNvSpPr>
            <p:nvPr userDrawn="1"/>
          </p:nvSpPr>
          <p:spPr bwMode="auto">
            <a:xfrm>
              <a:off x="9427877" y="663630"/>
              <a:ext cx="54138" cy="56599"/>
            </a:xfrm>
            <a:custGeom>
              <a:avLst/>
              <a:gdLst>
                <a:gd name="T0" fmla="*/ 77 w 177"/>
                <a:gd name="T1" fmla="*/ 19 h 184"/>
                <a:gd name="T2" fmla="*/ 58 w 177"/>
                <a:gd name="T3" fmla="*/ 27 h 184"/>
                <a:gd name="T4" fmla="*/ 45 w 177"/>
                <a:gd name="T5" fmla="*/ 36 h 184"/>
                <a:gd name="T6" fmla="*/ 35 w 177"/>
                <a:gd name="T7" fmla="*/ 49 h 184"/>
                <a:gd name="T8" fmla="*/ 27 w 177"/>
                <a:gd name="T9" fmla="*/ 69 h 184"/>
                <a:gd name="T10" fmla="*/ 155 w 177"/>
                <a:gd name="T11" fmla="*/ 82 h 184"/>
                <a:gd name="T12" fmla="*/ 148 w 177"/>
                <a:gd name="T13" fmla="*/ 56 h 184"/>
                <a:gd name="T14" fmla="*/ 140 w 177"/>
                <a:gd name="T15" fmla="*/ 42 h 184"/>
                <a:gd name="T16" fmla="*/ 128 w 177"/>
                <a:gd name="T17" fmla="*/ 31 h 184"/>
                <a:gd name="T18" fmla="*/ 114 w 177"/>
                <a:gd name="T19" fmla="*/ 23 h 184"/>
                <a:gd name="T20" fmla="*/ 89 w 177"/>
                <a:gd name="T21" fmla="*/ 18 h 184"/>
                <a:gd name="T22" fmla="*/ 108 w 177"/>
                <a:gd name="T23" fmla="*/ 1 h 184"/>
                <a:gd name="T24" fmla="*/ 140 w 177"/>
                <a:gd name="T25" fmla="*/ 15 h 184"/>
                <a:gd name="T26" fmla="*/ 163 w 177"/>
                <a:gd name="T27" fmla="*/ 41 h 184"/>
                <a:gd name="T28" fmla="*/ 175 w 177"/>
                <a:gd name="T29" fmla="*/ 73 h 184"/>
                <a:gd name="T30" fmla="*/ 177 w 177"/>
                <a:gd name="T31" fmla="*/ 96 h 184"/>
                <a:gd name="T32" fmla="*/ 176 w 177"/>
                <a:gd name="T33" fmla="*/ 100 h 184"/>
                <a:gd name="T34" fmla="*/ 27 w 177"/>
                <a:gd name="T35" fmla="*/ 114 h 184"/>
                <a:gd name="T36" fmla="*/ 39 w 177"/>
                <a:gd name="T37" fmla="*/ 137 h 184"/>
                <a:gd name="T38" fmla="*/ 51 w 177"/>
                <a:gd name="T39" fmla="*/ 153 h 184"/>
                <a:gd name="T40" fmla="*/ 66 w 177"/>
                <a:gd name="T41" fmla="*/ 161 h 184"/>
                <a:gd name="T42" fmla="*/ 90 w 177"/>
                <a:gd name="T43" fmla="*/ 166 h 184"/>
                <a:gd name="T44" fmla="*/ 108 w 177"/>
                <a:gd name="T45" fmla="*/ 163 h 184"/>
                <a:gd name="T46" fmla="*/ 123 w 177"/>
                <a:gd name="T47" fmla="*/ 157 h 184"/>
                <a:gd name="T48" fmla="*/ 136 w 177"/>
                <a:gd name="T49" fmla="*/ 146 h 184"/>
                <a:gd name="T50" fmla="*/ 145 w 177"/>
                <a:gd name="T51" fmla="*/ 134 h 184"/>
                <a:gd name="T52" fmla="*/ 162 w 177"/>
                <a:gd name="T53" fmla="*/ 145 h 184"/>
                <a:gd name="T54" fmla="*/ 153 w 177"/>
                <a:gd name="T55" fmla="*/ 157 h 184"/>
                <a:gd name="T56" fmla="*/ 136 w 177"/>
                <a:gd name="T57" fmla="*/ 171 h 184"/>
                <a:gd name="T58" fmla="*/ 90 w 177"/>
                <a:gd name="T59" fmla="*/ 184 h 184"/>
                <a:gd name="T60" fmla="*/ 54 w 177"/>
                <a:gd name="T61" fmla="*/ 176 h 184"/>
                <a:gd name="T62" fmla="*/ 26 w 177"/>
                <a:gd name="T63" fmla="*/ 157 h 184"/>
                <a:gd name="T64" fmla="*/ 8 w 177"/>
                <a:gd name="T65" fmla="*/ 127 h 184"/>
                <a:gd name="T66" fmla="*/ 0 w 177"/>
                <a:gd name="T67" fmla="*/ 91 h 184"/>
                <a:gd name="T68" fmla="*/ 8 w 177"/>
                <a:gd name="T69" fmla="*/ 56 h 184"/>
                <a:gd name="T70" fmla="*/ 26 w 177"/>
                <a:gd name="T71" fmla="*/ 27 h 184"/>
                <a:gd name="T72" fmla="*/ 54 w 177"/>
                <a:gd name="T73" fmla="*/ 7 h 184"/>
                <a:gd name="T74" fmla="*/ 89 w 177"/>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4">
                  <a:moveTo>
                    <a:pt x="89" y="18"/>
                  </a:moveTo>
                  <a:lnTo>
                    <a:pt x="77" y="19"/>
                  </a:lnTo>
                  <a:lnTo>
                    <a:pt x="64" y="23"/>
                  </a:lnTo>
                  <a:lnTo>
                    <a:pt x="58" y="27"/>
                  </a:lnTo>
                  <a:lnTo>
                    <a:pt x="50" y="31"/>
                  </a:lnTo>
                  <a:lnTo>
                    <a:pt x="45" y="36"/>
                  </a:lnTo>
                  <a:lnTo>
                    <a:pt x="39" y="42"/>
                  </a:lnTo>
                  <a:lnTo>
                    <a:pt x="35" y="49"/>
                  </a:lnTo>
                  <a:lnTo>
                    <a:pt x="31" y="56"/>
                  </a:lnTo>
                  <a:lnTo>
                    <a:pt x="27" y="69"/>
                  </a:lnTo>
                  <a:lnTo>
                    <a:pt x="25" y="82"/>
                  </a:lnTo>
                  <a:lnTo>
                    <a:pt x="155" y="82"/>
                  </a:lnTo>
                  <a:lnTo>
                    <a:pt x="153" y="68"/>
                  </a:lnTo>
                  <a:lnTo>
                    <a:pt x="148" y="56"/>
                  </a:lnTo>
                  <a:lnTo>
                    <a:pt x="144" y="49"/>
                  </a:lnTo>
                  <a:lnTo>
                    <a:pt x="140" y="42"/>
                  </a:lnTo>
                  <a:lnTo>
                    <a:pt x="134" y="36"/>
                  </a:lnTo>
                  <a:lnTo>
                    <a:pt x="128" y="31"/>
                  </a:lnTo>
                  <a:lnTo>
                    <a:pt x="121" y="27"/>
                  </a:lnTo>
                  <a:lnTo>
                    <a:pt x="114" y="23"/>
                  </a:lnTo>
                  <a:lnTo>
                    <a:pt x="102" y="19"/>
                  </a:lnTo>
                  <a:lnTo>
                    <a:pt x="89" y="18"/>
                  </a:lnTo>
                  <a:close/>
                  <a:moveTo>
                    <a:pt x="89" y="0"/>
                  </a:moveTo>
                  <a:lnTo>
                    <a:pt x="108" y="1"/>
                  </a:lnTo>
                  <a:lnTo>
                    <a:pt x="125" y="7"/>
                  </a:lnTo>
                  <a:lnTo>
                    <a:pt x="140" y="15"/>
                  </a:lnTo>
                  <a:lnTo>
                    <a:pt x="153" y="27"/>
                  </a:lnTo>
                  <a:lnTo>
                    <a:pt x="163" y="41"/>
                  </a:lnTo>
                  <a:lnTo>
                    <a:pt x="171" y="56"/>
                  </a:lnTo>
                  <a:lnTo>
                    <a:pt x="175" y="73"/>
                  </a:lnTo>
                  <a:lnTo>
                    <a:pt x="177" y="91"/>
                  </a:lnTo>
                  <a:lnTo>
                    <a:pt x="177" y="96"/>
                  </a:lnTo>
                  <a:lnTo>
                    <a:pt x="176" y="99"/>
                  </a:lnTo>
                  <a:lnTo>
                    <a:pt x="176" y="100"/>
                  </a:lnTo>
                  <a:lnTo>
                    <a:pt x="25" y="100"/>
                  </a:lnTo>
                  <a:lnTo>
                    <a:pt x="27" y="114"/>
                  </a:lnTo>
                  <a:lnTo>
                    <a:pt x="32" y="126"/>
                  </a:lnTo>
                  <a:lnTo>
                    <a:pt x="39" y="137"/>
                  </a:lnTo>
                  <a:lnTo>
                    <a:pt x="46" y="148"/>
                  </a:lnTo>
                  <a:lnTo>
                    <a:pt x="51" y="153"/>
                  </a:lnTo>
                  <a:lnTo>
                    <a:pt x="59" y="157"/>
                  </a:lnTo>
                  <a:lnTo>
                    <a:pt x="66" y="161"/>
                  </a:lnTo>
                  <a:lnTo>
                    <a:pt x="78" y="164"/>
                  </a:lnTo>
                  <a:lnTo>
                    <a:pt x="90" y="166"/>
                  </a:lnTo>
                  <a:lnTo>
                    <a:pt x="99" y="166"/>
                  </a:lnTo>
                  <a:lnTo>
                    <a:pt x="108" y="163"/>
                  </a:lnTo>
                  <a:lnTo>
                    <a:pt x="116" y="161"/>
                  </a:lnTo>
                  <a:lnTo>
                    <a:pt x="123" y="157"/>
                  </a:lnTo>
                  <a:lnTo>
                    <a:pt x="130" y="153"/>
                  </a:lnTo>
                  <a:lnTo>
                    <a:pt x="136" y="146"/>
                  </a:lnTo>
                  <a:lnTo>
                    <a:pt x="141" y="141"/>
                  </a:lnTo>
                  <a:lnTo>
                    <a:pt x="145" y="134"/>
                  </a:lnTo>
                  <a:lnTo>
                    <a:pt x="164" y="140"/>
                  </a:lnTo>
                  <a:lnTo>
                    <a:pt x="162" y="145"/>
                  </a:lnTo>
                  <a:lnTo>
                    <a:pt x="158" y="152"/>
                  </a:lnTo>
                  <a:lnTo>
                    <a:pt x="153" y="157"/>
                  </a:lnTo>
                  <a:lnTo>
                    <a:pt x="145" y="164"/>
                  </a:lnTo>
                  <a:lnTo>
                    <a:pt x="136" y="171"/>
                  </a:lnTo>
                  <a:lnTo>
                    <a:pt x="114" y="180"/>
                  </a:lnTo>
                  <a:lnTo>
                    <a:pt x="90" y="184"/>
                  </a:lnTo>
                  <a:lnTo>
                    <a:pt x="71" y="182"/>
                  </a:lnTo>
                  <a:lnTo>
                    <a:pt x="54" y="176"/>
                  </a:lnTo>
                  <a:lnTo>
                    <a:pt x="39" y="167"/>
                  </a:lnTo>
                  <a:lnTo>
                    <a:pt x="26" y="157"/>
                  </a:lnTo>
                  <a:lnTo>
                    <a:pt x="16" y="143"/>
                  </a:lnTo>
                  <a:lnTo>
                    <a:pt x="8" y="127"/>
                  </a:lnTo>
                  <a:lnTo>
                    <a:pt x="3" y="109"/>
                  </a:lnTo>
                  <a:lnTo>
                    <a:pt x="0" y="91"/>
                  </a:lnTo>
                  <a:lnTo>
                    <a:pt x="3" y="73"/>
                  </a:lnTo>
                  <a:lnTo>
                    <a:pt x="8" y="56"/>
                  </a:lnTo>
                  <a:lnTo>
                    <a:pt x="16" y="41"/>
                  </a:lnTo>
                  <a:lnTo>
                    <a:pt x="26" y="27"/>
                  </a:lnTo>
                  <a:lnTo>
                    <a:pt x="39" y="15"/>
                  </a:lnTo>
                  <a:lnTo>
                    <a:pt x="54" y="7"/>
                  </a:lnTo>
                  <a:lnTo>
                    <a:pt x="71"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8"/>
            <p:cNvSpPr>
              <a:spLocks noEditPoints="1"/>
            </p:cNvSpPr>
            <p:nvPr userDrawn="1"/>
          </p:nvSpPr>
          <p:spPr bwMode="auto">
            <a:xfrm>
              <a:off x="9489397" y="642713"/>
              <a:ext cx="55369" cy="77516"/>
            </a:xfrm>
            <a:custGeom>
              <a:avLst/>
              <a:gdLst>
                <a:gd name="T0" fmla="*/ 74 w 179"/>
                <a:gd name="T1" fmla="*/ 90 h 253"/>
                <a:gd name="T2" fmla="*/ 54 w 179"/>
                <a:gd name="T3" fmla="*/ 100 h 253"/>
                <a:gd name="T4" fmla="*/ 41 w 179"/>
                <a:gd name="T5" fmla="*/ 111 h 253"/>
                <a:gd name="T6" fmla="*/ 28 w 179"/>
                <a:gd name="T7" fmla="*/ 134 h 253"/>
                <a:gd name="T8" fmla="*/ 24 w 179"/>
                <a:gd name="T9" fmla="*/ 161 h 253"/>
                <a:gd name="T10" fmla="*/ 29 w 179"/>
                <a:gd name="T11" fmla="*/ 188 h 253"/>
                <a:gd name="T12" fmla="*/ 43 w 179"/>
                <a:gd name="T13" fmla="*/ 212 h 253"/>
                <a:gd name="T14" fmla="*/ 64 w 179"/>
                <a:gd name="T15" fmla="*/ 227 h 253"/>
                <a:gd name="T16" fmla="*/ 90 w 179"/>
                <a:gd name="T17" fmla="*/ 232 h 253"/>
                <a:gd name="T18" fmla="*/ 109 w 179"/>
                <a:gd name="T19" fmla="*/ 228 h 253"/>
                <a:gd name="T20" fmla="*/ 127 w 179"/>
                <a:gd name="T21" fmla="*/ 219 h 253"/>
                <a:gd name="T22" fmla="*/ 141 w 179"/>
                <a:gd name="T23" fmla="*/ 205 h 253"/>
                <a:gd name="T24" fmla="*/ 147 w 179"/>
                <a:gd name="T25" fmla="*/ 195 h 253"/>
                <a:gd name="T26" fmla="*/ 149 w 179"/>
                <a:gd name="T27" fmla="*/ 133 h 253"/>
                <a:gd name="T28" fmla="*/ 138 w 179"/>
                <a:gd name="T29" fmla="*/ 116 h 253"/>
                <a:gd name="T30" fmla="*/ 123 w 179"/>
                <a:gd name="T31" fmla="*/ 102 h 253"/>
                <a:gd name="T32" fmla="*/ 106 w 179"/>
                <a:gd name="T33" fmla="*/ 93 h 253"/>
                <a:gd name="T34" fmla="*/ 87 w 179"/>
                <a:gd name="T35" fmla="*/ 89 h 253"/>
                <a:gd name="T36" fmla="*/ 172 w 179"/>
                <a:gd name="T37" fmla="*/ 0 h 253"/>
                <a:gd name="T38" fmla="*/ 172 w 179"/>
                <a:gd name="T39" fmla="*/ 223 h 253"/>
                <a:gd name="T40" fmla="*/ 176 w 179"/>
                <a:gd name="T41" fmla="*/ 228 h 253"/>
                <a:gd name="T42" fmla="*/ 179 w 179"/>
                <a:gd name="T43" fmla="*/ 249 h 253"/>
                <a:gd name="T44" fmla="*/ 170 w 179"/>
                <a:gd name="T45" fmla="*/ 250 h 253"/>
                <a:gd name="T46" fmla="*/ 160 w 179"/>
                <a:gd name="T47" fmla="*/ 248 h 253"/>
                <a:gd name="T48" fmla="*/ 154 w 179"/>
                <a:gd name="T49" fmla="*/ 242 h 253"/>
                <a:gd name="T50" fmla="*/ 151 w 179"/>
                <a:gd name="T51" fmla="*/ 233 h 253"/>
                <a:gd name="T52" fmla="*/ 138 w 179"/>
                <a:gd name="T53" fmla="*/ 231 h 253"/>
                <a:gd name="T54" fmla="*/ 104 w 179"/>
                <a:gd name="T55" fmla="*/ 250 h 253"/>
                <a:gd name="T56" fmla="*/ 68 w 179"/>
                <a:gd name="T57" fmla="*/ 250 h 253"/>
                <a:gd name="T58" fmla="*/ 37 w 179"/>
                <a:gd name="T59" fmla="*/ 236 h 253"/>
                <a:gd name="T60" fmla="*/ 14 w 179"/>
                <a:gd name="T61" fmla="*/ 212 h 253"/>
                <a:gd name="T62" fmla="*/ 2 w 179"/>
                <a:gd name="T63" fmla="*/ 178 h 253"/>
                <a:gd name="T64" fmla="*/ 2 w 179"/>
                <a:gd name="T65" fmla="*/ 143 h 253"/>
                <a:gd name="T66" fmla="*/ 14 w 179"/>
                <a:gd name="T67" fmla="*/ 110 h 253"/>
                <a:gd name="T68" fmla="*/ 34 w 179"/>
                <a:gd name="T69" fmla="*/ 84 h 253"/>
                <a:gd name="T70" fmla="*/ 64 w 179"/>
                <a:gd name="T71" fmla="*/ 70 h 253"/>
                <a:gd name="T72" fmla="*/ 102 w 179"/>
                <a:gd name="T73" fmla="*/ 71 h 253"/>
                <a:gd name="T74" fmla="*/ 136 w 179"/>
                <a:gd name="T75" fmla="*/ 93 h 253"/>
                <a:gd name="T76" fmla="*/ 149 w 179"/>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 h="253">
                  <a:moveTo>
                    <a:pt x="87" y="89"/>
                  </a:moveTo>
                  <a:lnTo>
                    <a:pt x="74" y="90"/>
                  </a:lnTo>
                  <a:lnTo>
                    <a:pt x="61" y="96"/>
                  </a:lnTo>
                  <a:lnTo>
                    <a:pt x="54" y="100"/>
                  </a:lnTo>
                  <a:lnTo>
                    <a:pt x="47" y="105"/>
                  </a:lnTo>
                  <a:lnTo>
                    <a:pt x="41" y="111"/>
                  </a:lnTo>
                  <a:lnTo>
                    <a:pt x="34" y="123"/>
                  </a:lnTo>
                  <a:lnTo>
                    <a:pt x="28" y="134"/>
                  </a:lnTo>
                  <a:lnTo>
                    <a:pt x="25" y="147"/>
                  </a:lnTo>
                  <a:lnTo>
                    <a:pt x="24" y="161"/>
                  </a:lnTo>
                  <a:lnTo>
                    <a:pt x="25" y="175"/>
                  </a:lnTo>
                  <a:lnTo>
                    <a:pt x="29" y="188"/>
                  </a:lnTo>
                  <a:lnTo>
                    <a:pt x="36" y="200"/>
                  </a:lnTo>
                  <a:lnTo>
                    <a:pt x="43" y="212"/>
                  </a:lnTo>
                  <a:lnTo>
                    <a:pt x="52" y="219"/>
                  </a:lnTo>
                  <a:lnTo>
                    <a:pt x="64" y="227"/>
                  </a:lnTo>
                  <a:lnTo>
                    <a:pt x="77" y="231"/>
                  </a:lnTo>
                  <a:lnTo>
                    <a:pt x="90" y="232"/>
                  </a:lnTo>
                  <a:lnTo>
                    <a:pt x="98" y="231"/>
                  </a:lnTo>
                  <a:lnTo>
                    <a:pt x="109" y="228"/>
                  </a:lnTo>
                  <a:lnTo>
                    <a:pt x="118" y="224"/>
                  </a:lnTo>
                  <a:lnTo>
                    <a:pt x="127" y="219"/>
                  </a:lnTo>
                  <a:lnTo>
                    <a:pt x="134" y="213"/>
                  </a:lnTo>
                  <a:lnTo>
                    <a:pt x="141" y="205"/>
                  </a:lnTo>
                  <a:lnTo>
                    <a:pt x="145" y="200"/>
                  </a:lnTo>
                  <a:lnTo>
                    <a:pt x="147" y="195"/>
                  </a:lnTo>
                  <a:lnTo>
                    <a:pt x="149" y="188"/>
                  </a:lnTo>
                  <a:lnTo>
                    <a:pt x="149" y="133"/>
                  </a:lnTo>
                  <a:lnTo>
                    <a:pt x="143" y="124"/>
                  </a:lnTo>
                  <a:lnTo>
                    <a:pt x="138" y="116"/>
                  </a:lnTo>
                  <a:lnTo>
                    <a:pt x="131" y="109"/>
                  </a:lnTo>
                  <a:lnTo>
                    <a:pt x="123" y="102"/>
                  </a:lnTo>
                  <a:lnTo>
                    <a:pt x="115" y="97"/>
                  </a:lnTo>
                  <a:lnTo>
                    <a:pt x="106" y="93"/>
                  </a:lnTo>
                  <a:lnTo>
                    <a:pt x="96" y="90"/>
                  </a:lnTo>
                  <a:lnTo>
                    <a:pt x="87" y="89"/>
                  </a:lnTo>
                  <a:close/>
                  <a:moveTo>
                    <a:pt x="149" y="0"/>
                  </a:moveTo>
                  <a:lnTo>
                    <a:pt x="172" y="0"/>
                  </a:lnTo>
                  <a:lnTo>
                    <a:pt x="172" y="219"/>
                  </a:lnTo>
                  <a:lnTo>
                    <a:pt x="172" y="223"/>
                  </a:lnTo>
                  <a:lnTo>
                    <a:pt x="173" y="227"/>
                  </a:lnTo>
                  <a:lnTo>
                    <a:pt x="176" y="228"/>
                  </a:lnTo>
                  <a:lnTo>
                    <a:pt x="179" y="228"/>
                  </a:lnTo>
                  <a:lnTo>
                    <a:pt x="179" y="249"/>
                  </a:lnTo>
                  <a:lnTo>
                    <a:pt x="174" y="250"/>
                  </a:lnTo>
                  <a:lnTo>
                    <a:pt x="170" y="250"/>
                  </a:lnTo>
                  <a:lnTo>
                    <a:pt x="165" y="250"/>
                  </a:lnTo>
                  <a:lnTo>
                    <a:pt x="160" y="248"/>
                  </a:lnTo>
                  <a:lnTo>
                    <a:pt x="156" y="245"/>
                  </a:lnTo>
                  <a:lnTo>
                    <a:pt x="154" y="242"/>
                  </a:lnTo>
                  <a:lnTo>
                    <a:pt x="151" y="237"/>
                  </a:lnTo>
                  <a:lnTo>
                    <a:pt x="151" y="233"/>
                  </a:lnTo>
                  <a:lnTo>
                    <a:pt x="151" y="215"/>
                  </a:lnTo>
                  <a:lnTo>
                    <a:pt x="138" y="231"/>
                  </a:lnTo>
                  <a:lnTo>
                    <a:pt x="123" y="242"/>
                  </a:lnTo>
                  <a:lnTo>
                    <a:pt x="104" y="250"/>
                  </a:lnTo>
                  <a:lnTo>
                    <a:pt x="86" y="253"/>
                  </a:lnTo>
                  <a:lnTo>
                    <a:pt x="68" y="250"/>
                  </a:lnTo>
                  <a:lnTo>
                    <a:pt x="51" y="245"/>
                  </a:lnTo>
                  <a:lnTo>
                    <a:pt x="37" y="236"/>
                  </a:lnTo>
                  <a:lnTo>
                    <a:pt x="24" y="224"/>
                  </a:lnTo>
                  <a:lnTo>
                    <a:pt x="14" y="212"/>
                  </a:lnTo>
                  <a:lnTo>
                    <a:pt x="6" y="196"/>
                  </a:lnTo>
                  <a:lnTo>
                    <a:pt x="2" y="178"/>
                  </a:lnTo>
                  <a:lnTo>
                    <a:pt x="0" y="161"/>
                  </a:lnTo>
                  <a:lnTo>
                    <a:pt x="2" y="143"/>
                  </a:lnTo>
                  <a:lnTo>
                    <a:pt x="6" y="125"/>
                  </a:lnTo>
                  <a:lnTo>
                    <a:pt x="14" y="110"/>
                  </a:lnTo>
                  <a:lnTo>
                    <a:pt x="23" y="96"/>
                  </a:lnTo>
                  <a:lnTo>
                    <a:pt x="34" y="84"/>
                  </a:lnTo>
                  <a:lnTo>
                    <a:pt x="48" y="76"/>
                  </a:lnTo>
                  <a:lnTo>
                    <a:pt x="64" y="70"/>
                  </a:lnTo>
                  <a:lnTo>
                    <a:pt x="81" y="69"/>
                  </a:lnTo>
                  <a:lnTo>
                    <a:pt x="102" y="71"/>
                  </a:lnTo>
                  <a:lnTo>
                    <a:pt x="120" y="80"/>
                  </a:lnTo>
                  <a:lnTo>
                    <a:pt x="136" y="93"/>
                  </a:lnTo>
                  <a:lnTo>
                    <a:pt x="149" y="109"/>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9"/>
            <p:cNvSpPr>
              <a:spLocks noEditPoints="1"/>
            </p:cNvSpPr>
            <p:nvPr userDrawn="1"/>
          </p:nvSpPr>
          <p:spPr bwMode="auto">
            <a:xfrm>
              <a:off x="8935096" y="763909"/>
              <a:ext cx="52293" cy="77516"/>
            </a:xfrm>
            <a:custGeom>
              <a:avLst/>
              <a:gdLst>
                <a:gd name="T0" fmla="*/ 75 w 171"/>
                <a:gd name="T1" fmla="*/ 89 h 253"/>
                <a:gd name="T2" fmla="*/ 57 w 171"/>
                <a:gd name="T3" fmla="*/ 97 h 253"/>
                <a:gd name="T4" fmla="*/ 41 w 171"/>
                <a:gd name="T5" fmla="*/ 109 h 253"/>
                <a:gd name="T6" fmla="*/ 28 w 171"/>
                <a:gd name="T7" fmla="*/ 124 h 253"/>
                <a:gd name="T8" fmla="*/ 23 w 171"/>
                <a:gd name="T9" fmla="*/ 188 h 253"/>
                <a:gd name="T10" fmla="*/ 27 w 171"/>
                <a:gd name="T11" fmla="*/ 200 h 253"/>
                <a:gd name="T12" fmla="*/ 37 w 171"/>
                <a:gd name="T13" fmla="*/ 213 h 253"/>
                <a:gd name="T14" fmla="*/ 54 w 171"/>
                <a:gd name="T15" fmla="*/ 225 h 253"/>
                <a:gd name="T16" fmla="*/ 73 w 171"/>
                <a:gd name="T17" fmla="*/ 231 h 253"/>
                <a:gd name="T18" fmla="*/ 95 w 171"/>
                <a:gd name="T19" fmla="*/ 231 h 253"/>
                <a:gd name="T20" fmla="*/ 120 w 171"/>
                <a:gd name="T21" fmla="*/ 219 h 253"/>
                <a:gd name="T22" fmla="*/ 136 w 171"/>
                <a:gd name="T23" fmla="*/ 199 h 253"/>
                <a:gd name="T24" fmla="*/ 146 w 171"/>
                <a:gd name="T25" fmla="*/ 174 h 253"/>
                <a:gd name="T26" fmla="*/ 146 w 171"/>
                <a:gd name="T27" fmla="*/ 147 h 253"/>
                <a:gd name="T28" fmla="*/ 137 w 171"/>
                <a:gd name="T29" fmla="*/ 122 h 253"/>
                <a:gd name="T30" fmla="*/ 125 w 171"/>
                <a:gd name="T31" fmla="*/ 105 h 253"/>
                <a:gd name="T32" fmla="*/ 111 w 171"/>
                <a:gd name="T33" fmla="*/ 94 h 253"/>
                <a:gd name="T34" fmla="*/ 85 w 171"/>
                <a:gd name="T35" fmla="*/ 89 h 253"/>
                <a:gd name="T36" fmla="*/ 23 w 171"/>
                <a:gd name="T37" fmla="*/ 0 h 253"/>
                <a:gd name="T38" fmla="*/ 36 w 171"/>
                <a:gd name="T39" fmla="*/ 92 h 253"/>
                <a:gd name="T40" fmla="*/ 71 w 171"/>
                <a:gd name="T41" fmla="*/ 71 h 253"/>
                <a:gd name="T42" fmla="*/ 109 w 171"/>
                <a:gd name="T43" fmla="*/ 70 h 253"/>
                <a:gd name="T44" fmla="*/ 139 w 171"/>
                <a:gd name="T45" fmla="*/ 85 h 253"/>
                <a:gd name="T46" fmla="*/ 159 w 171"/>
                <a:gd name="T47" fmla="*/ 111 h 253"/>
                <a:gd name="T48" fmla="*/ 170 w 171"/>
                <a:gd name="T49" fmla="*/ 143 h 253"/>
                <a:gd name="T50" fmla="*/ 170 w 171"/>
                <a:gd name="T51" fmla="*/ 179 h 253"/>
                <a:gd name="T52" fmla="*/ 157 w 171"/>
                <a:gd name="T53" fmla="*/ 212 h 253"/>
                <a:gd name="T54" fmla="*/ 135 w 171"/>
                <a:gd name="T55" fmla="*/ 236 h 253"/>
                <a:gd name="T56" fmla="*/ 104 w 171"/>
                <a:gd name="T57" fmla="*/ 250 h 253"/>
                <a:gd name="T58" fmla="*/ 67 w 171"/>
                <a:gd name="T59" fmla="*/ 250 h 253"/>
                <a:gd name="T60" fmla="*/ 34 w 171"/>
                <a:gd name="T61" fmla="*/ 230 h 253"/>
                <a:gd name="T62" fmla="*/ 21 w 171"/>
                <a:gd name="T63" fmla="*/ 249 h 253"/>
                <a:gd name="T64" fmla="*/ 0 w 171"/>
                <a:gd name="T6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 h="253">
                  <a:moveTo>
                    <a:pt x="85" y="89"/>
                  </a:moveTo>
                  <a:lnTo>
                    <a:pt x="75" y="89"/>
                  </a:lnTo>
                  <a:lnTo>
                    <a:pt x="66" y="92"/>
                  </a:lnTo>
                  <a:lnTo>
                    <a:pt x="57" y="97"/>
                  </a:lnTo>
                  <a:lnTo>
                    <a:pt x="48" y="102"/>
                  </a:lnTo>
                  <a:lnTo>
                    <a:pt x="41" y="109"/>
                  </a:lnTo>
                  <a:lnTo>
                    <a:pt x="34" y="116"/>
                  </a:lnTo>
                  <a:lnTo>
                    <a:pt x="28" y="124"/>
                  </a:lnTo>
                  <a:lnTo>
                    <a:pt x="23" y="133"/>
                  </a:lnTo>
                  <a:lnTo>
                    <a:pt x="23" y="188"/>
                  </a:lnTo>
                  <a:lnTo>
                    <a:pt x="25" y="195"/>
                  </a:lnTo>
                  <a:lnTo>
                    <a:pt x="27" y="200"/>
                  </a:lnTo>
                  <a:lnTo>
                    <a:pt x="31" y="205"/>
                  </a:lnTo>
                  <a:lnTo>
                    <a:pt x="37" y="213"/>
                  </a:lnTo>
                  <a:lnTo>
                    <a:pt x="45" y="219"/>
                  </a:lnTo>
                  <a:lnTo>
                    <a:pt x="54" y="225"/>
                  </a:lnTo>
                  <a:lnTo>
                    <a:pt x="63" y="228"/>
                  </a:lnTo>
                  <a:lnTo>
                    <a:pt x="73" y="231"/>
                  </a:lnTo>
                  <a:lnTo>
                    <a:pt x="82" y="232"/>
                  </a:lnTo>
                  <a:lnTo>
                    <a:pt x="95" y="231"/>
                  </a:lnTo>
                  <a:lnTo>
                    <a:pt x="108" y="226"/>
                  </a:lnTo>
                  <a:lnTo>
                    <a:pt x="120" y="219"/>
                  </a:lnTo>
                  <a:lnTo>
                    <a:pt x="129" y="210"/>
                  </a:lnTo>
                  <a:lnTo>
                    <a:pt x="136" y="199"/>
                  </a:lnTo>
                  <a:lnTo>
                    <a:pt x="143" y="187"/>
                  </a:lnTo>
                  <a:lnTo>
                    <a:pt x="146" y="174"/>
                  </a:lnTo>
                  <a:lnTo>
                    <a:pt x="148" y="160"/>
                  </a:lnTo>
                  <a:lnTo>
                    <a:pt x="146" y="147"/>
                  </a:lnTo>
                  <a:lnTo>
                    <a:pt x="143" y="134"/>
                  </a:lnTo>
                  <a:lnTo>
                    <a:pt x="137" y="122"/>
                  </a:lnTo>
                  <a:lnTo>
                    <a:pt x="130" y="111"/>
                  </a:lnTo>
                  <a:lnTo>
                    <a:pt x="125" y="105"/>
                  </a:lnTo>
                  <a:lnTo>
                    <a:pt x="117" y="100"/>
                  </a:lnTo>
                  <a:lnTo>
                    <a:pt x="111" y="94"/>
                  </a:lnTo>
                  <a:lnTo>
                    <a:pt x="98" y="91"/>
                  </a:lnTo>
                  <a:lnTo>
                    <a:pt x="85" y="89"/>
                  </a:lnTo>
                  <a:close/>
                  <a:moveTo>
                    <a:pt x="0" y="0"/>
                  </a:moveTo>
                  <a:lnTo>
                    <a:pt x="23" y="0"/>
                  </a:lnTo>
                  <a:lnTo>
                    <a:pt x="23" y="109"/>
                  </a:lnTo>
                  <a:lnTo>
                    <a:pt x="36" y="92"/>
                  </a:lnTo>
                  <a:lnTo>
                    <a:pt x="53" y="79"/>
                  </a:lnTo>
                  <a:lnTo>
                    <a:pt x="71" y="71"/>
                  </a:lnTo>
                  <a:lnTo>
                    <a:pt x="91" y="69"/>
                  </a:lnTo>
                  <a:lnTo>
                    <a:pt x="109" y="70"/>
                  </a:lnTo>
                  <a:lnTo>
                    <a:pt x="125" y="76"/>
                  </a:lnTo>
                  <a:lnTo>
                    <a:pt x="139" y="85"/>
                  </a:lnTo>
                  <a:lnTo>
                    <a:pt x="150" y="97"/>
                  </a:lnTo>
                  <a:lnTo>
                    <a:pt x="159" y="111"/>
                  </a:lnTo>
                  <a:lnTo>
                    <a:pt x="166" y="127"/>
                  </a:lnTo>
                  <a:lnTo>
                    <a:pt x="170" y="143"/>
                  </a:lnTo>
                  <a:lnTo>
                    <a:pt x="171" y="160"/>
                  </a:lnTo>
                  <a:lnTo>
                    <a:pt x="170" y="179"/>
                  </a:lnTo>
                  <a:lnTo>
                    <a:pt x="164" y="196"/>
                  </a:lnTo>
                  <a:lnTo>
                    <a:pt x="157" y="212"/>
                  </a:lnTo>
                  <a:lnTo>
                    <a:pt x="146" y="226"/>
                  </a:lnTo>
                  <a:lnTo>
                    <a:pt x="135" y="236"/>
                  </a:lnTo>
                  <a:lnTo>
                    <a:pt x="121" y="245"/>
                  </a:lnTo>
                  <a:lnTo>
                    <a:pt x="104" y="250"/>
                  </a:lnTo>
                  <a:lnTo>
                    <a:pt x="87" y="253"/>
                  </a:lnTo>
                  <a:lnTo>
                    <a:pt x="67" y="250"/>
                  </a:lnTo>
                  <a:lnTo>
                    <a:pt x="49" y="241"/>
                  </a:lnTo>
                  <a:lnTo>
                    <a:pt x="34" y="230"/>
                  </a:lnTo>
                  <a:lnTo>
                    <a:pt x="21" y="214"/>
                  </a:lnTo>
                  <a:lnTo>
                    <a:pt x="21"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20"/>
            <p:cNvSpPr>
              <a:spLocks/>
            </p:cNvSpPr>
            <p:nvPr userDrawn="1"/>
          </p:nvSpPr>
          <p:spPr bwMode="auto">
            <a:xfrm>
              <a:off x="8991080" y="785441"/>
              <a:ext cx="52908" cy="78132"/>
            </a:xfrm>
            <a:custGeom>
              <a:avLst/>
              <a:gdLst>
                <a:gd name="T0" fmla="*/ 0 w 172"/>
                <a:gd name="T1" fmla="*/ 0 h 254"/>
                <a:gd name="T2" fmla="*/ 23 w 172"/>
                <a:gd name="T3" fmla="*/ 0 h 254"/>
                <a:gd name="T4" fmla="*/ 90 w 172"/>
                <a:gd name="T5" fmla="*/ 156 h 254"/>
                <a:gd name="T6" fmla="*/ 150 w 172"/>
                <a:gd name="T7" fmla="*/ 0 h 254"/>
                <a:gd name="T8" fmla="*/ 172 w 172"/>
                <a:gd name="T9" fmla="*/ 0 h 254"/>
                <a:gd name="T10" fmla="*/ 79 w 172"/>
                <a:gd name="T11" fmla="*/ 230 h 254"/>
                <a:gd name="T12" fmla="*/ 75 w 172"/>
                <a:gd name="T13" fmla="*/ 237 h 254"/>
                <a:gd name="T14" fmla="*/ 72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41 w 172"/>
                <a:gd name="T33" fmla="*/ 233 h 254"/>
                <a:gd name="T34" fmla="*/ 43 w 172"/>
                <a:gd name="T35" fmla="*/ 233 h 254"/>
                <a:gd name="T36" fmla="*/ 47 w 172"/>
                <a:gd name="T37" fmla="*/ 232 h 254"/>
                <a:gd name="T38" fmla="*/ 50 w 172"/>
                <a:gd name="T39" fmla="*/ 232 h 254"/>
                <a:gd name="T40" fmla="*/ 51 w 172"/>
                <a:gd name="T41" fmla="*/ 231 h 254"/>
                <a:gd name="T42" fmla="*/ 54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90" y="156"/>
                  </a:lnTo>
                  <a:lnTo>
                    <a:pt x="150" y="0"/>
                  </a:lnTo>
                  <a:lnTo>
                    <a:pt x="172" y="0"/>
                  </a:lnTo>
                  <a:lnTo>
                    <a:pt x="79" y="230"/>
                  </a:lnTo>
                  <a:lnTo>
                    <a:pt x="75" y="237"/>
                  </a:lnTo>
                  <a:lnTo>
                    <a:pt x="72" y="244"/>
                  </a:lnTo>
                  <a:lnTo>
                    <a:pt x="65" y="249"/>
                  </a:lnTo>
                  <a:lnTo>
                    <a:pt x="55" y="253"/>
                  </a:lnTo>
                  <a:lnTo>
                    <a:pt x="41" y="254"/>
                  </a:lnTo>
                  <a:lnTo>
                    <a:pt x="36" y="254"/>
                  </a:lnTo>
                  <a:lnTo>
                    <a:pt x="29" y="254"/>
                  </a:lnTo>
                  <a:lnTo>
                    <a:pt x="29" y="233"/>
                  </a:lnTo>
                  <a:lnTo>
                    <a:pt x="33" y="233"/>
                  </a:lnTo>
                  <a:lnTo>
                    <a:pt x="37" y="233"/>
                  </a:lnTo>
                  <a:lnTo>
                    <a:pt x="41" y="233"/>
                  </a:lnTo>
                  <a:lnTo>
                    <a:pt x="43" y="233"/>
                  </a:lnTo>
                  <a:lnTo>
                    <a:pt x="47" y="232"/>
                  </a:lnTo>
                  <a:lnTo>
                    <a:pt x="50" y="232"/>
                  </a:lnTo>
                  <a:lnTo>
                    <a:pt x="51" y="231"/>
                  </a:lnTo>
                  <a:lnTo>
                    <a:pt x="54"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21"/>
            <p:cNvSpPr>
              <a:spLocks noEditPoints="1"/>
            </p:cNvSpPr>
            <p:nvPr userDrawn="1"/>
          </p:nvSpPr>
          <p:spPr bwMode="auto">
            <a:xfrm>
              <a:off x="9078439" y="765755"/>
              <a:ext cx="54754" cy="74440"/>
            </a:xfrm>
            <a:custGeom>
              <a:avLst/>
              <a:gdLst>
                <a:gd name="T0" fmla="*/ 24 w 180"/>
                <a:gd name="T1" fmla="*/ 22 h 242"/>
                <a:gd name="T2" fmla="*/ 24 w 180"/>
                <a:gd name="T3" fmla="*/ 131 h 242"/>
                <a:gd name="T4" fmla="*/ 103 w 180"/>
                <a:gd name="T5" fmla="*/ 131 h 242"/>
                <a:gd name="T6" fmla="*/ 110 w 180"/>
                <a:gd name="T7" fmla="*/ 131 h 242"/>
                <a:gd name="T8" fmla="*/ 117 w 180"/>
                <a:gd name="T9" fmla="*/ 130 h 242"/>
                <a:gd name="T10" fmla="*/ 122 w 180"/>
                <a:gd name="T11" fmla="*/ 127 h 242"/>
                <a:gd name="T12" fmla="*/ 127 w 180"/>
                <a:gd name="T13" fmla="*/ 124 h 242"/>
                <a:gd name="T14" fmla="*/ 132 w 180"/>
                <a:gd name="T15" fmla="*/ 120 h 242"/>
                <a:gd name="T16" fmla="*/ 137 w 180"/>
                <a:gd name="T17" fmla="*/ 115 h 242"/>
                <a:gd name="T18" fmla="*/ 143 w 180"/>
                <a:gd name="T19" fmla="*/ 107 h 242"/>
                <a:gd name="T20" fmla="*/ 146 w 180"/>
                <a:gd name="T21" fmla="*/ 96 h 242"/>
                <a:gd name="T22" fmla="*/ 150 w 180"/>
                <a:gd name="T23" fmla="*/ 76 h 242"/>
                <a:gd name="T24" fmla="*/ 146 w 180"/>
                <a:gd name="T25" fmla="*/ 55 h 242"/>
                <a:gd name="T26" fmla="*/ 143 w 180"/>
                <a:gd name="T27" fmla="*/ 49 h 242"/>
                <a:gd name="T28" fmla="*/ 140 w 180"/>
                <a:gd name="T29" fmla="*/ 42 h 242"/>
                <a:gd name="T30" fmla="*/ 136 w 180"/>
                <a:gd name="T31" fmla="*/ 37 h 242"/>
                <a:gd name="T32" fmla="*/ 131 w 180"/>
                <a:gd name="T33" fmla="*/ 33 h 242"/>
                <a:gd name="T34" fmla="*/ 126 w 180"/>
                <a:gd name="T35" fmla="*/ 30 h 242"/>
                <a:gd name="T36" fmla="*/ 119 w 180"/>
                <a:gd name="T37" fmla="*/ 26 h 242"/>
                <a:gd name="T38" fmla="*/ 114 w 180"/>
                <a:gd name="T39" fmla="*/ 23 h 242"/>
                <a:gd name="T40" fmla="*/ 108 w 180"/>
                <a:gd name="T41" fmla="*/ 22 h 242"/>
                <a:gd name="T42" fmla="*/ 102 w 180"/>
                <a:gd name="T43" fmla="*/ 22 h 242"/>
                <a:gd name="T44" fmla="*/ 24 w 180"/>
                <a:gd name="T45" fmla="*/ 22 h 242"/>
                <a:gd name="T46" fmla="*/ 0 w 180"/>
                <a:gd name="T47" fmla="*/ 0 h 242"/>
                <a:gd name="T48" fmla="*/ 102 w 180"/>
                <a:gd name="T49" fmla="*/ 0 h 242"/>
                <a:gd name="T50" fmla="*/ 117 w 180"/>
                <a:gd name="T51" fmla="*/ 1 h 242"/>
                <a:gd name="T52" fmla="*/ 131 w 180"/>
                <a:gd name="T53" fmla="*/ 6 h 242"/>
                <a:gd name="T54" fmla="*/ 144 w 180"/>
                <a:gd name="T55" fmla="*/ 14 h 242"/>
                <a:gd name="T56" fmla="*/ 154 w 180"/>
                <a:gd name="T57" fmla="*/ 24 h 242"/>
                <a:gd name="T58" fmla="*/ 162 w 180"/>
                <a:gd name="T59" fmla="*/ 36 h 242"/>
                <a:gd name="T60" fmla="*/ 168 w 180"/>
                <a:gd name="T61" fmla="*/ 49 h 242"/>
                <a:gd name="T62" fmla="*/ 172 w 180"/>
                <a:gd name="T63" fmla="*/ 62 h 242"/>
                <a:gd name="T64" fmla="*/ 173 w 180"/>
                <a:gd name="T65" fmla="*/ 76 h 242"/>
                <a:gd name="T66" fmla="*/ 173 w 180"/>
                <a:gd name="T67" fmla="*/ 89 h 242"/>
                <a:gd name="T68" fmla="*/ 170 w 180"/>
                <a:gd name="T69" fmla="*/ 102 h 242"/>
                <a:gd name="T70" fmla="*/ 166 w 180"/>
                <a:gd name="T71" fmla="*/ 113 h 242"/>
                <a:gd name="T72" fmla="*/ 159 w 180"/>
                <a:gd name="T73" fmla="*/ 124 h 242"/>
                <a:gd name="T74" fmla="*/ 154 w 180"/>
                <a:gd name="T75" fmla="*/ 130 h 242"/>
                <a:gd name="T76" fmla="*/ 148 w 180"/>
                <a:gd name="T77" fmla="*/ 135 h 242"/>
                <a:gd name="T78" fmla="*/ 141 w 180"/>
                <a:gd name="T79" fmla="*/ 140 h 242"/>
                <a:gd name="T80" fmla="*/ 131 w 180"/>
                <a:gd name="T81" fmla="*/ 145 h 242"/>
                <a:gd name="T82" fmla="*/ 119 w 180"/>
                <a:gd name="T83" fmla="*/ 149 h 242"/>
                <a:gd name="T84" fmla="*/ 180 w 180"/>
                <a:gd name="T85" fmla="*/ 242 h 242"/>
                <a:gd name="T86" fmla="*/ 153 w 180"/>
                <a:gd name="T87" fmla="*/ 242 h 242"/>
                <a:gd name="T88" fmla="*/ 95 w 180"/>
                <a:gd name="T89" fmla="*/ 153 h 242"/>
                <a:gd name="T90" fmla="*/ 24 w 180"/>
                <a:gd name="T91" fmla="*/ 153 h 242"/>
                <a:gd name="T92" fmla="*/ 24 w 180"/>
                <a:gd name="T93" fmla="*/ 242 h 242"/>
                <a:gd name="T94" fmla="*/ 0 w 180"/>
                <a:gd name="T95" fmla="*/ 242 h 242"/>
                <a:gd name="T96" fmla="*/ 0 w 180"/>
                <a:gd name="T9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 h="242">
                  <a:moveTo>
                    <a:pt x="24" y="22"/>
                  </a:moveTo>
                  <a:lnTo>
                    <a:pt x="24" y="131"/>
                  </a:lnTo>
                  <a:lnTo>
                    <a:pt x="103" y="131"/>
                  </a:lnTo>
                  <a:lnTo>
                    <a:pt x="110" y="131"/>
                  </a:lnTo>
                  <a:lnTo>
                    <a:pt x="117" y="130"/>
                  </a:lnTo>
                  <a:lnTo>
                    <a:pt x="122" y="127"/>
                  </a:lnTo>
                  <a:lnTo>
                    <a:pt x="127" y="124"/>
                  </a:lnTo>
                  <a:lnTo>
                    <a:pt x="132" y="120"/>
                  </a:lnTo>
                  <a:lnTo>
                    <a:pt x="137" y="115"/>
                  </a:lnTo>
                  <a:lnTo>
                    <a:pt x="143" y="107"/>
                  </a:lnTo>
                  <a:lnTo>
                    <a:pt x="146" y="96"/>
                  </a:lnTo>
                  <a:lnTo>
                    <a:pt x="150" y="76"/>
                  </a:lnTo>
                  <a:lnTo>
                    <a:pt x="146" y="55"/>
                  </a:lnTo>
                  <a:lnTo>
                    <a:pt x="143" y="49"/>
                  </a:lnTo>
                  <a:lnTo>
                    <a:pt x="140" y="42"/>
                  </a:lnTo>
                  <a:lnTo>
                    <a:pt x="136" y="37"/>
                  </a:lnTo>
                  <a:lnTo>
                    <a:pt x="131" y="33"/>
                  </a:lnTo>
                  <a:lnTo>
                    <a:pt x="126" y="30"/>
                  </a:lnTo>
                  <a:lnTo>
                    <a:pt x="119" y="26"/>
                  </a:lnTo>
                  <a:lnTo>
                    <a:pt x="114" y="23"/>
                  </a:lnTo>
                  <a:lnTo>
                    <a:pt x="108" y="22"/>
                  </a:lnTo>
                  <a:lnTo>
                    <a:pt x="102" y="22"/>
                  </a:lnTo>
                  <a:lnTo>
                    <a:pt x="24" y="22"/>
                  </a:lnTo>
                  <a:close/>
                  <a:moveTo>
                    <a:pt x="0" y="0"/>
                  </a:moveTo>
                  <a:lnTo>
                    <a:pt x="102" y="0"/>
                  </a:lnTo>
                  <a:lnTo>
                    <a:pt x="117" y="1"/>
                  </a:lnTo>
                  <a:lnTo>
                    <a:pt x="131" y="6"/>
                  </a:lnTo>
                  <a:lnTo>
                    <a:pt x="144" y="14"/>
                  </a:lnTo>
                  <a:lnTo>
                    <a:pt x="154" y="24"/>
                  </a:lnTo>
                  <a:lnTo>
                    <a:pt x="162" y="36"/>
                  </a:lnTo>
                  <a:lnTo>
                    <a:pt x="168" y="49"/>
                  </a:lnTo>
                  <a:lnTo>
                    <a:pt x="172" y="62"/>
                  </a:lnTo>
                  <a:lnTo>
                    <a:pt x="173" y="76"/>
                  </a:lnTo>
                  <a:lnTo>
                    <a:pt x="173" y="89"/>
                  </a:lnTo>
                  <a:lnTo>
                    <a:pt x="170" y="102"/>
                  </a:lnTo>
                  <a:lnTo>
                    <a:pt x="166" y="113"/>
                  </a:lnTo>
                  <a:lnTo>
                    <a:pt x="159" y="124"/>
                  </a:lnTo>
                  <a:lnTo>
                    <a:pt x="154" y="130"/>
                  </a:lnTo>
                  <a:lnTo>
                    <a:pt x="148" y="135"/>
                  </a:lnTo>
                  <a:lnTo>
                    <a:pt x="141" y="140"/>
                  </a:lnTo>
                  <a:lnTo>
                    <a:pt x="131" y="145"/>
                  </a:lnTo>
                  <a:lnTo>
                    <a:pt x="119" y="149"/>
                  </a:lnTo>
                  <a:lnTo>
                    <a:pt x="180" y="242"/>
                  </a:lnTo>
                  <a:lnTo>
                    <a:pt x="153" y="242"/>
                  </a:lnTo>
                  <a:lnTo>
                    <a:pt x="95" y="153"/>
                  </a:lnTo>
                  <a:lnTo>
                    <a:pt x="24" y="153"/>
                  </a:lnTo>
                  <a:lnTo>
                    <a:pt x="24" y="242"/>
                  </a:lnTo>
                  <a:lnTo>
                    <a:pt x="0" y="24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2"/>
            <p:cNvSpPr>
              <a:spLocks noEditPoints="1"/>
            </p:cNvSpPr>
            <p:nvPr userDrawn="1"/>
          </p:nvSpPr>
          <p:spPr bwMode="auto">
            <a:xfrm>
              <a:off x="9138729" y="784826"/>
              <a:ext cx="54138" cy="56599"/>
            </a:xfrm>
            <a:custGeom>
              <a:avLst/>
              <a:gdLst>
                <a:gd name="T0" fmla="*/ 74 w 176"/>
                <a:gd name="T1" fmla="*/ 22 h 184"/>
                <a:gd name="T2" fmla="*/ 55 w 176"/>
                <a:gd name="T3" fmla="*/ 29 h 184"/>
                <a:gd name="T4" fmla="*/ 42 w 176"/>
                <a:gd name="T5" fmla="*/ 41 h 184"/>
                <a:gd name="T6" fmla="*/ 28 w 176"/>
                <a:gd name="T7" fmla="*/ 64 h 184"/>
                <a:gd name="T8" fmla="*/ 23 w 176"/>
                <a:gd name="T9" fmla="*/ 92 h 184"/>
                <a:gd name="T10" fmla="*/ 28 w 176"/>
                <a:gd name="T11" fmla="*/ 119 h 184"/>
                <a:gd name="T12" fmla="*/ 42 w 176"/>
                <a:gd name="T13" fmla="*/ 143 h 184"/>
                <a:gd name="T14" fmla="*/ 55 w 176"/>
                <a:gd name="T15" fmla="*/ 153 h 184"/>
                <a:gd name="T16" fmla="*/ 74 w 176"/>
                <a:gd name="T17" fmla="*/ 162 h 184"/>
                <a:gd name="T18" fmla="*/ 100 w 176"/>
                <a:gd name="T19" fmla="*/ 162 h 184"/>
                <a:gd name="T20" fmla="*/ 123 w 176"/>
                <a:gd name="T21" fmla="*/ 150 h 184"/>
                <a:gd name="T22" fmla="*/ 141 w 176"/>
                <a:gd name="T23" fmla="*/ 131 h 184"/>
                <a:gd name="T24" fmla="*/ 151 w 176"/>
                <a:gd name="T25" fmla="*/ 105 h 184"/>
                <a:gd name="T26" fmla="*/ 151 w 176"/>
                <a:gd name="T27" fmla="*/ 77 h 184"/>
                <a:gd name="T28" fmla="*/ 141 w 176"/>
                <a:gd name="T29" fmla="*/ 51 h 184"/>
                <a:gd name="T30" fmla="*/ 127 w 176"/>
                <a:gd name="T31" fmla="*/ 34 h 184"/>
                <a:gd name="T32" fmla="*/ 113 w 176"/>
                <a:gd name="T33" fmla="*/ 25 h 184"/>
                <a:gd name="T34" fmla="*/ 88 w 176"/>
                <a:gd name="T35" fmla="*/ 20 h 184"/>
                <a:gd name="T36" fmla="*/ 106 w 176"/>
                <a:gd name="T37" fmla="*/ 1 h 184"/>
                <a:gd name="T38" fmla="*/ 138 w 176"/>
                <a:gd name="T39" fmla="*/ 15 h 184"/>
                <a:gd name="T40" fmla="*/ 162 w 176"/>
                <a:gd name="T41" fmla="*/ 41 h 184"/>
                <a:gd name="T42" fmla="*/ 174 w 176"/>
                <a:gd name="T43" fmla="*/ 73 h 184"/>
                <a:gd name="T44" fmla="*/ 174 w 176"/>
                <a:gd name="T45" fmla="*/ 109 h 184"/>
                <a:gd name="T46" fmla="*/ 162 w 176"/>
                <a:gd name="T47" fmla="*/ 143 h 184"/>
                <a:gd name="T48" fmla="*/ 138 w 176"/>
                <a:gd name="T49" fmla="*/ 167 h 184"/>
                <a:gd name="T50" fmla="*/ 106 w 176"/>
                <a:gd name="T51" fmla="*/ 181 h 184"/>
                <a:gd name="T52" fmla="*/ 69 w 176"/>
                <a:gd name="T53" fmla="*/ 181 h 184"/>
                <a:gd name="T54" fmla="*/ 37 w 176"/>
                <a:gd name="T55" fmla="*/ 167 h 184"/>
                <a:gd name="T56" fmla="*/ 14 w 176"/>
                <a:gd name="T57" fmla="*/ 143 h 184"/>
                <a:gd name="T58" fmla="*/ 1 w 176"/>
                <a:gd name="T59" fmla="*/ 109 h 184"/>
                <a:gd name="T60" fmla="*/ 1 w 176"/>
                <a:gd name="T61" fmla="*/ 73 h 184"/>
                <a:gd name="T62" fmla="*/ 14 w 176"/>
                <a:gd name="T63" fmla="*/ 41 h 184"/>
                <a:gd name="T64" fmla="*/ 37 w 176"/>
                <a:gd name="T65" fmla="*/ 15 h 184"/>
                <a:gd name="T66" fmla="*/ 69 w 176"/>
                <a:gd name="T6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84">
                  <a:moveTo>
                    <a:pt x="88" y="20"/>
                  </a:moveTo>
                  <a:lnTo>
                    <a:pt x="74" y="22"/>
                  </a:lnTo>
                  <a:lnTo>
                    <a:pt x="63" y="25"/>
                  </a:lnTo>
                  <a:lnTo>
                    <a:pt x="55" y="29"/>
                  </a:lnTo>
                  <a:lnTo>
                    <a:pt x="49" y="34"/>
                  </a:lnTo>
                  <a:lnTo>
                    <a:pt x="42" y="41"/>
                  </a:lnTo>
                  <a:lnTo>
                    <a:pt x="34" y="51"/>
                  </a:lnTo>
                  <a:lnTo>
                    <a:pt x="28" y="64"/>
                  </a:lnTo>
                  <a:lnTo>
                    <a:pt x="24" y="77"/>
                  </a:lnTo>
                  <a:lnTo>
                    <a:pt x="23" y="92"/>
                  </a:lnTo>
                  <a:lnTo>
                    <a:pt x="24" y="107"/>
                  </a:lnTo>
                  <a:lnTo>
                    <a:pt x="28" y="119"/>
                  </a:lnTo>
                  <a:lnTo>
                    <a:pt x="34" y="132"/>
                  </a:lnTo>
                  <a:lnTo>
                    <a:pt x="42" y="143"/>
                  </a:lnTo>
                  <a:lnTo>
                    <a:pt x="49" y="148"/>
                  </a:lnTo>
                  <a:lnTo>
                    <a:pt x="55" y="153"/>
                  </a:lnTo>
                  <a:lnTo>
                    <a:pt x="63" y="158"/>
                  </a:lnTo>
                  <a:lnTo>
                    <a:pt x="74" y="162"/>
                  </a:lnTo>
                  <a:lnTo>
                    <a:pt x="87" y="163"/>
                  </a:lnTo>
                  <a:lnTo>
                    <a:pt x="100" y="162"/>
                  </a:lnTo>
                  <a:lnTo>
                    <a:pt x="113" y="157"/>
                  </a:lnTo>
                  <a:lnTo>
                    <a:pt x="123" y="150"/>
                  </a:lnTo>
                  <a:lnTo>
                    <a:pt x="133" y="143"/>
                  </a:lnTo>
                  <a:lnTo>
                    <a:pt x="141" y="131"/>
                  </a:lnTo>
                  <a:lnTo>
                    <a:pt x="147" y="119"/>
                  </a:lnTo>
                  <a:lnTo>
                    <a:pt x="151" y="105"/>
                  </a:lnTo>
                  <a:lnTo>
                    <a:pt x="153" y="91"/>
                  </a:lnTo>
                  <a:lnTo>
                    <a:pt x="151" y="77"/>
                  </a:lnTo>
                  <a:lnTo>
                    <a:pt x="147" y="64"/>
                  </a:lnTo>
                  <a:lnTo>
                    <a:pt x="141" y="51"/>
                  </a:lnTo>
                  <a:lnTo>
                    <a:pt x="133" y="41"/>
                  </a:lnTo>
                  <a:lnTo>
                    <a:pt x="127" y="34"/>
                  </a:lnTo>
                  <a:lnTo>
                    <a:pt x="120" y="29"/>
                  </a:lnTo>
                  <a:lnTo>
                    <a:pt x="113" y="25"/>
                  </a:lnTo>
                  <a:lnTo>
                    <a:pt x="100" y="22"/>
                  </a:lnTo>
                  <a:lnTo>
                    <a:pt x="88" y="20"/>
                  </a:lnTo>
                  <a:close/>
                  <a:moveTo>
                    <a:pt x="88" y="0"/>
                  </a:moveTo>
                  <a:lnTo>
                    <a:pt x="106" y="1"/>
                  </a:lnTo>
                  <a:lnTo>
                    <a:pt x="123" y="7"/>
                  </a:lnTo>
                  <a:lnTo>
                    <a:pt x="138" y="15"/>
                  </a:lnTo>
                  <a:lnTo>
                    <a:pt x="151" y="27"/>
                  </a:lnTo>
                  <a:lnTo>
                    <a:pt x="162" y="41"/>
                  </a:lnTo>
                  <a:lnTo>
                    <a:pt x="169" y="56"/>
                  </a:lnTo>
                  <a:lnTo>
                    <a:pt x="174" y="73"/>
                  </a:lnTo>
                  <a:lnTo>
                    <a:pt x="176" y="91"/>
                  </a:lnTo>
                  <a:lnTo>
                    <a:pt x="174" y="109"/>
                  </a:lnTo>
                  <a:lnTo>
                    <a:pt x="169" y="127"/>
                  </a:lnTo>
                  <a:lnTo>
                    <a:pt x="162" y="143"/>
                  </a:lnTo>
                  <a:lnTo>
                    <a:pt x="151" y="156"/>
                  </a:lnTo>
                  <a:lnTo>
                    <a:pt x="138" y="167"/>
                  </a:lnTo>
                  <a:lnTo>
                    <a:pt x="123" y="176"/>
                  </a:lnTo>
                  <a:lnTo>
                    <a:pt x="106" y="181"/>
                  </a:lnTo>
                  <a:lnTo>
                    <a:pt x="88" y="184"/>
                  </a:lnTo>
                  <a:lnTo>
                    <a:pt x="69" y="181"/>
                  </a:lnTo>
                  <a:lnTo>
                    <a:pt x="52" y="176"/>
                  </a:lnTo>
                  <a:lnTo>
                    <a:pt x="37" y="167"/>
                  </a:lnTo>
                  <a:lnTo>
                    <a:pt x="24" y="156"/>
                  </a:lnTo>
                  <a:lnTo>
                    <a:pt x="14" y="143"/>
                  </a:lnTo>
                  <a:lnTo>
                    <a:pt x="6" y="127"/>
                  </a:lnTo>
                  <a:lnTo>
                    <a:pt x="1" y="109"/>
                  </a:lnTo>
                  <a:lnTo>
                    <a:pt x="0" y="91"/>
                  </a:lnTo>
                  <a:lnTo>
                    <a:pt x="1" y="73"/>
                  </a:lnTo>
                  <a:lnTo>
                    <a:pt x="6" y="56"/>
                  </a:lnTo>
                  <a:lnTo>
                    <a:pt x="14" y="41"/>
                  </a:lnTo>
                  <a:lnTo>
                    <a:pt x="24" y="27"/>
                  </a:lnTo>
                  <a:lnTo>
                    <a:pt x="37" y="15"/>
                  </a:lnTo>
                  <a:lnTo>
                    <a:pt x="52" y="7"/>
                  </a:lnTo>
                  <a:lnTo>
                    <a:pt x="69" y="1"/>
                  </a:lnTo>
                  <a:lnTo>
                    <a:pt x="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23"/>
            <p:cNvSpPr>
              <a:spLocks/>
            </p:cNvSpPr>
            <p:nvPr userDrawn="1"/>
          </p:nvSpPr>
          <p:spPr bwMode="auto">
            <a:xfrm>
              <a:off x="9195943" y="785441"/>
              <a:ext cx="52908" cy="78132"/>
            </a:xfrm>
            <a:custGeom>
              <a:avLst/>
              <a:gdLst>
                <a:gd name="T0" fmla="*/ 0 w 172"/>
                <a:gd name="T1" fmla="*/ 0 h 254"/>
                <a:gd name="T2" fmla="*/ 23 w 172"/>
                <a:gd name="T3" fmla="*/ 0 h 254"/>
                <a:gd name="T4" fmla="*/ 88 w 172"/>
                <a:gd name="T5" fmla="*/ 156 h 254"/>
                <a:gd name="T6" fmla="*/ 150 w 172"/>
                <a:gd name="T7" fmla="*/ 0 h 254"/>
                <a:gd name="T8" fmla="*/ 172 w 172"/>
                <a:gd name="T9" fmla="*/ 0 h 254"/>
                <a:gd name="T10" fmla="*/ 79 w 172"/>
                <a:gd name="T11" fmla="*/ 230 h 254"/>
                <a:gd name="T12" fmla="*/ 75 w 172"/>
                <a:gd name="T13" fmla="*/ 237 h 254"/>
                <a:gd name="T14" fmla="*/ 70 w 172"/>
                <a:gd name="T15" fmla="*/ 244 h 254"/>
                <a:gd name="T16" fmla="*/ 65 w 172"/>
                <a:gd name="T17" fmla="*/ 249 h 254"/>
                <a:gd name="T18" fmla="*/ 55 w 172"/>
                <a:gd name="T19" fmla="*/ 253 h 254"/>
                <a:gd name="T20" fmla="*/ 41 w 172"/>
                <a:gd name="T21" fmla="*/ 254 h 254"/>
                <a:gd name="T22" fmla="*/ 36 w 172"/>
                <a:gd name="T23" fmla="*/ 254 h 254"/>
                <a:gd name="T24" fmla="*/ 29 w 172"/>
                <a:gd name="T25" fmla="*/ 254 h 254"/>
                <a:gd name="T26" fmla="*/ 29 w 172"/>
                <a:gd name="T27" fmla="*/ 233 h 254"/>
                <a:gd name="T28" fmla="*/ 33 w 172"/>
                <a:gd name="T29" fmla="*/ 233 h 254"/>
                <a:gd name="T30" fmla="*/ 37 w 172"/>
                <a:gd name="T31" fmla="*/ 233 h 254"/>
                <a:gd name="T32" fmla="*/ 39 w 172"/>
                <a:gd name="T33" fmla="*/ 233 h 254"/>
                <a:gd name="T34" fmla="*/ 43 w 172"/>
                <a:gd name="T35" fmla="*/ 233 h 254"/>
                <a:gd name="T36" fmla="*/ 47 w 172"/>
                <a:gd name="T37" fmla="*/ 232 h 254"/>
                <a:gd name="T38" fmla="*/ 50 w 172"/>
                <a:gd name="T39" fmla="*/ 232 h 254"/>
                <a:gd name="T40" fmla="*/ 51 w 172"/>
                <a:gd name="T41" fmla="*/ 231 h 254"/>
                <a:gd name="T42" fmla="*/ 52 w 172"/>
                <a:gd name="T43" fmla="*/ 228 h 254"/>
                <a:gd name="T44" fmla="*/ 55 w 172"/>
                <a:gd name="T45" fmla="*/ 226 h 254"/>
                <a:gd name="T46" fmla="*/ 57 w 172"/>
                <a:gd name="T47" fmla="*/ 221 h 254"/>
                <a:gd name="T48" fmla="*/ 60 w 172"/>
                <a:gd name="T49" fmla="*/ 217 h 254"/>
                <a:gd name="T50" fmla="*/ 63 w 172"/>
                <a:gd name="T51" fmla="*/ 211 h 254"/>
                <a:gd name="T52" fmla="*/ 65 w 172"/>
                <a:gd name="T53" fmla="*/ 205 h 254"/>
                <a:gd name="T54" fmla="*/ 70 w 172"/>
                <a:gd name="T55" fmla="*/ 193 h 254"/>
                <a:gd name="T56" fmla="*/ 77 w 172"/>
                <a:gd name="T57" fmla="*/ 178 h 254"/>
                <a:gd name="T58" fmla="*/ 0 w 172"/>
                <a:gd name="T5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254">
                  <a:moveTo>
                    <a:pt x="0" y="0"/>
                  </a:moveTo>
                  <a:lnTo>
                    <a:pt x="23" y="0"/>
                  </a:lnTo>
                  <a:lnTo>
                    <a:pt x="88" y="156"/>
                  </a:lnTo>
                  <a:lnTo>
                    <a:pt x="150" y="0"/>
                  </a:lnTo>
                  <a:lnTo>
                    <a:pt x="172" y="0"/>
                  </a:lnTo>
                  <a:lnTo>
                    <a:pt x="79" y="230"/>
                  </a:lnTo>
                  <a:lnTo>
                    <a:pt x="75" y="237"/>
                  </a:lnTo>
                  <a:lnTo>
                    <a:pt x="70" y="244"/>
                  </a:lnTo>
                  <a:lnTo>
                    <a:pt x="65" y="249"/>
                  </a:lnTo>
                  <a:lnTo>
                    <a:pt x="55" y="253"/>
                  </a:lnTo>
                  <a:lnTo>
                    <a:pt x="41" y="254"/>
                  </a:lnTo>
                  <a:lnTo>
                    <a:pt x="36" y="254"/>
                  </a:lnTo>
                  <a:lnTo>
                    <a:pt x="29" y="254"/>
                  </a:lnTo>
                  <a:lnTo>
                    <a:pt x="29" y="233"/>
                  </a:lnTo>
                  <a:lnTo>
                    <a:pt x="33" y="233"/>
                  </a:lnTo>
                  <a:lnTo>
                    <a:pt x="37" y="233"/>
                  </a:lnTo>
                  <a:lnTo>
                    <a:pt x="39" y="233"/>
                  </a:lnTo>
                  <a:lnTo>
                    <a:pt x="43" y="233"/>
                  </a:lnTo>
                  <a:lnTo>
                    <a:pt x="47" y="232"/>
                  </a:lnTo>
                  <a:lnTo>
                    <a:pt x="50" y="232"/>
                  </a:lnTo>
                  <a:lnTo>
                    <a:pt x="51" y="231"/>
                  </a:lnTo>
                  <a:lnTo>
                    <a:pt x="52" y="228"/>
                  </a:lnTo>
                  <a:lnTo>
                    <a:pt x="55" y="226"/>
                  </a:lnTo>
                  <a:lnTo>
                    <a:pt x="57" y="221"/>
                  </a:lnTo>
                  <a:lnTo>
                    <a:pt x="60" y="217"/>
                  </a:lnTo>
                  <a:lnTo>
                    <a:pt x="63" y="211"/>
                  </a:lnTo>
                  <a:lnTo>
                    <a:pt x="65" y="205"/>
                  </a:lnTo>
                  <a:lnTo>
                    <a:pt x="70" y="193"/>
                  </a:lnTo>
                  <a:lnTo>
                    <a:pt x="77" y="17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24"/>
            <p:cNvSpPr>
              <a:spLocks noEditPoints="1"/>
            </p:cNvSpPr>
            <p:nvPr userDrawn="1"/>
          </p:nvSpPr>
          <p:spPr bwMode="auto">
            <a:xfrm>
              <a:off x="9254388" y="784826"/>
              <a:ext cx="48602" cy="56599"/>
            </a:xfrm>
            <a:custGeom>
              <a:avLst/>
              <a:gdLst>
                <a:gd name="T0" fmla="*/ 56 w 157"/>
                <a:gd name="T1" fmla="*/ 92 h 184"/>
                <a:gd name="T2" fmla="*/ 29 w 157"/>
                <a:gd name="T3" fmla="*/ 107 h 184"/>
                <a:gd name="T4" fmla="*/ 23 w 157"/>
                <a:gd name="T5" fmla="*/ 127 h 184"/>
                <a:gd name="T6" fmla="*/ 25 w 157"/>
                <a:gd name="T7" fmla="*/ 141 h 184"/>
                <a:gd name="T8" fmla="*/ 33 w 157"/>
                <a:gd name="T9" fmla="*/ 153 h 184"/>
                <a:gd name="T10" fmla="*/ 47 w 157"/>
                <a:gd name="T11" fmla="*/ 162 h 184"/>
                <a:gd name="T12" fmla="*/ 59 w 157"/>
                <a:gd name="T13" fmla="*/ 166 h 184"/>
                <a:gd name="T14" fmla="*/ 82 w 157"/>
                <a:gd name="T15" fmla="*/ 165 h 184"/>
                <a:gd name="T16" fmla="*/ 110 w 157"/>
                <a:gd name="T17" fmla="*/ 152 h 184"/>
                <a:gd name="T18" fmla="*/ 125 w 157"/>
                <a:gd name="T19" fmla="*/ 134 h 184"/>
                <a:gd name="T20" fmla="*/ 127 w 157"/>
                <a:gd name="T21" fmla="*/ 127 h 184"/>
                <a:gd name="T22" fmla="*/ 102 w 157"/>
                <a:gd name="T23" fmla="*/ 91 h 184"/>
                <a:gd name="T24" fmla="*/ 79 w 157"/>
                <a:gd name="T25" fmla="*/ 0 h 184"/>
                <a:gd name="T26" fmla="*/ 116 w 157"/>
                <a:gd name="T27" fmla="*/ 7 h 184"/>
                <a:gd name="T28" fmla="*/ 141 w 157"/>
                <a:gd name="T29" fmla="*/ 32 h 184"/>
                <a:gd name="T30" fmla="*/ 150 w 157"/>
                <a:gd name="T31" fmla="*/ 71 h 184"/>
                <a:gd name="T32" fmla="*/ 150 w 157"/>
                <a:gd name="T33" fmla="*/ 154 h 184"/>
                <a:gd name="T34" fmla="*/ 154 w 157"/>
                <a:gd name="T35" fmla="*/ 159 h 184"/>
                <a:gd name="T36" fmla="*/ 157 w 157"/>
                <a:gd name="T37" fmla="*/ 180 h 184"/>
                <a:gd name="T38" fmla="*/ 149 w 157"/>
                <a:gd name="T39" fmla="*/ 181 h 184"/>
                <a:gd name="T40" fmla="*/ 140 w 157"/>
                <a:gd name="T41" fmla="*/ 179 h 184"/>
                <a:gd name="T42" fmla="*/ 133 w 157"/>
                <a:gd name="T43" fmla="*/ 174 h 184"/>
                <a:gd name="T44" fmla="*/ 131 w 157"/>
                <a:gd name="T45" fmla="*/ 165 h 184"/>
                <a:gd name="T46" fmla="*/ 116 w 157"/>
                <a:gd name="T47" fmla="*/ 165 h 184"/>
                <a:gd name="T48" fmla="*/ 80 w 157"/>
                <a:gd name="T49" fmla="*/ 181 h 184"/>
                <a:gd name="T50" fmla="*/ 47 w 157"/>
                <a:gd name="T51" fmla="*/ 183 h 184"/>
                <a:gd name="T52" fmla="*/ 29 w 157"/>
                <a:gd name="T53" fmla="*/ 176 h 184"/>
                <a:gd name="T54" fmla="*/ 16 w 157"/>
                <a:gd name="T55" fmla="*/ 167 h 184"/>
                <a:gd name="T56" fmla="*/ 7 w 157"/>
                <a:gd name="T57" fmla="*/ 157 h 184"/>
                <a:gd name="T58" fmla="*/ 1 w 157"/>
                <a:gd name="T59" fmla="*/ 140 h 184"/>
                <a:gd name="T60" fmla="*/ 1 w 157"/>
                <a:gd name="T61" fmla="*/ 118 h 184"/>
                <a:gd name="T62" fmla="*/ 10 w 157"/>
                <a:gd name="T63" fmla="*/ 100 h 184"/>
                <a:gd name="T64" fmla="*/ 20 w 157"/>
                <a:gd name="T65" fmla="*/ 90 h 184"/>
                <a:gd name="T66" fmla="*/ 45 w 157"/>
                <a:gd name="T67" fmla="*/ 78 h 184"/>
                <a:gd name="T68" fmla="*/ 74 w 157"/>
                <a:gd name="T69" fmla="*/ 74 h 184"/>
                <a:gd name="T70" fmla="*/ 127 w 157"/>
                <a:gd name="T71" fmla="*/ 83 h 184"/>
                <a:gd name="T72" fmla="*/ 125 w 157"/>
                <a:gd name="T73" fmla="*/ 54 h 184"/>
                <a:gd name="T74" fmla="*/ 113 w 157"/>
                <a:gd name="T75" fmla="*/ 31 h 184"/>
                <a:gd name="T76" fmla="*/ 91 w 157"/>
                <a:gd name="T77" fmla="*/ 18 h 184"/>
                <a:gd name="T78" fmla="*/ 63 w 157"/>
                <a:gd name="T79" fmla="*/ 18 h 184"/>
                <a:gd name="T80" fmla="*/ 34 w 157"/>
                <a:gd name="T81" fmla="*/ 29 h 184"/>
                <a:gd name="T82" fmla="*/ 11 w 157"/>
                <a:gd name="T83" fmla="*/ 23 h 184"/>
                <a:gd name="T84" fmla="*/ 46 w 157"/>
                <a:gd name="T85" fmla="*/ 5 h 184"/>
                <a:gd name="T86" fmla="*/ 79 w 157"/>
                <a:gd name="T8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84">
                  <a:moveTo>
                    <a:pt x="78" y="90"/>
                  </a:moveTo>
                  <a:lnTo>
                    <a:pt x="56" y="92"/>
                  </a:lnTo>
                  <a:lnTo>
                    <a:pt x="38" y="99"/>
                  </a:lnTo>
                  <a:lnTo>
                    <a:pt x="29" y="107"/>
                  </a:lnTo>
                  <a:lnTo>
                    <a:pt x="24" y="116"/>
                  </a:lnTo>
                  <a:lnTo>
                    <a:pt x="23" y="127"/>
                  </a:lnTo>
                  <a:lnTo>
                    <a:pt x="23" y="134"/>
                  </a:lnTo>
                  <a:lnTo>
                    <a:pt x="25" y="141"/>
                  </a:lnTo>
                  <a:lnTo>
                    <a:pt x="28" y="148"/>
                  </a:lnTo>
                  <a:lnTo>
                    <a:pt x="33" y="153"/>
                  </a:lnTo>
                  <a:lnTo>
                    <a:pt x="39" y="158"/>
                  </a:lnTo>
                  <a:lnTo>
                    <a:pt x="47" y="162"/>
                  </a:lnTo>
                  <a:lnTo>
                    <a:pt x="52" y="165"/>
                  </a:lnTo>
                  <a:lnTo>
                    <a:pt x="59" y="166"/>
                  </a:lnTo>
                  <a:lnTo>
                    <a:pt x="66" y="166"/>
                  </a:lnTo>
                  <a:lnTo>
                    <a:pt x="82" y="165"/>
                  </a:lnTo>
                  <a:lnTo>
                    <a:pt x="97" y="159"/>
                  </a:lnTo>
                  <a:lnTo>
                    <a:pt x="110" y="152"/>
                  </a:lnTo>
                  <a:lnTo>
                    <a:pt x="120" y="141"/>
                  </a:lnTo>
                  <a:lnTo>
                    <a:pt x="125" y="134"/>
                  </a:lnTo>
                  <a:lnTo>
                    <a:pt x="127" y="131"/>
                  </a:lnTo>
                  <a:lnTo>
                    <a:pt x="127" y="127"/>
                  </a:lnTo>
                  <a:lnTo>
                    <a:pt x="127" y="99"/>
                  </a:lnTo>
                  <a:lnTo>
                    <a:pt x="102" y="91"/>
                  </a:lnTo>
                  <a:lnTo>
                    <a:pt x="78" y="90"/>
                  </a:lnTo>
                  <a:close/>
                  <a:moveTo>
                    <a:pt x="79" y="0"/>
                  </a:moveTo>
                  <a:lnTo>
                    <a:pt x="100" y="1"/>
                  </a:lnTo>
                  <a:lnTo>
                    <a:pt x="116" y="7"/>
                  </a:lnTo>
                  <a:lnTo>
                    <a:pt x="131" y="18"/>
                  </a:lnTo>
                  <a:lnTo>
                    <a:pt x="141" y="32"/>
                  </a:lnTo>
                  <a:lnTo>
                    <a:pt x="147" y="50"/>
                  </a:lnTo>
                  <a:lnTo>
                    <a:pt x="150" y="71"/>
                  </a:lnTo>
                  <a:lnTo>
                    <a:pt x="150" y="150"/>
                  </a:lnTo>
                  <a:lnTo>
                    <a:pt x="150" y="154"/>
                  </a:lnTo>
                  <a:lnTo>
                    <a:pt x="151" y="157"/>
                  </a:lnTo>
                  <a:lnTo>
                    <a:pt x="154" y="159"/>
                  </a:lnTo>
                  <a:lnTo>
                    <a:pt x="157" y="159"/>
                  </a:lnTo>
                  <a:lnTo>
                    <a:pt x="157" y="180"/>
                  </a:lnTo>
                  <a:lnTo>
                    <a:pt x="152" y="180"/>
                  </a:lnTo>
                  <a:lnTo>
                    <a:pt x="149" y="181"/>
                  </a:lnTo>
                  <a:lnTo>
                    <a:pt x="145" y="180"/>
                  </a:lnTo>
                  <a:lnTo>
                    <a:pt x="140" y="179"/>
                  </a:lnTo>
                  <a:lnTo>
                    <a:pt x="136" y="176"/>
                  </a:lnTo>
                  <a:lnTo>
                    <a:pt x="133" y="174"/>
                  </a:lnTo>
                  <a:lnTo>
                    <a:pt x="131" y="170"/>
                  </a:lnTo>
                  <a:lnTo>
                    <a:pt x="131" y="165"/>
                  </a:lnTo>
                  <a:lnTo>
                    <a:pt x="129" y="150"/>
                  </a:lnTo>
                  <a:lnTo>
                    <a:pt x="116" y="165"/>
                  </a:lnTo>
                  <a:lnTo>
                    <a:pt x="98" y="175"/>
                  </a:lnTo>
                  <a:lnTo>
                    <a:pt x="80" y="181"/>
                  </a:lnTo>
                  <a:lnTo>
                    <a:pt x="61" y="184"/>
                  </a:lnTo>
                  <a:lnTo>
                    <a:pt x="47" y="183"/>
                  </a:lnTo>
                  <a:lnTo>
                    <a:pt x="36" y="179"/>
                  </a:lnTo>
                  <a:lnTo>
                    <a:pt x="29" y="176"/>
                  </a:lnTo>
                  <a:lnTo>
                    <a:pt x="23" y="172"/>
                  </a:lnTo>
                  <a:lnTo>
                    <a:pt x="16" y="167"/>
                  </a:lnTo>
                  <a:lnTo>
                    <a:pt x="11" y="162"/>
                  </a:lnTo>
                  <a:lnTo>
                    <a:pt x="7" y="157"/>
                  </a:lnTo>
                  <a:lnTo>
                    <a:pt x="5" y="150"/>
                  </a:lnTo>
                  <a:lnTo>
                    <a:pt x="1" y="140"/>
                  </a:lnTo>
                  <a:lnTo>
                    <a:pt x="0" y="130"/>
                  </a:lnTo>
                  <a:lnTo>
                    <a:pt x="1" y="118"/>
                  </a:lnTo>
                  <a:lnTo>
                    <a:pt x="5" y="107"/>
                  </a:lnTo>
                  <a:lnTo>
                    <a:pt x="10" y="100"/>
                  </a:lnTo>
                  <a:lnTo>
                    <a:pt x="15" y="95"/>
                  </a:lnTo>
                  <a:lnTo>
                    <a:pt x="20" y="90"/>
                  </a:lnTo>
                  <a:lnTo>
                    <a:pt x="32" y="83"/>
                  </a:lnTo>
                  <a:lnTo>
                    <a:pt x="45" y="78"/>
                  </a:lnTo>
                  <a:lnTo>
                    <a:pt x="59" y="76"/>
                  </a:lnTo>
                  <a:lnTo>
                    <a:pt x="74" y="74"/>
                  </a:lnTo>
                  <a:lnTo>
                    <a:pt x="102" y="77"/>
                  </a:lnTo>
                  <a:lnTo>
                    <a:pt x="127" y="83"/>
                  </a:lnTo>
                  <a:lnTo>
                    <a:pt x="127" y="68"/>
                  </a:lnTo>
                  <a:lnTo>
                    <a:pt x="125" y="54"/>
                  </a:lnTo>
                  <a:lnTo>
                    <a:pt x="120" y="41"/>
                  </a:lnTo>
                  <a:lnTo>
                    <a:pt x="113" y="31"/>
                  </a:lnTo>
                  <a:lnTo>
                    <a:pt x="104" y="23"/>
                  </a:lnTo>
                  <a:lnTo>
                    <a:pt x="91" y="18"/>
                  </a:lnTo>
                  <a:lnTo>
                    <a:pt x="77" y="16"/>
                  </a:lnTo>
                  <a:lnTo>
                    <a:pt x="63" y="18"/>
                  </a:lnTo>
                  <a:lnTo>
                    <a:pt x="48" y="23"/>
                  </a:lnTo>
                  <a:lnTo>
                    <a:pt x="34" y="29"/>
                  </a:lnTo>
                  <a:lnTo>
                    <a:pt x="20" y="38"/>
                  </a:lnTo>
                  <a:lnTo>
                    <a:pt x="11" y="23"/>
                  </a:lnTo>
                  <a:lnTo>
                    <a:pt x="29" y="13"/>
                  </a:lnTo>
                  <a:lnTo>
                    <a:pt x="46" y="5"/>
                  </a:lnTo>
                  <a:lnTo>
                    <a:pt x="63" y="1"/>
                  </a:lnTo>
                  <a:lnTo>
                    <a:pt x="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25"/>
            <p:cNvSpPr>
              <a:spLocks/>
            </p:cNvSpPr>
            <p:nvPr userDrawn="1"/>
          </p:nvSpPr>
          <p:spPr bwMode="auto">
            <a:xfrm>
              <a:off x="9316524" y="763909"/>
              <a:ext cx="19687" cy="76901"/>
            </a:xfrm>
            <a:custGeom>
              <a:avLst/>
              <a:gdLst>
                <a:gd name="T0" fmla="*/ 0 w 66"/>
                <a:gd name="T1" fmla="*/ 0 h 252"/>
                <a:gd name="T2" fmla="*/ 23 w 66"/>
                <a:gd name="T3" fmla="*/ 0 h 252"/>
                <a:gd name="T4" fmla="*/ 23 w 66"/>
                <a:gd name="T5" fmla="*/ 209 h 252"/>
                <a:gd name="T6" fmla="*/ 23 w 66"/>
                <a:gd name="T7" fmla="*/ 216 h 252"/>
                <a:gd name="T8" fmla="*/ 26 w 66"/>
                <a:gd name="T9" fmla="*/ 221 h 252"/>
                <a:gd name="T10" fmla="*/ 28 w 66"/>
                <a:gd name="T11" fmla="*/ 225 h 252"/>
                <a:gd name="T12" fmla="*/ 32 w 66"/>
                <a:gd name="T13" fmla="*/ 227 h 252"/>
                <a:gd name="T14" fmla="*/ 37 w 66"/>
                <a:gd name="T15" fmla="*/ 230 h 252"/>
                <a:gd name="T16" fmla="*/ 44 w 66"/>
                <a:gd name="T17" fmla="*/ 230 h 252"/>
                <a:gd name="T18" fmla="*/ 48 w 66"/>
                <a:gd name="T19" fmla="*/ 230 h 252"/>
                <a:gd name="T20" fmla="*/ 53 w 66"/>
                <a:gd name="T21" fmla="*/ 228 h 252"/>
                <a:gd name="T22" fmla="*/ 58 w 66"/>
                <a:gd name="T23" fmla="*/ 227 h 252"/>
                <a:gd name="T24" fmla="*/ 62 w 66"/>
                <a:gd name="T25" fmla="*/ 226 h 252"/>
                <a:gd name="T26" fmla="*/ 66 w 66"/>
                <a:gd name="T27" fmla="*/ 245 h 252"/>
                <a:gd name="T28" fmla="*/ 59 w 66"/>
                <a:gd name="T29" fmla="*/ 248 h 252"/>
                <a:gd name="T30" fmla="*/ 50 w 66"/>
                <a:gd name="T31" fmla="*/ 249 h 252"/>
                <a:gd name="T32" fmla="*/ 41 w 66"/>
                <a:gd name="T33" fmla="*/ 250 h 252"/>
                <a:gd name="T34" fmla="*/ 35 w 66"/>
                <a:gd name="T35" fmla="*/ 252 h 252"/>
                <a:gd name="T36" fmla="*/ 19 w 66"/>
                <a:gd name="T37" fmla="*/ 249 h 252"/>
                <a:gd name="T38" fmla="*/ 9 w 66"/>
                <a:gd name="T39" fmla="*/ 243 h 252"/>
                <a:gd name="T40" fmla="*/ 3 w 66"/>
                <a:gd name="T41" fmla="*/ 231 h 252"/>
                <a:gd name="T42" fmla="*/ 0 w 66"/>
                <a:gd name="T43" fmla="*/ 217 h 252"/>
                <a:gd name="T44" fmla="*/ 0 w 66"/>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252">
                  <a:moveTo>
                    <a:pt x="0" y="0"/>
                  </a:moveTo>
                  <a:lnTo>
                    <a:pt x="23" y="0"/>
                  </a:lnTo>
                  <a:lnTo>
                    <a:pt x="23" y="209"/>
                  </a:lnTo>
                  <a:lnTo>
                    <a:pt x="23" y="216"/>
                  </a:lnTo>
                  <a:lnTo>
                    <a:pt x="26" y="221"/>
                  </a:lnTo>
                  <a:lnTo>
                    <a:pt x="28" y="225"/>
                  </a:lnTo>
                  <a:lnTo>
                    <a:pt x="32" y="227"/>
                  </a:lnTo>
                  <a:lnTo>
                    <a:pt x="37" y="230"/>
                  </a:lnTo>
                  <a:lnTo>
                    <a:pt x="44" y="230"/>
                  </a:lnTo>
                  <a:lnTo>
                    <a:pt x="48" y="230"/>
                  </a:lnTo>
                  <a:lnTo>
                    <a:pt x="53" y="228"/>
                  </a:lnTo>
                  <a:lnTo>
                    <a:pt x="58" y="227"/>
                  </a:lnTo>
                  <a:lnTo>
                    <a:pt x="62" y="226"/>
                  </a:lnTo>
                  <a:lnTo>
                    <a:pt x="66" y="245"/>
                  </a:lnTo>
                  <a:lnTo>
                    <a:pt x="59" y="248"/>
                  </a:lnTo>
                  <a:lnTo>
                    <a:pt x="50" y="249"/>
                  </a:lnTo>
                  <a:lnTo>
                    <a:pt x="41" y="250"/>
                  </a:lnTo>
                  <a:lnTo>
                    <a:pt x="35" y="252"/>
                  </a:lnTo>
                  <a:lnTo>
                    <a:pt x="19" y="249"/>
                  </a:lnTo>
                  <a:lnTo>
                    <a:pt x="9" y="243"/>
                  </a:lnTo>
                  <a:lnTo>
                    <a:pt x="3" y="231"/>
                  </a:lnTo>
                  <a:lnTo>
                    <a:pt x="0" y="21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26"/>
            <p:cNvSpPr>
              <a:spLocks/>
            </p:cNvSpPr>
            <p:nvPr userDrawn="1"/>
          </p:nvSpPr>
          <p:spPr bwMode="auto">
            <a:xfrm>
              <a:off x="9363280" y="765139"/>
              <a:ext cx="63982" cy="75671"/>
            </a:xfrm>
            <a:custGeom>
              <a:avLst/>
              <a:gdLst>
                <a:gd name="T0" fmla="*/ 114 w 208"/>
                <a:gd name="T1" fmla="*/ 0 h 246"/>
                <a:gd name="T2" fmla="*/ 135 w 208"/>
                <a:gd name="T3" fmla="*/ 1 h 246"/>
                <a:gd name="T4" fmla="*/ 153 w 208"/>
                <a:gd name="T5" fmla="*/ 6 h 246"/>
                <a:gd name="T6" fmla="*/ 169 w 208"/>
                <a:gd name="T7" fmla="*/ 14 h 246"/>
                <a:gd name="T8" fmla="*/ 182 w 208"/>
                <a:gd name="T9" fmla="*/ 25 h 246"/>
                <a:gd name="T10" fmla="*/ 194 w 208"/>
                <a:gd name="T11" fmla="*/ 38 h 246"/>
                <a:gd name="T12" fmla="*/ 203 w 208"/>
                <a:gd name="T13" fmla="*/ 52 h 246"/>
                <a:gd name="T14" fmla="*/ 183 w 208"/>
                <a:gd name="T15" fmla="*/ 64 h 246"/>
                <a:gd name="T16" fmla="*/ 180 w 208"/>
                <a:gd name="T17" fmla="*/ 56 h 246"/>
                <a:gd name="T18" fmla="*/ 174 w 208"/>
                <a:gd name="T19" fmla="*/ 50 h 246"/>
                <a:gd name="T20" fmla="*/ 169 w 208"/>
                <a:gd name="T21" fmla="*/ 43 h 246"/>
                <a:gd name="T22" fmla="*/ 162 w 208"/>
                <a:gd name="T23" fmla="*/ 37 h 246"/>
                <a:gd name="T24" fmla="*/ 153 w 208"/>
                <a:gd name="T25" fmla="*/ 31 h 246"/>
                <a:gd name="T26" fmla="*/ 142 w 208"/>
                <a:gd name="T27" fmla="*/ 27 h 246"/>
                <a:gd name="T28" fmla="*/ 132 w 208"/>
                <a:gd name="T29" fmla="*/ 23 h 246"/>
                <a:gd name="T30" fmla="*/ 122 w 208"/>
                <a:gd name="T31" fmla="*/ 21 h 246"/>
                <a:gd name="T32" fmla="*/ 113 w 208"/>
                <a:gd name="T33" fmla="*/ 21 h 246"/>
                <a:gd name="T34" fmla="*/ 92 w 208"/>
                <a:gd name="T35" fmla="*/ 23 h 246"/>
                <a:gd name="T36" fmla="*/ 74 w 208"/>
                <a:gd name="T37" fmla="*/ 31 h 246"/>
                <a:gd name="T38" fmla="*/ 59 w 208"/>
                <a:gd name="T39" fmla="*/ 41 h 246"/>
                <a:gd name="T40" fmla="*/ 46 w 208"/>
                <a:gd name="T41" fmla="*/ 54 h 246"/>
                <a:gd name="T42" fmla="*/ 36 w 208"/>
                <a:gd name="T43" fmla="*/ 68 h 246"/>
                <a:gd name="T44" fmla="*/ 29 w 208"/>
                <a:gd name="T45" fmla="*/ 86 h 246"/>
                <a:gd name="T46" fmla="*/ 24 w 208"/>
                <a:gd name="T47" fmla="*/ 104 h 246"/>
                <a:gd name="T48" fmla="*/ 23 w 208"/>
                <a:gd name="T49" fmla="*/ 122 h 246"/>
                <a:gd name="T50" fmla="*/ 24 w 208"/>
                <a:gd name="T51" fmla="*/ 141 h 246"/>
                <a:gd name="T52" fmla="*/ 31 w 208"/>
                <a:gd name="T53" fmla="*/ 161 h 246"/>
                <a:gd name="T54" fmla="*/ 38 w 208"/>
                <a:gd name="T55" fmla="*/ 177 h 246"/>
                <a:gd name="T56" fmla="*/ 49 w 208"/>
                <a:gd name="T57" fmla="*/ 193 h 246"/>
                <a:gd name="T58" fmla="*/ 63 w 208"/>
                <a:gd name="T59" fmla="*/ 206 h 246"/>
                <a:gd name="T60" fmla="*/ 78 w 208"/>
                <a:gd name="T61" fmla="*/ 215 h 246"/>
                <a:gd name="T62" fmla="*/ 95 w 208"/>
                <a:gd name="T63" fmla="*/ 221 h 246"/>
                <a:gd name="T64" fmla="*/ 114 w 208"/>
                <a:gd name="T65" fmla="*/ 224 h 246"/>
                <a:gd name="T66" fmla="*/ 135 w 208"/>
                <a:gd name="T67" fmla="*/ 221 h 246"/>
                <a:gd name="T68" fmla="*/ 155 w 208"/>
                <a:gd name="T69" fmla="*/ 213 h 246"/>
                <a:gd name="T70" fmla="*/ 164 w 208"/>
                <a:gd name="T71" fmla="*/ 207 h 246"/>
                <a:gd name="T72" fmla="*/ 173 w 208"/>
                <a:gd name="T73" fmla="*/ 199 h 246"/>
                <a:gd name="T74" fmla="*/ 180 w 208"/>
                <a:gd name="T75" fmla="*/ 193 h 246"/>
                <a:gd name="T76" fmla="*/ 183 w 208"/>
                <a:gd name="T77" fmla="*/ 186 h 246"/>
                <a:gd name="T78" fmla="*/ 187 w 208"/>
                <a:gd name="T79" fmla="*/ 179 h 246"/>
                <a:gd name="T80" fmla="*/ 208 w 208"/>
                <a:gd name="T81" fmla="*/ 189 h 246"/>
                <a:gd name="T82" fmla="*/ 200 w 208"/>
                <a:gd name="T83" fmla="*/ 202 h 246"/>
                <a:gd name="T84" fmla="*/ 191 w 208"/>
                <a:gd name="T85" fmla="*/ 213 h 246"/>
                <a:gd name="T86" fmla="*/ 180 w 208"/>
                <a:gd name="T87" fmla="*/ 222 h 246"/>
                <a:gd name="T88" fmla="*/ 168 w 208"/>
                <a:gd name="T89" fmla="*/ 230 h 246"/>
                <a:gd name="T90" fmla="*/ 141 w 208"/>
                <a:gd name="T91" fmla="*/ 242 h 246"/>
                <a:gd name="T92" fmla="*/ 112 w 208"/>
                <a:gd name="T93" fmla="*/ 246 h 246"/>
                <a:gd name="T94" fmla="*/ 88 w 208"/>
                <a:gd name="T95" fmla="*/ 242 h 246"/>
                <a:gd name="T96" fmla="*/ 67 w 208"/>
                <a:gd name="T97" fmla="*/ 234 h 246"/>
                <a:gd name="T98" fmla="*/ 47 w 208"/>
                <a:gd name="T99" fmla="*/ 221 h 246"/>
                <a:gd name="T100" fmla="*/ 31 w 208"/>
                <a:gd name="T101" fmla="*/ 206 h 246"/>
                <a:gd name="T102" fmla="*/ 18 w 208"/>
                <a:gd name="T103" fmla="*/ 186 h 246"/>
                <a:gd name="T104" fmla="*/ 8 w 208"/>
                <a:gd name="T105" fmla="*/ 166 h 246"/>
                <a:gd name="T106" fmla="*/ 1 w 208"/>
                <a:gd name="T107" fmla="*/ 144 h 246"/>
                <a:gd name="T108" fmla="*/ 0 w 208"/>
                <a:gd name="T109" fmla="*/ 121 h 246"/>
                <a:gd name="T110" fmla="*/ 1 w 208"/>
                <a:gd name="T111" fmla="*/ 99 h 246"/>
                <a:gd name="T112" fmla="*/ 8 w 208"/>
                <a:gd name="T113" fmla="*/ 77 h 246"/>
                <a:gd name="T114" fmla="*/ 17 w 208"/>
                <a:gd name="T115" fmla="*/ 56 h 246"/>
                <a:gd name="T116" fmla="*/ 29 w 208"/>
                <a:gd name="T117" fmla="*/ 38 h 246"/>
                <a:gd name="T118" fmla="*/ 46 w 208"/>
                <a:gd name="T119" fmla="*/ 23 h 246"/>
                <a:gd name="T120" fmla="*/ 65 w 208"/>
                <a:gd name="T121" fmla="*/ 10 h 246"/>
                <a:gd name="T122" fmla="*/ 88 w 208"/>
                <a:gd name="T123" fmla="*/ 2 h 246"/>
                <a:gd name="T124" fmla="*/ 114 w 208"/>
                <a:gd name="T1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46">
                  <a:moveTo>
                    <a:pt x="114" y="0"/>
                  </a:moveTo>
                  <a:lnTo>
                    <a:pt x="135" y="1"/>
                  </a:lnTo>
                  <a:lnTo>
                    <a:pt x="153" y="6"/>
                  </a:lnTo>
                  <a:lnTo>
                    <a:pt x="169" y="14"/>
                  </a:lnTo>
                  <a:lnTo>
                    <a:pt x="182" y="25"/>
                  </a:lnTo>
                  <a:lnTo>
                    <a:pt x="194" y="38"/>
                  </a:lnTo>
                  <a:lnTo>
                    <a:pt x="203" y="52"/>
                  </a:lnTo>
                  <a:lnTo>
                    <a:pt x="183" y="64"/>
                  </a:lnTo>
                  <a:lnTo>
                    <a:pt x="180" y="56"/>
                  </a:lnTo>
                  <a:lnTo>
                    <a:pt x="174" y="50"/>
                  </a:lnTo>
                  <a:lnTo>
                    <a:pt x="169" y="43"/>
                  </a:lnTo>
                  <a:lnTo>
                    <a:pt x="162" y="37"/>
                  </a:lnTo>
                  <a:lnTo>
                    <a:pt x="153" y="31"/>
                  </a:lnTo>
                  <a:lnTo>
                    <a:pt x="142" y="27"/>
                  </a:lnTo>
                  <a:lnTo>
                    <a:pt x="132" y="23"/>
                  </a:lnTo>
                  <a:lnTo>
                    <a:pt x="122" y="21"/>
                  </a:lnTo>
                  <a:lnTo>
                    <a:pt x="113" y="21"/>
                  </a:lnTo>
                  <a:lnTo>
                    <a:pt x="92" y="23"/>
                  </a:lnTo>
                  <a:lnTo>
                    <a:pt x="74" y="31"/>
                  </a:lnTo>
                  <a:lnTo>
                    <a:pt x="59" y="41"/>
                  </a:lnTo>
                  <a:lnTo>
                    <a:pt x="46" y="54"/>
                  </a:lnTo>
                  <a:lnTo>
                    <a:pt x="36" y="68"/>
                  </a:lnTo>
                  <a:lnTo>
                    <a:pt x="29" y="86"/>
                  </a:lnTo>
                  <a:lnTo>
                    <a:pt x="24" y="104"/>
                  </a:lnTo>
                  <a:lnTo>
                    <a:pt x="23" y="122"/>
                  </a:lnTo>
                  <a:lnTo>
                    <a:pt x="24" y="141"/>
                  </a:lnTo>
                  <a:lnTo>
                    <a:pt x="31" y="161"/>
                  </a:lnTo>
                  <a:lnTo>
                    <a:pt x="38" y="177"/>
                  </a:lnTo>
                  <a:lnTo>
                    <a:pt x="49" y="193"/>
                  </a:lnTo>
                  <a:lnTo>
                    <a:pt x="63" y="206"/>
                  </a:lnTo>
                  <a:lnTo>
                    <a:pt x="78" y="215"/>
                  </a:lnTo>
                  <a:lnTo>
                    <a:pt x="95" y="221"/>
                  </a:lnTo>
                  <a:lnTo>
                    <a:pt x="114" y="224"/>
                  </a:lnTo>
                  <a:lnTo>
                    <a:pt x="135" y="221"/>
                  </a:lnTo>
                  <a:lnTo>
                    <a:pt x="155" y="213"/>
                  </a:lnTo>
                  <a:lnTo>
                    <a:pt x="164" y="207"/>
                  </a:lnTo>
                  <a:lnTo>
                    <a:pt x="173" y="199"/>
                  </a:lnTo>
                  <a:lnTo>
                    <a:pt x="180" y="193"/>
                  </a:lnTo>
                  <a:lnTo>
                    <a:pt x="183" y="186"/>
                  </a:lnTo>
                  <a:lnTo>
                    <a:pt x="187" y="179"/>
                  </a:lnTo>
                  <a:lnTo>
                    <a:pt x="208" y="189"/>
                  </a:lnTo>
                  <a:lnTo>
                    <a:pt x="200" y="202"/>
                  </a:lnTo>
                  <a:lnTo>
                    <a:pt x="191" y="213"/>
                  </a:lnTo>
                  <a:lnTo>
                    <a:pt x="180" y="222"/>
                  </a:lnTo>
                  <a:lnTo>
                    <a:pt x="168" y="230"/>
                  </a:lnTo>
                  <a:lnTo>
                    <a:pt x="141" y="242"/>
                  </a:lnTo>
                  <a:lnTo>
                    <a:pt x="112" y="246"/>
                  </a:lnTo>
                  <a:lnTo>
                    <a:pt x="88" y="242"/>
                  </a:lnTo>
                  <a:lnTo>
                    <a:pt x="67" y="234"/>
                  </a:lnTo>
                  <a:lnTo>
                    <a:pt x="47" y="221"/>
                  </a:lnTo>
                  <a:lnTo>
                    <a:pt x="31" y="206"/>
                  </a:lnTo>
                  <a:lnTo>
                    <a:pt x="18" y="186"/>
                  </a:lnTo>
                  <a:lnTo>
                    <a:pt x="8" y="166"/>
                  </a:lnTo>
                  <a:lnTo>
                    <a:pt x="1" y="144"/>
                  </a:lnTo>
                  <a:lnTo>
                    <a:pt x="0" y="121"/>
                  </a:lnTo>
                  <a:lnTo>
                    <a:pt x="1" y="99"/>
                  </a:lnTo>
                  <a:lnTo>
                    <a:pt x="8" y="77"/>
                  </a:lnTo>
                  <a:lnTo>
                    <a:pt x="17" y="56"/>
                  </a:lnTo>
                  <a:lnTo>
                    <a:pt x="29" y="38"/>
                  </a:lnTo>
                  <a:lnTo>
                    <a:pt x="46" y="23"/>
                  </a:lnTo>
                  <a:lnTo>
                    <a:pt x="65" y="10"/>
                  </a:lnTo>
                  <a:lnTo>
                    <a:pt x="88" y="2"/>
                  </a:lnTo>
                  <a:lnTo>
                    <a:pt x="1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7"/>
            <p:cNvSpPr>
              <a:spLocks/>
            </p:cNvSpPr>
            <p:nvPr userDrawn="1"/>
          </p:nvSpPr>
          <p:spPr bwMode="auto">
            <a:xfrm>
              <a:off x="9438335" y="763909"/>
              <a:ext cx="45525" cy="76286"/>
            </a:xfrm>
            <a:custGeom>
              <a:avLst/>
              <a:gdLst>
                <a:gd name="T0" fmla="*/ 0 w 149"/>
                <a:gd name="T1" fmla="*/ 0 h 249"/>
                <a:gd name="T2" fmla="*/ 23 w 149"/>
                <a:gd name="T3" fmla="*/ 0 h 249"/>
                <a:gd name="T4" fmla="*/ 23 w 149"/>
                <a:gd name="T5" fmla="*/ 111 h 249"/>
                <a:gd name="T6" fmla="*/ 36 w 149"/>
                <a:gd name="T7" fmla="*/ 93 h 249"/>
                <a:gd name="T8" fmla="*/ 52 w 149"/>
                <a:gd name="T9" fmla="*/ 80 h 249"/>
                <a:gd name="T10" fmla="*/ 72 w 149"/>
                <a:gd name="T11" fmla="*/ 71 h 249"/>
                <a:gd name="T12" fmla="*/ 92 w 149"/>
                <a:gd name="T13" fmla="*/ 69 h 249"/>
                <a:gd name="T14" fmla="*/ 106 w 149"/>
                <a:gd name="T15" fmla="*/ 70 h 249"/>
                <a:gd name="T16" fmla="*/ 118 w 149"/>
                <a:gd name="T17" fmla="*/ 74 h 249"/>
                <a:gd name="T18" fmla="*/ 124 w 149"/>
                <a:gd name="T19" fmla="*/ 78 h 249"/>
                <a:gd name="T20" fmla="*/ 131 w 149"/>
                <a:gd name="T21" fmla="*/ 83 h 249"/>
                <a:gd name="T22" fmla="*/ 136 w 149"/>
                <a:gd name="T23" fmla="*/ 89 h 249"/>
                <a:gd name="T24" fmla="*/ 141 w 149"/>
                <a:gd name="T25" fmla="*/ 101 h 249"/>
                <a:gd name="T26" fmla="*/ 145 w 149"/>
                <a:gd name="T27" fmla="*/ 114 h 249"/>
                <a:gd name="T28" fmla="*/ 147 w 149"/>
                <a:gd name="T29" fmla="*/ 129 h 249"/>
                <a:gd name="T30" fmla="*/ 149 w 149"/>
                <a:gd name="T31" fmla="*/ 145 h 249"/>
                <a:gd name="T32" fmla="*/ 149 w 149"/>
                <a:gd name="T33" fmla="*/ 249 h 249"/>
                <a:gd name="T34" fmla="*/ 126 w 149"/>
                <a:gd name="T35" fmla="*/ 249 h 249"/>
                <a:gd name="T36" fmla="*/ 126 w 149"/>
                <a:gd name="T37" fmla="*/ 150 h 249"/>
                <a:gd name="T38" fmla="*/ 124 w 149"/>
                <a:gd name="T39" fmla="*/ 132 h 249"/>
                <a:gd name="T40" fmla="*/ 120 w 149"/>
                <a:gd name="T41" fmla="*/ 116 h 249"/>
                <a:gd name="T42" fmla="*/ 114 w 149"/>
                <a:gd name="T43" fmla="*/ 105 h 249"/>
                <a:gd name="T44" fmla="*/ 106 w 149"/>
                <a:gd name="T45" fmla="*/ 96 h 249"/>
                <a:gd name="T46" fmla="*/ 96 w 149"/>
                <a:gd name="T47" fmla="*/ 91 h 249"/>
                <a:gd name="T48" fmla="*/ 85 w 149"/>
                <a:gd name="T49" fmla="*/ 89 h 249"/>
                <a:gd name="T50" fmla="*/ 74 w 149"/>
                <a:gd name="T51" fmla="*/ 91 h 249"/>
                <a:gd name="T52" fmla="*/ 65 w 149"/>
                <a:gd name="T53" fmla="*/ 93 h 249"/>
                <a:gd name="T54" fmla="*/ 55 w 149"/>
                <a:gd name="T55" fmla="*/ 98 h 249"/>
                <a:gd name="T56" fmla="*/ 46 w 149"/>
                <a:gd name="T57" fmla="*/ 105 h 249"/>
                <a:gd name="T58" fmla="*/ 38 w 149"/>
                <a:gd name="T59" fmla="*/ 111 h 249"/>
                <a:gd name="T60" fmla="*/ 32 w 149"/>
                <a:gd name="T61" fmla="*/ 120 h 249"/>
                <a:gd name="T62" fmla="*/ 27 w 149"/>
                <a:gd name="T63" fmla="*/ 129 h 249"/>
                <a:gd name="T64" fmla="*/ 23 w 149"/>
                <a:gd name="T65" fmla="*/ 141 h 249"/>
                <a:gd name="T66" fmla="*/ 23 w 149"/>
                <a:gd name="T67" fmla="*/ 249 h 249"/>
                <a:gd name="T68" fmla="*/ 0 w 149"/>
                <a:gd name="T69" fmla="*/ 249 h 249"/>
                <a:gd name="T70" fmla="*/ 0 w 149"/>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249">
                  <a:moveTo>
                    <a:pt x="0" y="0"/>
                  </a:moveTo>
                  <a:lnTo>
                    <a:pt x="23" y="0"/>
                  </a:lnTo>
                  <a:lnTo>
                    <a:pt x="23" y="111"/>
                  </a:lnTo>
                  <a:lnTo>
                    <a:pt x="36" y="93"/>
                  </a:lnTo>
                  <a:lnTo>
                    <a:pt x="52" y="80"/>
                  </a:lnTo>
                  <a:lnTo>
                    <a:pt x="72" y="71"/>
                  </a:lnTo>
                  <a:lnTo>
                    <a:pt x="92" y="69"/>
                  </a:lnTo>
                  <a:lnTo>
                    <a:pt x="106" y="70"/>
                  </a:lnTo>
                  <a:lnTo>
                    <a:pt x="118" y="74"/>
                  </a:lnTo>
                  <a:lnTo>
                    <a:pt x="124" y="78"/>
                  </a:lnTo>
                  <a:lnTo>
                    <a:pt x="131" y="83"/>
                  </a:lnTo>
                  <a:lnTo>
                    <a:pt x="136" y="89"/>
                  </a:lnTo>
                  <a:lnTo>
                    <a:pt x="141" y="101"/>
                  </a:lnTo>
                  <a:lnTo>
                    <a:pt x="145" y="114"/>
                  </a:lnTo>
                  <a:lnTo>
                    <a:pt x="147" y="129"/>
                  </a:lnTo>
                  <a:lnTo>
                    <a:pt x="149" y="145"/>
                  </a:lnTo>
                  <a:lnTo>
                    <a:pt x="149" y="249"/>
                  </a:lnTo>
                  <a:lnTo>
                    <a:pt x="126" y="249"/>
                  </a:lnTo>
                  <a:lnTo>
                    <a:pt x="126" y="150"/>
                  </a:lnTo>
                  <a:lnTo>
                    <a:pt x="124" y="132"/>
                  </a:lnTo>
                  <a:lnTo>
                    <a:pt x="120" y="116"/>
                  </a:lnTo>
                  <a:lnTo>
                    <a:pt x="114" y="105"/>
                  </a:lnTo>
                  <a:lnTo>
                    <a:pt x="106" y="96"/>
                  </a:lnTo>
                  <a:lnTo>
                    <a:pt x="96" y="91"/>
                  </a:lnTo>
                  <a:lnTo>
                    <a:pt x="85" y="89"/>
                  </a:lnTo>
                  <a:lnTo>
                    <a:pt x="74" y="91"/>
                  </a:lnTo>
                  <a:lnTo>
                    <a:pt x="65" y="93"/>
                  </a:lnTo>
                  <a:lnTo>
                    <a:pt x="55" y="98"/>
                  </a:lnTo>
                  <a:lnTo>
                    <a:pt x="46" y="105"/>
                  </a:lnTo>
                  <a:lnTo>
                    <a:pt x="38" y="111"/>
                  </a:lnTo>
                  <a:lnTo>
                    <a:pt x="32" y="120"/>
                  </a:lnTo>
                  <a:lnTo>
                    <a:pt x="27" y="129"/>
                  </a:lnTo>
                  <a:lnTo>
                    <a:pt x="23" y="141"/>
                  </a:lnTo>
                  <a:lnTo>
                    <a:pt x="23" y="249"/>
                  </a:lnTo>
                  <a:lnTo>
                    <a:pt x="0" y="24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28"/>
            <p:cNvSpPr>
              <a:spLocks noEditPoints="1"/>
            </p:cNvSpPr>
            <p:nvPr userDrawn="1"/>
          </p:nvSpPr>
          <p:spPr bwMode="auto">
            <a:xfrm>
              <a:off x="9493704" y="784826"/>
              <a:ext cx="48602" cy="56599"/>
            </a:xfrm>
            <a:custGeom>
              <a:avLst/>
              <a:gdLst>
                <a:gd name="T0" fmla="*/ 56 w 158"/>
                <a:gd name="T1" fmla="*/ 92 h 184"/>
                <a:gd name="T2" fmla="*/ 30 w 158"/>
                <a:gd name="T3" fmla="*/ 107 h 184"/>
                <a:gd name="T4" fmla="*/ 22 w 158"/>
                <a:gd name="T5" fmla="*/ 127 h 184"/>
                <a:gd name="T6" fmla="*/ 25 w 158"/>
                <a:gd name="T7" fmla="*/ 141 h 184"/>
                <a:gd name="T8" fmla="*/ 34 w 158"/>
                <a:gd name="T9" fmla="*/ 153 h 184"/>
                <a:gd name="T10" fmla="*/ 47 w 158"/>
                <a:gd name="T11" fmla="*/ 162 h 184"/>
                <a:gd name="T12" fmla="*/ 60 w 158"/>
                <a:gd name="T13" fmla="*/ 166 h 184"/>
                <a:gd name="T14" fmla="*/ 81 w 158"/>
                <a:gd name="T15" fmla="*/ 165 h 184"/>
                <a:gd name="T16" fmla="*/ 111 w 158"/>
                <a:gd name="T17" fmla="*/ 152 h 184"/>
                <a:gd name="T18" fmla="*/ 125 w 158"/>
                <a:gd name="T19" fmla="*/ 134 h 184"/>
                <a:gd name="T20" fmla="*/ 126 w 158"/>
                <a:gd name="T21" fmla="*/ 127 h 184"/>
                <a:gd name="T22" fmla="*/ 103 w 158"/>
                <a:gd name="T23" fmla="*/ 91 h 184"/>
                <a:gd name="T24" fmla="*/ 80 w 158"/>
                <a:gd name="T25" fmla="*/ 0 h 184"/>
                <a:gd name="T26" fmla="*/ 117 w 158"/>
                <a:gd name="T27" fmla="*/ 7 h 184"/>
                <a:gd name="T28" fmla="*/ 142 w 158"/>
                <a:gd name="T29" fmla="*/ 32 h 184"/>
                <a:gd name="T30" fmla="*/ 149 w 158"/>
                <a:gd name="T31" fmla="*/ 71 h 184"/>
                <a:gd name="T32" fmla="*/ 151 w 158"/>
                <a:gd name="T33" fmla="*/ 154 h 184"/>
                <a:gd name="T34" fmla="*/ 155 w 158"/>
                <a:gd name="T35" fmla="*/ 159 h 184"/>
                <a:gd name="T36" fmla="*/ 158 w 158"/>
                <a:gd name="T37" fmla="*/ 180 h 184"/>
                <a:gd name="T38" fmla="*/ 149 w 158"/>
                <a:gd name="T39" fmla="*/ 181 h 184"/>
                <a:gd name="T40" fmla="*/ 140 w 158"/>
                <a:gd name="T41" fmla="*/ 179 h 184"/>
                <a:gd name="T42" fmla="*/ 133 w 158"/>
                <a:gd name="T43" fmla="*/ 174 h 184"/>
                <a:gd name="T44" fmla="*/ 130 w 158"/>
                <a:gd name="T45" fmla="*/ 165 h 184"/>
                <a:gd name="T46" fmla="*/ 116 w 158"/>
                <a:gd name="T47" fmla="*/ 165 h 184"/>
                <a:gd name="T48" fmla="*/ 80 w 158"/>
                <a:gd name="T49" fmla="*/ 181 h 184"/>
                <a:gd name="T50" fmla="*/ 48 w 158"/>
                <a:gd name="T51" fmla="*/ 183 h 184"/>
                <a:gd name="T52" fmla="*/ 29 w 158"/>
                <a:gd name="T53" fmla="*/ 176 h 184"/>
                <a:gd name="T54" fmla="*/ 17 w 158"/>
                <a:gd name="T55" fmla="*/ 167 h 184"/>
                <a:gd name="T56" fmla="*/ 8 w 158"/>
                <a:gd name="T57" fmla="*/ 157 h 184"/>
                <a:gd name="T58" fmla="*/ 2 w 158"/>
                <a:gd name="T59" fmla="*/ 140 h 184"/>
                <a:gd name="T60" fmla="*/ 2 w 158"/>
                <a:gd name="T61" fmla="*/ 118 h 184"/>
                <a:gd name="T62" fmla="*/ 9 w 158"/>
                <a:gd name="T63" fmla="*/ 100 h 184"/>
                <a:gd name="T64" fmla="*/ 21 w 158"/>
                <a:gd name="T65" fmla="*/ 90 h 184"/>
                <a:gd name="T66" fmla="*/ 44 w 158"/>
                <a:gd name="T67" fmla="*/ 78 h 184"/>
                <a:gd name="T68" fmla="*/ 75 w 158"/>
                <a:gd name="T69" fmla="*/ 74 h 184"/>
                <a:gd name="T70" fmla="*/ 115 w 158"/>
                <a:gd name="T71" fmla="*/ 80 h 184"/>
                <a:gd name="T72" fmla="*/ 126 w 158"/>
                <a:gd name="T73" fmla="*/ 68 h 184"/>
                <a:gd name="T74" fmla="*/ 121 w 158"/>
                <a:gd name="T75" fmla="*/ 41 h 184"/>
                <a:gd name="T76" fmla="*/ 103 w 158"/>
                <a:gd name="T77" fmla="*/ 23 h 184"/>
                <a:gd name="T78" fmla="*/ 78 w 158"/>
                <a:gd name="T79" fmla="*/ 16 h 184"/>
                <a:gd name="T80" fmla="*/ 49 w 158"/>
                <a:gd name="T81" fmla="*/ 23 h 184"/>
                <a:gd name="T82" fmla="*/ 20 w 158"/>
                <a:gd name="T83" fmla="*/ 38 h 184"/>
                <a:gd name="T84" fmla="*/ 29 w 158"/>
                <a:gd name="T85" fmla="*/ 13 h 184"/>
                <a:gd name="T86" fmla="*/ 62 w 158"/>
                <a:gd name="T87"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84">
                  <a:moveTo>
                    <a:pt x="79" y="90"/>
                  </a:moveTo>
                  <a:lnTo>
                    <a:pt x="56" y="92"/>
                  </a:lnTo>
                  <a:lnTo>
                    <a:pt x="38" y="99"/>
                  </a:lnTo>
                  <a:lnTo>
                    <a:pt x="30" y="107"/>
                  </a:lnTo>
                  <a:lnTo>
                    <a:pt x="25" y="116"/>
                  </a:lnTo>
                  <a:lnTo>
                    <a:pt x="22" y="127"/>
                  </a:lnTo>
                  <a:lnTo>
                    <a:pt x="24" y="134"/>
                  </a:lnTo>
                  <a:lnTo>
                    <a:pt x="25" y="141"/>
                  </a:lnTo>
                  <a:lnTo>
                    <a:pt x="29" y="148"/>
                  </a:lnTo>
                  <a:lnTo>
                    <a:pt x="34" y="153"/>
                  </a:lnTo>
                  <a:lnTo>
                    <a:pt x="40" y="158"/>
                  </a:lnTo>
                  <a:lnTo>
                    <a:pt x="47" y="162"/>
                  </a:lnTo>
                  <a:lnTo>
                    <a:pt x="53" y="165"/>
                  </a:lnTo>
                  <a:lnTo>
                    <a:pt x="60" y="166"/>
                  </a:lnTo>
                  <a:lnTo>
                    <a:pt x="67" y="166"/>
                  </a:lnTo>
                  <a:lnTo>
                    <a:pt x="81" y="165"/>
                  </a:lnTo>
                  <a:lnTo>
                    <a:pt x="97" y="159"/>
                  </a:lnTo>
                  <a:lnTo>
                    <a:pt x="111" y="152"/>
                  </a:lnTo>
                  <a:lnTo>
                    <a:pt x="121" y="141"/>
                  </a:lnTo>
                  <a:lnTo>
                    <a:pt x="125" y="134"/>
                  </a:lnTo>
                  <a:lnTo>
                    <a:pt x="126" y="131"/>
                  </a:lnTo>
                  <a:lnTo>
                    <a:pt x="126" y="127"/>
                  </a:lnTo>
                  <a:lnTo>
                    <a:pt x="126" y="99"/>
                  </a:lnTo>
                  <a:lnTo>
                    <a:pt x="103" y="91"/>
                  </a:lnTo>
                  <a:lnTo>
                    <a:pt x="79" y="90"/>
                  </a:lnTo>
                  <a:close/>
                  <a:moveTo>
                    <a:pt x="80" y="0"/>
                  </a:moveTo>
                  <a:lnTo>
                    <a:pt x="99" y="1"/>
                  </a:lnTo>
                  <a:lnTo>
                    <a:pt x="117" y="7"/>
                  </a:lnTo>
                  <a:lnTo>
                    <a:pt x="131" y="18"/>
                  </a:lnTo>
                  <a:lnTo>
                    <a:pt x="142" y="32"/>
                  </a:lnTo>
                  <a:lnTo>
                    <a:pt x="148" y="50"/>
                  </a:lnTo>
                  <a:lnTo>
                    <a:pt x="149" y="71"/>
                  </a:lnTo>
                  <a:lnTo>
                    <a:pt x="149" y="150"/>
                  </a:lnTo>
                  <a:lnTo>
                    <a:pt x="151" y="154"/>
                  </a:lnTo>
                  <a:lnTo>
                    <a:pt x="152" y="157"/>
                  </a:lnTo>
                  <a:lnTo>
                    <a:pt x="155" y="159"/>
                  </a:lnTo>
                  <a:lnTo>
                    <a:pt x="158" y="159"/>
                  </a:lnTo>
                  <a:lnTo>
                    <a:pt x="158" y="180"/>
                  </a:lnTo>
                  <a:lnTo>
                    <a:pt x="153" y="180"/>
                  </a:lnTo>
                  <a:lnTo>
                    <a:pt x="149" y="181"/>
                  </a:lnTo>
                  <a:lnTo>
                    <a:pt x="144" y="180"/>
                  </a:lnTo>
                  <a:lnTo>
                    <a:pt x="140" y="179"/>
                  </a:lnTo>
                  <a:lnTo>
                    <a:pt x="137" y="176"/>
                  </a:lnTo>
                  <a:lnTo>
                    <a:pt x="133" y="174"/>
                  </a:lnTo>
                  <a:lnTo>
                    <a:pt x="131" y="170"/>
                  </a:lnTo>
                  <a:lnTo>
                    <a:pt x="130" y="165"/>
                  </a:lnTo>
                  <a:lnTo>
                    <a:pt x="130" y="150"/>
                  </a:lnTo>
                  <a:lnTo>
                    <a:pt x="116" y="165"/>
                  </a:lnTo>
                  <a:lnTo>
                    <a:pt x="99" y="175"/>
                  </a:lnTo>
                  <a:lnTo>
                    <a:pt x="80" y="181"/>
                  </a:lnTo>
                  <a:lnTo>
                    <a:pt x="61" y="184"/>
                  </a:lnTo>
                  <a:lnTo>
                    <a:pt x="48" y="183"/>
                  </a:lnTo>
                  <a:lnTo>
                    <a:pt x="36" y="179"/>
                  </a:lnTo>
                  <a:lnTo>
                    <a:pt x="29" y="176"/>
                  </a:lnTo>
                  <a:lnTo>
                    <a:pt x="22" y="172"/>
                  </a:lnTo>
                  <a:lnTo>
                    <a:pt x="17" y="167"/>
                  </a:lnTo>
                  <a:lnTo>
                    <a:pt x="12" y="162"/>
                  </a:lnTo>
                  <a:lnTo>
                    <a:pt x="8" y="157"/>
                  </a:lnTo>
                  <a:lnTo>
                    <a:pt x="4" y="150"/>
                  </a:lnTo>
                  <a:lnTo>
                    <a:pt x="2" y="140"/>
                  </a:lnTo>
                  <a:lnTo>
                    <a:pt x="0" y="130"/>
                  </a:lnTo>
                  <a:lnTo>
                    <a:pt x="2" y="118"/>
                  </a:lnTo>
                  <a:lnTo>
                    <a:pt x="6" y="107"/>
                  </a:lnTo>
                  <a:lnTo>
                    <a:pt x="9" y="100"/>
                  </a:lnTo>
                  <a:lnTo>
                    <a:pt x="15" y="95"/>
                  </a:lnTo>
                  <a:lnTo>
                    <a:pt x="21" y="90"/>
                  </a:lnTo>
                  <a:lnTo>
                    <a:pt x="31" y="83"/>
                  </a:lnTo>
                  <a:lnTo>
                    <a:pt x="44" y="78"/>
                  </a:lnTo>
                  <a:lnTo>
                    <a:pt x="58" y="76"/>
                  </a:lnTo>
                  <a:lnTo>
                    <a:pt x="75" y="74"/>
                  </a:lnTo>
                  <a:lnTo>
                    <a:pt x="102" y="77"/>
                  </a:lnTo>
                  <a:lnTo>
                    <a:pt x="115" y="80"/>
                  </a:lnTo>
                  <a:lnTo>
                    <a:pt x="126" y="83"/>
                  </a:lnTo>
                  <a:lnTo>
                    <a:pt x="126" y="68"/>
                  </a:lnTo>
                  <a:lnTo>
                    <a:pt x="125" y="54"/>
                  </a:lnTo>
                  <a:lnTo>
                    <a:pt x="121" y="41"/>
                  </a:lnTo>
                  <a:lnTo>
                    <a:pt x="113" y="31"/>
                  </a:lnTo>
                  <a:lnTo>
                    <a:pt x="103" y="23"/>
                  </a:lnTo>
                  <a:lnTo>
                    <a:pt x="92" y="18"/>
                  </a:lnTo>
                  <a:lnTo>
                    <a:pt x="78" y="16"/>
                  </a:lnTo>
                  <a:lnTo>
                    <a:pt x="63" y="18"/>
                  </a:lnTo>
                  <a:lnTo>
                    <a:pt x="49" y="23"/>
                  </a:lnTo>
                  <a:lnTo>
                    <a:pt x="35" y="29"/>
                  </a:lnTo>
                  <a:lnTo>
                    <a:pt x="20" y="38"/>
                  </a:lnTo>
                  <a:lnTo>
                    <a:pt x="12" y="23"/>
                  </a:lnTo>
                  <a:lnTo>
                    <a:pt x="29" y="13"/>
                  </a:lnTo>
                  <a:lnTo>
                    <a:pt x="45" y="5"/>
                  </a:lnTo>
                  <a:lnTo>
                    <a:pt x="62" y="1"/>
                  </a:lnTo>
                  <a:lnTo>
                    <a:pt x="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29"/>
            <p:cNvSpPr>
              <a:spLocks/>
            </p:cNvSpPr>
            <p:nvPr userDrawn="1"/>
          </p:nvSpPr>
          <p:spPr bwMode="auto">
            <a:xfrm>
              <a:off x="9553379" y="784826"/>
              <a:ext cx="27685" cy="55369"/>
            </a:xfrm>
            <a:custGeom>
              <a:avLst/>
              <a:gdLst>
                <a:gd name="T0" fmla="*/ 78 w 88"/>
                <a:gd name="T1" fmla="*/ 0 h 179"/>
                <a:gd name="T2" fmla="*/ 84 w 88"/>
                <a:gd name="T3" fmla="*/ 0 h 179"/>
                <a:gd name="T4" fmla="*/ 87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1 w 88"/>
                <a:gd name="T25" fmla="*/ 1 h 179"/>
                <a:gd name="T26" fmla="*/ 21 w 88"/>
                <a:gd name="T27" fmla="*/ 44 h 179"/>
                <a:gd name="T28" fmla="*/ 33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7" y="0"/>
                  </a:lnTo>
                  <a:lnTo>
                    <a:pt x="88" y="1"/>
                  </a:lnTo>
                  <a:lnTo>
                    <a:pt x="88" y="22"/>
                  </a:lnTo>
                  <a:lnTo>
                    <a:pt x="66" y="26"/>
                  </a:lnTo>
                  <a:lnTo>
                    <a:pt x="47" y="35"/>
                  </a:lnTo>
                  <a:lnTo>
                    <a:pt x="33" y="49"/>
                  </a:lnTo>
                  <a:lnTo>
                    <a:pt x="23" y="68"/>
                  </a:lnTo>
                  <a:lnTo>
                    <a:pt x="23" y="179"/>
                  </a:lnTo>
                  <a:lnTo>
                    <a:pt x="0" y="179"/>
                  </a:lnTo>
                  <a:lnTo>
                    <a:pt x="0" y="1"/>
                  </a:lnTo>
                  <a:lnTo>
                    <a:pt x="21" y="1"/>
                  </a:lnTo>
                  <a:lnTo>
                    <a:pt x="21" y="44"/>
                  </a:lnTo>
                  <a:lnTo>
                    <a:pt x="33"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30"/>
            <p:cNvSpPr>
              <a:spLocks/>
            </p:cNvSpPr>
            <p:nvPr userDrawn="1"/>
          </p:nvSpPr>
          <p:spPr bwMode="auto">
            <a:xfrm>
              <a:off x="9589676" y="767600"/>
              <a:ext cx="31991" cy="73210"/>
            </a:xfrm>
            <a:custGeom>
              <a:avLst/>
              <a:gdLst>
                <a:gd name="T0" fmla="*/ 24 w 102"/>
                <a:gd name="T1" fmla="*/ 0 h 240"/>
                <a:gd name="T2" fmla="*/ 48 w 102"/>
                <a:gd name="T3" fmla="*/ 0 h 240"/>
                <a:gd name="T4" fmla="*/ 48 w 102"/>
                <a:gd name="T5" fmla="*/ 59 h 240"/>
                <a:gd name="T6" fmla="*/ 88 w 102"/>
                <a:gd name="T7" fmla="*/ 59 h 240"/>
                <a:gd name="T8" fmla="*/ 88 w 102"/>
                <a:gd name="T9" fmla="*/ 77 h 240"/>
                <a:gd name="T10" fmla="*/ 48 w 102"/>
                <a:gd name="T11" fmla="*/ 77 h 240"/>
                <a:gd name="T12" fmla="*/ 48 w 102"/>
                <a:gd name="T13" fmla="*/ 198 h 240"/>
                <a:gd name="T14" fmla="*/ 48 w 102"/>
                <a:gd name="T15" fmla="*/ 205 h 240"/>
                <a:gd name="T16" fmla="*/ 51 w 102"/>
                <a:gd name="T17" fmla="*/ 210 h 240"/>
                <a:gd name="T18" fmla="*/ 55 w 102"/>
                <a:gd name="T19" fmla="*/ 213 h 240"/>
                <a:gd name="T20" fmla="*/ 59 w 102"/>
                <a:gd name="T21" fmla="*/ 215 h 240"/>
                <a:gd name="T22" fmla="*/ 64 w 102"/>
                <a:gd name="T23" fmla="*/ 218 h 240"/>
                <a:gd name="T24" fmla="*/ 69 w 102"/>
                <a:gd name="T25" fmla="*/ 218 h 240"/>
                <a:gd name="T26" fmla="*/ 75 w 102"/>
                <a:gd name="T27" fmla="*/ 218 h 240"/>
                <a:gd name="T28" fmla="*/ 82 w 102"/>
                <a:gd name="T29" fmla="*/ 216 h 240"/>
                <a:gd name="T30" fmla="*/ 87 w 102"/>
                <a:gd name="T31" fmla="*/ 214 h 240"/>
                <a:gd name="T32" fmla="*/ 91 w 102"/>
                <a:gd name="T33" fmla="*/ 213 h 240"/>
                <a:gd name="T34" fmla="*/ 95 w 102"/>
                <a:gd name="T35" fmla="*/ 211 h 240"/>
                <a:gd name="T36" fmla="*/ 96 w 102"/>
                <a:gd name="T37" fmla="*/ 210 h 240"/>
                <a:gd name="T38" fmla="*/ 102 w 102"/>
                <a:gd name="T39" fmla="*/ 228 h 240"/>
                <a:gd name="T40" fmla="*/ 100 w 102"/>
                <a:gd name="T41" fmla="*/ 229 h 240"/>
                <a:gd name="T42" fmla="*/ 96 w 102"/>
                <a:gd name="T43" fmla="*/ 232 h 240"/>
                <a:gd name="T44" fmla="*/ 92 w 102"/>
                <a:gd name="T45" fmla="*/ 233 h 240"/>
                <a:gd name="T46" fmla="*/ 87 w 102"/>
                <a:gd name="T47" fmla="*/ 234 h 240"/>
                <a:gd name="T48" fmla="*/ 82 w 102"/>
                <a:gd name="T49" fmla="*/ 236 h 240"/>
                <a:gd name="T50" fmla="*/ 75 w 102"/>
                <a:gd name="T51" fmla="*/ 238 h 240"/>
                <a:gd name="T52" fmla="*/ 69 w 102"/>
                <a:gd name="T53" fmla="*/ 238 h 240"/>
                <a:gd name="T54" fmla="*/ 63 w 102"/>
                <a:gd name="T55" fmla="*/ 240 h 240"/>
                <a:gd name="T56" fmla="*/ 55 w 102"/>
                <a:gd name="T57" fmla="*/ 238 h 240"/>
                <a:gd name="T58" fmla="*/ 48 w 102"/>
                <a:gd name="T59" fmla="*/ 237 h 240"/>
                <a:gd name="T60" fmla="*/ 42 w 102"/>
                <a:gd name="T61" fmla="*/ 234 h 240"/>
                <a:gd name="T62" fmla="*/ 36 w 102"/>
                <a:gd name="T63" fmla="*/ 231 h 240"/>
                <a:gd name="T64" fmla="*/ 32 w 102"/>
                <a:gd name="T65" fmla="*/ 225 h 240"/>
                <a:gd name="T66" fmla="*/ 28 w 102"/>
                <a:gd name="T67" fmla="*/ 220 h 240"/>
                <a:gd name="T68" fmla="*/ 27 w 102"/>
                <a:gd name="T69" fmla="*/ 215 h 240"/>
                <a:gd name="T70" fmla="*/ 25 w 102"/>
                <a:gd name="T71" fmla="*/ 210 h 240"/>
                <a:gd name="T72" fmla="*/ 24 w 102"/>
                <a:gd name="T73" fmla="*/ 205 h 240"/>
                <a:gd name="T74" fmla="*/ 24 w 102"/>
                <a:gd name="T75" fmla="*/ 77 h 240"/>
                <a:gd name="T76" fmla="*/ 0 w 102"/>
                <a:gd name="T77" fmla="*/ 77 h 240"/>
                <a:gd name="T78" fmla="*/ 0 w 102"/>
                <a:gd name="T79" fmla="*/ 59 h 240"/>
                <a:gd name="T80" fmla="*/ 24 w 102"/>
                <a:gd name="T81" fmla="*/ 59 h 240"/>
                <a:gd name="T82" fmla="*/ 24 w 102"/>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240">
                  <a:moveTo>
                    <a:pt x="24" y="0"/>
                  </a:moveTo>
                  <a:lnTo>
                    <a:pt x="48" y="0"/>
                  </a:lnTo>
                  <a:lnTo>
                    <a:pt x="48" y="59"/>
                  </a:lnTo>
                  <a:lnTo>
                    <a:pt x="88" y="59"/>
                  </a:lnTo>
                  <a:lnTo>
                    <a:pt x="88" y="77"/>
                  </a:lnTo>
                  <a:lnTo>
                    <a:pt x="48" y="77"/>
                  </a:lnTo>
                  <a:lnTo>
                    <a:pt x="48" y="198"/>
                  </a:lnTo>
                  <a:lnTo>
                    <a:pt x="48" y="205"/>
                  </a:lnTo>
                  <a:lnTo>
                    <a:pt x="51" y="210"/>
                  </a:lnTo>
                  <a:lnTo>
                    <a:pt x="55" y="213"/>
                  </a:lnTo>
                  <a:lnTo>
                    <a:pt x="59" y="215"/>
                  </a:lnTo>
                  <a:lnTo>
                    <a:pt x="64" y="218"/>
                  </a:lnTo>
                  <a:lnTo>
                    <a:pt x="69" y="218"/>
                  </a:lnTo>
                  <a:lnTo>
                    <a:pt x="75" y="218"/>
                  </a:lnTo>
                  <a:lnTo>
                    <a:pt x="82" y="216"/>
                  </a:lnTo>
                  <a:lnTo>
                    <a:pt x="87" y="214"/>
                  </a:lnTo>
                  <a:lnTo>
                    <a:pt x="91" y="213"/>
                  </a:lnTo>
                  <a:lnTo>
                    <a:pt x="95" y="211"/>
                  </a:lnTo>
                  <a:lnTo>
                    <a:pt x="96" y="210"/>
                  </a:lnTo>
                  <a:lnTo>
                    <a:pt x="102" y="228"/>
                  </a:lnTo>
                  <a:lnTo>
                    <a:pt x="100" y="229"/>
                  </a:lnTo>
                  <a:lnTo>
                    <a:pt x="96" y="232"/>
                  </a:lnTo>
                  <a:lnTo>
                    <a:pt x="92" y="233"/>
                  </a:lnTo>
                  <a:lnTo>
                    <a:pt x="87" y="234"/>
                  </a:lnTo>
                  <a:lnTo>
                    <a:pt x="82" y="236"/>
                  </a:lnTo>
                  <a:lnTo>
                    <a:pt x="75" y="238"/>
                  </a:lnTo>
                  <a:lnTo>
                    <a:pt x="69" y="238"/>
                  </a:lnTo>
                  <a:lnTo>
                    <a:pt x="63" y="240"/>
                  </a:lnTo>
                  <a:lnTo>
                    <a:pt x="55" y="238"/>
                  </a:lnTo>
                  <a:lnTo>
                    <a:pt x="48" y="237"/>
                  </a:lnTo>
                  <a:lnTo>
                    <a:pt x="42" y="234"/>
                  </a:lnTo>
                  <a:lnTo>
                    <a:pt x="36" y="231"/>
                  </a:lnTo>
                  <a:lnTo>
                    <a:pt x="32" y="225"/>
                  </a:lnTo>
                  <a:lnTo>
                    <a:pt x="28" y="220"/>
                  </a:lnTo>
                  <a:lnTo>
                    <a:pt x="27" y="215"/>
                  </a:lnTo>
                  <a:lnTo>
                    <a:pt x="25" y="210"/>
                  </a:lnTo>
                  <a:lnTo>
                    <a:pt x="24" y="205"/>
                  </a:lnTo>
                  <a:lnTo>
                    <a:pt x="24" y="77"/>
                  </a:lnTo>
                  <a:lnTo>
                    <a:pt x="0" y="77"/>
                  </a:lnTo>
                  <a:lnTo>
                    <a:pt x="0" y="59"/>
                  </a:lnTo>
                  <a:lnTo>
                    <a:pt x="24" y="59"/>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1"/>
            <p:cNvSpPr>
              <a:spLocks noEditPoints="1"/>
            </p:cNvSpPr>
            <p:nvPr userDrawn="1"/>
          </p:nvSpPr>
          <p:spPr bwMode="auto">
            <a:xfrm>
              <a:off x="9628434" y="784826"/>
              <a:ext cx="54138" cy="56599"/>
            </a:xfrm>
            <a:custGeom>
              <a:avLst/>
              <a:gdLst>
                <a:gd name="T0" fmla="*/ 76 w 176"/>
                <a:gd name="T1" fmla="*/ 19 h 184"/>
                <a:gd name="T2" fmla="*/ 57 w 176"/>
                <a:gd name="T3" fmla="*/ 25 h 184"/>
                <a:gd name="T4" fmla="*/ 44 w 176"/>
                <a:gd name="T5" fmla="*/ 36 h 184"/>
                <a:gd name="T6" fmla="*/ 34 w 176"/>
                <a:gd name="T7" fmla="*/ 49 h 184"/>
                <a:gd name="T8" fmla="*/ 26 w 176"/>
                <a:gd name="T9" fmla="*/ 68 h 184"/>
                <a:gd name="T10" fmla="*/ 154 w 176"/>
                <a:gd name="T11" fmla="*/ 82 h 184"/>
                <a:gd name="T12" fmla="*/ 148 w 176"/>
                <a:gd name="T13" fmla="*/ 56 h 184"/>
                <a:gd name="T14" fmla="*/ 139 w 176"/>
                <a:gd name="T15" fmla="*/ 42 h 184"/>
                <a:gd name="T16" fmla="*/ 127 w 176"/>
                <a:gd name="T17" fmla="*/ 31 h 184"/>
                <a:gd name="T18" fmla="*/ 113 w 176"/>
                <a:gd name="T19" fmla="*/ 23 h 184"/>
                <a:gd name="T20" fmla="*/ 89 w 176"/>
                <a:gd name="T21" fmla="*/ 18 h 184"/>
                <a:gd name="T22" fmla="*/ 107 w 176"/>
                <a:gd name="T23" fmla="*/ 1 h 184"/>
                <a:gd name="T24" fmla="*/ 139 w 176"/>
                <a:gd name="T25" fmla="*/ 15 h 184"/>
                <a:gd name="T26" fmla="*/ 162 w 176"/>
                <a:gd name="T27" fmla="*/ 40 h 184"/>
                <a:gd name="T28" fmla="*/ 175 w 176"/>
                <a:gd name="T29" fmla="*/ 73 h 184"/>
                <a:gd name="T30" fmla="*/ 176 w 176"/>
                <a:gd name="T31" fmla="*/ 96 h 184"/>
                <a:gd name="T32" fmla="*/ 176 w 176"/>
                <a:gd name="T33" fmla="*/ 100 h 184"/>
                <a:gd name="T34" fmla="*/ 27 w 176"/>
                <a:gd name="T35" fmla="*/ 113 h 184"/>
                <a:gd name="T36" fmla="*/ 37 w 176"/>
                <a:gd name="T37" fmla="*/ 138 h 184"/>
                <a:gd name="T38" fmla="*/ 52 w 176"/>
                <a:gd name="T39" fmla="*/ 153 h 184"/>
                <a:gd name="T40" fmla="*/ 66 w 176"/>
                <a:gd name="T41" fmla="*/ 161 h 184"/>
                <a:gd name="T42" fmla="*/ 90 w 176"/>
                <a:gd name="T43" fmla="*/ 166 h 184"/>
                <a:gd name="T44" fmla="*/ 107 w 176"/>
                <a:gd name="T45" fmla="*/ 163 h 184"/>
                <a:gd name="T46" fmla="*/ 122 w 176"/>
                <a:gd name="T47" fmla="*/ 157 h 184"/>
                <a:gd name="T48" fmla="*/ 135 w 176"/>
                <a:gd name="T49" fmla="*/ 147 h 184"/>
                <a:gd name="T50" fmla="*/ 144 w 176"/>
                <a:gd name="T51" fmla="*/ 134 h 184"/>
                <a:gd name="T52" fmla="*/ 161 w 176"/>
                <a:gd name="T53" fmla="*/ 145 h 184"/>
                <a:gd name="T54" fmla="*/ 153 w 176"/>
                <a:gd name="T55" fmla="*/ 157 h 184"/>
                <a:gd name="T56" fmla="*/ 135 w 176"/>
                <a:gd name="T57" fmla="*/ 171 h 184"/>
                <a:gd name="T58" fmla="*/ 89 w 176"/>
                <a:gd name="T59" fmla="*/ 184 h 184"/>
                <a:gd name="T60" fmla="*/ 53 w 176"/>
                <a:gd name="T61" fmla="*/ 176 h 184"/>
                <a:gd name="T62" fmla="*/ 25 w 176"/>
                <a:gd name="T63" fmla="*/ 156 h 184"/>
                <a:gd name="T64" fmla="*/ 7 w 176"/>
                <a:gd name="T65" fmla="*/ 126 h 184"/>
                <a:gd name="T66" fmla="*/ 0 w 176"/>
                <a:gd name="T67" fmla="*/ 91 h 184"/>
                <a:gd name="T68" fmla="*/ 7 w 176"/>
                <a:gd name="T69" fmla="*/ 55 h 184"/>
                <a:gd name="T70" fmla="*/ 25 w 176"/>
                <a:gd name="T71" fmla="*/ 27 h 184"/>
                <a:gd name="T72" fmla="*/ 53 w 176"/>
                <a:gd name="T73" fmla="*/ 6 h 184"/>
                <a:gd name="T74" fmla="*/ 89 w 176"/>
                <a:gd name="T7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4">
                  <a:moveTo>
                    <a:pt x="89" y="18"/>
                  </a:moveTo>
                  <a:lnTo>
                    <a:pt x="76" y="19"/>
                  </a:lnTo>
                  <a:lnTo>
                    <a:pt x="64" y="23"/>
                  </a:lnTo>
                  <a:lnTo>
                    <a:pt x="57" y="25"/>
                  </a:lnTo>
                  <a:lnTo>
                    <a:pt x="50" y="31"/>
                  </a:lnTo>
                  <a:lnTo>
                    <a:pt x="44" y="36"/>
                  </a:lnTo>
                  <a:lnTo>
                    <a:pt x="39" y="42"/>
                  </a:lnTo>
                  <a:lnTo>
                    <a:pt x="34" y="49"/>
                  </a:lnTo>
                  <a:lnTo>
                    <a:pt x="30" y="56"/>
                  </a:lnTo>
                  <a:lnTo>
                    <a:pt x="26" y="68"/>
                  </a:lnTo>
                  <a:lnTo>
                    <a:pt x="23" y="82"/>
                  </a:lnTo>
                  <a:lnTo>
                    <a:pt x="154" y="82"/>
                  </a:lnTo>
                  <a:lnTo>
                    <a:pt x="152" y="68"/>
                  </a:lnTo>
                  <a:lnTo>
                    <a:pt x="148" y="56"/>
                  </a:lnTo>
                  <a:lnTo>
                    <a:pt x="144" y="49"/>
                  </a:lnTo>
                  <a:lnTo>
                    <a:pt x="139" y="42"/>
                  </a:lnTo>
                  <a:lnTo>
                    <a:pt x="134" y="36"/>
                  </a:lnTo>
                  <a:lnTo>
                    <a:pt x="127" y="31"/>
                  </a:lnTo>
                  <a:lnTo>
                    <a:pt x="121" y="25"/>
                  </a:lnTo>
                  <a:lnTo>
                    <a:pt x="113" y="23"/>
                  </a:lnTo>
                  <a:lnTo>
                    <a:pt x="102" y="19"/>
                  </a:lnTo>
                  <a:lnTo>
                    <a:pt x="89" y="18"/>
                  </a:lnTo>
                  <a:close/>
                  <a:moveTo>
                    <a:pt x="89" y="0"/>
                  </a:moveTo>
                  <a:lnTo>
                    <a:pt x="107" y="1"/>
                  </a:lnTo>
                  <a:lnTo>
                    <a:pt x="125" y="6"/>
                  </a:lnTo>
                  <a:lnTo>
                    <a:pt x="139" y="15"/>
                  </a:lnTo>
                  <a:lnTo>
                    <a:pt x="152" y="27"/>
                  </a:lnTo>
                  <a:lnTo>
                    <a:pt x="162" y="40"/>
                  </a:lnTo>
                  <a:lnTo>
                    <a:pt x="170" y="55"/>
                  </a:lnTo>
                  <a:lnTo>
                    <a:pt x="175" y="73"/>
                  </a:lnTo>
                  <a:lnTo>
                    <a:pt x="176" y="90"/>
                  </a:lnTo>
                  <a:lnTo>
                    <a:pt x="176" y="96"/>
                  </a:lnTo>
                  <a:lnTo>
                    <a:pt x="176" y="98"/>
                  </a:lnTo>
                  <a:lnTo>
                    <a:pt x="176" y="100"/>
                  </a:lnTo>
                  <a:lnTo>
                    <a:pt x="25" y="100"/>
                  </a:lnTo>
                  <a:lnTo>
                    <a:pt x="27" y="113"/>
                  </a:lnTo>
                  <a:lnTo>
                    <a:pt x="31" y="126"/>
                  </a:lnTo>
                  <a:lnTo>
                    <a:pt x="37" y="138"/>
                  </a:lnTo>
                  <a:lnTo>
                    <a:pt x="45" y="147"/>
                  </a:lnTo>
                  <a:lnTo>
                    <a:pt x="52" y="153"/>
                  </a:lnTo>
                  <a:lnTo>
                    <a:pt x="58" y="157"/>
                  </a:lnTo>
                  <a:lnTo>
                    <a:pt x="66" y="161"/>
                  </a:lnTo>
                  <a:lnTo>
                    <a:pt x="77" y="165"/>
                  </a:lnTo>
                  <a:lnTo>
                    <a:pt x="90" y="166"/>
                  </a:lnTo>
                  <a:lnTo>
                    <a:pt x="98" y="165"/>
                  </a:lnTo>
                  <a:lnTo>
                    <a:pt x="107" y="163"/>
                  </a:lnTo>
                  <a:lnTo>
                    <a:pt x="116" y="161"/>
                  </a:lnTo>
                  <a:lnTo>
                    <a:pt x="122" y="157"/>
                  </a:lnTo>
                  <a:lnTo>
                    <a:pt x="130" y="152"/>
                  </a:lnTo>
                  <a:lnTo>
                    <a:pt x="135" y="147"/>
                  </a:lnTo>
                  <a:lnTo>
                    <a:pt x="140" y="140"/>
                  </a:lnTo>
                  <a:lnTo>
                    <a:pt x="144" y="134"/>
                  </a:lnTo>
                  <a:lnTo>
                    <a:pt x="165" y="139"/>
                  </a:lnTo>
                  <a:lnTo>
                    <a:pt x="161" y="145"/>
                  </a:lnTo>
                  <a:lnTo>
                    <a:pt x="157" y="152"/>
                  </a:lnTo>
                  <a:lnTo>
                    <a:pt x="153" y="157"/>
                  </a:lnTo>
                  <a:lnTo>
                    <a:pt x="144" y="165"/>
                  </a:lnTo>
                  <a:lnTo>
                    <a:pt x="135" y="171"/>
                  </a:lnTo>
                  <a:lnTo>
                    <a:pt x="113" y="180"/>
                  </a:lnTo>
                  <a:lnTo>
                    <a:pt x="89" y="184"/>
                  </a:lnTo>
                  <a:lnTo>
                    <a:pt x="71" y="181"/>
                  </a:lnTo>
                  <a:lnTo>
                    <a:pt x="53" y="176"/>
                  </a:lnTo>
                  <a:lnTo>
                    <a:pt x="39" y="167"/>
                  </a:lnTo>
                  <a:lnTo>
                    <a:pt x="25" y="156"/>
                  </a:lnTo>
                  <a:lnTo>
                    <a:pt x="14" y="143"/>
                  </a:lnTo>
                  <a:lnTo>
                    <a:pt x="7" y="126"/>
                  </a:lnTo>
                  <a:lnTo>
                    <a:pt x="1" y="109"/>
                  </a:lnTo>
                  <a:lnTo>
                    <a:pt x="0" y="91"/>
                  </a:lnTo>
                  <a:lnTo>
                    <a:pt x="1" y="73"/>
                  </a:lnTo>
                  <a:lnTo>
                    <a:pt x="7" y="55"/>
                  </a:lnTo>
                  <a:lnTo>
                    <a:pt x="14" y="40"/>
                  </a:lnTo>
                  <a:lnTo>
                    <a:pt x="25" y="27"/>
                  </a:lnTo>
                  <a:lnTo>
                    <a:pt x="37" y="15"/>
                  </a:lnTo>
                  <a:lnTo>
                    <a:pt x="53" y="6"/>
                  </a:lnTo>
                  <a:lnTo>
                    <a:pt x="70" y="1"/>
                  </a:lnTo>
                  <a:lnTo>
                    <a:pt x="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32"/>
            <p:cNvSpPr>
              <a:spLocks/>
            </p:cNvSpPr>
            <p:nvPr userDrawn="1"/>
          </p:nvSpPr>
          <p:spPr bwMode="auto">
            <a:xfrm>
              <a:off x="9693031" y="784826"/>
              <a:ext cx="27069" cy="55369"/>
            </a:xfrm>
            <a:custGeom>
              <a:avLst/>
              <a:gdLst>
                <a:gd name="T0" fmla="*/ 78 w 88"/>
                <a:gd name="T1" fmla="*/ 0 h 179"/>
                <a:gd name="T2" fmla="*/ 84 w 88"/>
                <a:gd name="T3" fmla="*/ 0 h 179"/>
                <a:gd name="T4" fmla="*/ 86 w 88"/>
                <a:gd name="T5" fmla="*/ 0 h 179"/>
                <a:gd name="T6" fmla="*/ 88 w 88"/>
                <a:gd name="T7" fmla="*/ 1 h 179"/>
                <a:gd name="T8" fmla="*/ 88 w 88"/>
                <a:gd name="T9" fmla="*/ 22 h 179"/>
                <a:gd name="T10" fmla="*/ 66 w 88"/>
                <a:gd name="T11" fmla="*/ 26 h 179"/>
                <a:gd name="T12" fmla="*/ 47 w 88"/>
                <a:gd name="T13" fmla="*/ 35 h 179"/>
                <a:gd name="T14" fmla="*/ 33 w 88"/>
                <a:gd name="T15" fmla="*/ 49 h 179"/>
                <a:gd name="T16" fmla="*/ 23 w 88"/>
                <a:gd name="T17" fmla="*/ 68 h 179"/>
                <a:gd name="T18" fmla="*/ 23 w 88"/>
                <a:gd name="T19" fmla="*/ 179 h 179"/>
                <a:gd name="T20" fmla="*/ 0 w 88"/>
                <a:gd name="T21" fmla="*/ 179 h 179"/>
                <a:gd name="T22" fmla="*/ 0 w 88"/>
                <a:gd name="T23" fmla="*/ 1 h 179"/>
                <a:gd name="T24" fmla="*/ 22 w 88"/>
                <a:gd name="T25" fmla="*/ 1 h 179"/>
                <a:gd name="T26" fmla="*/ 22 w 88"/>
                <a:gd name="T27" fmla="*/ 44 h 179"/>
                <a:gd name="T28" fmla="*/ 32 w 88"/>
                <a:gd name="T29" fmla="*/ 27 h 179"/>
                <a:gd name="T30" fmla="*/ 46 w 88"/>
                <a:gd name="T31" fmla="*/ 13 h 179"/>
                <a:gd name="T32" fmla="*/ 61 w 88"/>
                <a:gd name="T33" fmla="*/ 4 h 179"/>
                <a:gd name="T34" fmla="*/ 78 w 88"/>
                <a:gd name="T3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79">
                  <a:moveTo>
                    <a:pt x="78" y="0"/>
                  </a:moveTo>
                  <a:lnTo>
                    <a:pt x="84" y="0"/>
                  </a:lnTo>
                  <a:lnTo>
                    <a:pt x="86" y="0"/>
                  </a:lnTo>
                  <a:lnTo>
                    <a:pt x="88" y="1"/>
                  </a:lnTo>
                  <a:lnTo>
                    <a:pt x="88" y="22"/>
                  </a:lnTo>
                  <a:lnTo>
                    <a:pt x="66" y="26"/>
                  </a:lnTo>
                  <a:lnTo>
                    <a:pt x="47" y="35"/>
                  </a:lnTo>
                  <a:lnTo>
                    <a:pt x="33" y="49"/>
                  </a:lnTo>
                  <a:lnTo>
                    <a:pt x="23" y="68"/>
                  </a:lnTo>
                  <a:lnTo>
                    <a:pt x="23" y="179"/>
                  </a:lnTo>
                  <a:lnTo>
                    <a:pt x="0" y="179"/>
                  </a:lnTo>
                  <a:lnTo>
                    <a:pt x="0" y="1"/>
                  </a:lnTo>
                  <a:lnTo>
                    <a:pt x="22" y="1"/>
                  </a:lnTo>
                  <a:lnTo>
                    <a:pt x="22" y="44"/>
                  </a:lnTo>
                  <a:lnTo>
                    <a:pt x="32" y="27"/>
                  </a:lnTo>
                  <a:lnTo>
                    <a:pt x="46" y="13"/>
                  </a:lnTo>
                  <a:lnTo>
                    <a:pt x="61" y="4"/>
                  </a:lnTo>
                  <a:lnTo>
                    <a:pt x="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0609605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Pull out info">
    <p:bg>
      <p:bgPr>
        <a:solidFill>
          <a:srgbClr val="883084"/>
        </a:solidFill>
        <a:effectLst/>
      </p:bgPr>
    </p:bg>
    <p:spTree>
      <p:nvGrpSpPr>
        <p:cNvPr id="1" name=""/>
        <p:cNvGrpSpPr/>
        <p:nvPr/>
      </p:nvGrpSpPr>
      <p:grpSpPr>
        <a:xfrm>
          <a:off x="0" y="0"/>
          <a:ext cx="0" cy="0"/>
          <a:chOff x="0" y="0"/>
          <a:chExt cx="0" cy="0"/>
        </a:xfrm>
      </p:grpSpPr>
      <p:sp>
        <p:nvSpPr>
          <p:cNvPr id="9" name="Freeform 6"/>
          <p:cNvSpPr>
            <a:spLocks noEditPoints="1"/>
          </p:cNvSpPr>
          <p:nvPr userDrawn="1"/>
        </p:nvSpPr>
        <p:spPr bwMode="auto">
          <a:xfrm rot="10800000">
            <a:off x="6562718" y="3680305"/>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noEditPoints="1"/>
          </p:cNvSpPr>
          <p:nvPr userDrawn="1"/>
        </p:nvSpPr>
        <p:spPr bwMode="auto">
          <a:xfrm>
            <a:off x="1088707" y="79216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0" name="Picture 39" descr="IPA-Logo-Black.png"/>
          <p:cNvPicPr>
            <a:picLocks noChangeAspect="1"/>
          </p:cNvPicPr>
          <p:nvPr userDrawn="1"/>
        </p:nvPicPr>
        <p:blipFill>
          <a:blip r:embed="rId2"/>
          <a:stretch>
            <a:fillRect/>
          </a:stretch>
        </p:blipFill>
        <p:spPr>
          <a:xfrm>
            <a:off x="8731249" y="5076794"/>
            <a:ext cx="666245" cy="375830"/>
          </a:xfrm>
          <a:prstGeom prst="rect">
            <a:avLst/>
          </a:prstGeom>
        </p:spPr>
      </p:pic>
      <p:cxnSp>
        <p:nvCxnSpPr>
          <p:cNvPr id="42" name="Straight Connector 41"/>
          <p:cNvCxnSpPr/>
          <p:nvPr userDrawn="1"/>
        </p:nvCxnSpPr>
        <p:spPr>
          <a:xfrm>
            <a:off x="689293" y="5110375"/>
            <a:ext cx="794339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89000" y="5302509"/>
            <a:ext cx="3191193" cy="110351"/>
          </a:xfrm>
          <a:prstGeom prst="rect">
            <a:avLst/>
          </a:prstGeom>
        </p:spPr>
        <p:txBody>
          <a:bodyPr vert="horz" lIns="0" tIns="0" rIns="0" bIns="0" rtlCol="0" anchor="t" anchorCtr="0">
            <a:spAutoFit/>
          </a:bodyPr>
          <a:lstStyle>
            <a:lvl1pPr marL="0" indent="0" algn="l">
              <a:lnSpc>
                <a:spcPct val="110000"/>
              </a:lnSpc>
              <a:spcBef>
                <a:spcPts val="0"/>
              </a:spcBef>
              <a:spcAft>
                <a:spcPts val="300"/>
              </a:spcAft>
              <a:defRPr sz="700" b="0" i="0">
                <a:solidFill>
                  <a:schemeClr val="tx1"/>
                </a:solidFill>
                <a:latin typeface="Raleway"/>
                <a:cs typeface="Raleway"/>
              </a:defRPr>
            </a:lvl1pPr>
          </a:lstStyle>
          <a:p>
            <a:r>
              <a:rPr lang="en-US" dirty="0" smtClean="0"/>
              <a:t>| IPA Sustainability Survey 2022</a:t>
            </a:r>
            <a:endParaRPr lang="en-US" dirty="0"/>
          </a:p>
        </p:txBody>
      </p:sp>
      <p:sp>
        <p:nvSpPr>
          <p:cNvPr id="44" name="Slide Number Placeholder 5"/>
          <p:cNvSpPr>
            <a:spLocks noGrp="1"/>
          </p:cNvSpPr>
          <p:nvPr>
            <p:ph type="sldNum" sz="quarter" idx="4"/>
          </p:nvPr>
        </p:nvSpPr>
        <p:spPr>
          <a:xfrm>
            <a:off x="689293" y="5302509"/>
            <a:ext cx="199707" cy="110351"/>
          </a:xfrm>
          <a:prstGeom prst="rect">
            <a:avLst/>
          </a:prstGeom>
        </p:spPr>
        <p:txBody>
          <a:bodyPr vert="horz" wrap="square" lIns="0" tIns="0" rIns="0" bIns="0" rtlCol="0" anchor="t" anchorCtr="0">
            <a:spAutoFit/>
          </a:bodyPr>
          <a:lstStyle>
            <a:lvl1pPr marL="0" indent="0" algn="l">
              <a:lnSpc>
                <a:spcPct val="110000"/>
              </a:lnSpc>
              <a:spcBef>
                <a:spcPts val="0"/>
              </a:spcBef>
              <a:spcAft>
                <a:spcPts val="300"/>
              </a:spcAft>
              <a:defRPr sz="700" b="1" i="0">
                <a:solidFill>
                  <a:schemeClr val="tx1"/>
                </a:solidFill>
                <a:latin typeface="Raleway"/>
                <a:cs typeface="Raleway"/>
              </a:defRPr>
            </a:lvl1pPr>
          </a:lstStyle>
          <a:p>
            <a:fld id="{250383E6-0508-4FD6-840C-C50B0CB81885}" type="slidenum">
              <a:rPr lang="en-US" smtClean="0"/>
              <a:pPr/>
              <a:t>‹#›</a:t>
            </a:fld>
            <a:endParaRPr lang="en-US" dirty="0"/>
          </a:p>
        </p:txBody>
      </p:sp>
      <p:sp>
        <p:nvSpPr>
          <p:cNvPr id="8" name="Subtitle 2"/>
          <p:cNvSpPr>
            <a:spLocks noGrp="1"/>
          </p:cNvSpPr>
          <p:nvPr>
            <p:ph type="subTitle" idx="1" hasCustomPrompt="1"/>
          </p:nvPr>
        </p:nvSpPr>
        <p:spPr>
          <a:xfrm>
            <a:off x="2133600" y="1270000"/>
            <a:ext cx="4936836" cy="2997200"/>
          </a:xfrm>
          <a:prstGeom prst="rect">
            <a:avLst/>
          </a:prstGeom>
        </p:spPr>
        <p:txBody>
          <a:bodyPr lIns="0" tIns="0" rIns="0" bIns="0"/>
          <a:lstStyle>
            <a:lvl1pPr marL="0" indent="0" algn="l">
              <a:buNone/>
              <a:defRPr sz="2000" b="0" i="0" baseline="0">
                <a:solidFill>
                  <a:schemeClr val="tx1"/>
                </a:solidFill>
                <a:latin typeface="Raleway Light" panose="020B0403030101060003" pitchFamily="34" charset="0"/>
                <a:cs typeface="Raleway Light" panose="020B04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you want to highlight some copy or facts or a quote it can go on a slide like this here and here and here and here and here and here and here and here and here and here and here and here and here and here and here and here and here and here and here and here and here and here and here and here and here</a:t>
            </a:r>
            <a:endParaRPr lang="en-US" dirty="0"/>
          </a:p>
        </p:txBody>
      </p:sp>
    </p:spTree>
    <p:extLst>
      <p:ext uri="{BB962C8B-B14F-4D97-AF65-F5344CB8AC3E}">
        <p14:creationId xmlns:p14="http://schemas.microsoft.com/office/powerpoint/2010/main" val="3655766987"/>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A68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67543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86" r:id="rId3"/>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C82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72377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2424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47991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A35A5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70693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D1BE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6273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830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0613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847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95195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55A9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3607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769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8738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372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02578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9B14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99623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AD4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85706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D9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18852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hf hdr="0" ftr="0" dt="0"/>
  <p:txStyles>
    <p:titleStyle>
      <a:lvl1pPr marL="0" indent="0" algn="l" defTabSz="457200" rtl="0" eaLnBrk="1" latinLnBrk="0" hangingPunct="1">
        <a:lnSpc>
          <a:spcPct val="110000"/>
        </a:lnSpc>
        <a:spcBef>
          <a:spcPts val="0"/>
        </a:spcBef>
        <a:spcAft>
          <a:spcPts val="300"/>
        </a:spcAft>
        <a:buNone/>
        <a:defRPr sz="1600" b="1" i="0" kern="1200">
          <a:solidFill>
            <a:schemeClr val="tx1"/>
          </a:solidFill>
          <a:latin typeface="Raleway"/>
          <a:ea typeface="+mj-ea"/>
          <a:cs typeface="Raleway"/>
        </a:defRPr>
      </a:lvl1pPr>
    </p:titleStyle>
    <p:bodyStyle>
      <a:lvl1pPr marL="0" indent="-180000" algn="l" defTabSz="457200" rtl="0" eaLnBrk="1" latinLnBrk="0" hangingPunct="1">
        <a:lnSpc>
          <a:spcPct val="110000"/>
        </a:lnSpc>
        <a:spcBef>
          <a:spcPts val="0"/>
        </a:spcBef>
        <a:spcAft>
          <a:spcPts val="300"/>
        </a:spcAft>
        <a:buFont typeface="Arial"/>
        <a:buChar char="•"/>
        <a:defRPr sz="1500" b="0" i="0" kern="1200">
          <a:solidFill>
            <a:schemeClr val="tx1"/>
          </a:solidFill>
          <a:latin typeface="Raleway Light"/>
          <a:ea typeface="+mn-ea"/>
          <a:cs typeface="Raleway Light"/>
        </a:defRPr>
      </a:lvl1pPr>
      <a:lvl2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2pPr>
      <a:lvl3pPr marL="360000" indent="18000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3pPr>
      <a:lvl4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4pPr>
      <a:lvl5pPr marL="0" indent="0" algn="l" defTabSz="457200" rtl="0" eaLnBrk="1" latinLnBrk="0" hangingPunct="1">
        <a:lnSpc>
          <a:spcPct val="110000"/>
        </a:lnSpc>
        <a:spcBef>
          <a:spcPts val="0"/>
        </a:spcBef>
        <a:spcAft>
          <a:spcPts val="300"/>
        </a:spcAft>
        <a:buFont typeface="Arial"/>
        <a:buChar char="»"/>
        <a:defRPr sz="12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92354" y="1444886"/>
            <a:ext cx="8897959" cy="1008155"/>
          </a:xfrm>
        </p:spPr>
        <p:txBody>
          <a:bodyPr/>
          <a:lstStyle/>
          <a:p>
            <a:r>
              <a:rPr lang="en-GB" dirty="0" smtClean="0"/>
              <a:t>IPA Sustainability Survey 2022</a:t>
            </a:r>
            <a:endParaRPr lang="en-GB" dirty="0">
              <a:solidFill>
                <a:schemeClr val="bg1"/>
              </a:solidFill>
            </a:endParaRPr>
          </a:p>
        </p:txBody>
      </p:sp>
      <p:sp>
        <p:nvSpPr>
          <p:cNvPr id="29" name="Text Placeholder 28"/>
          <p:cNvSpPr>
            <a:spLocks noGrp="1"/>
          </p:cNvSpPr>
          <p:nvPr>
            <p:ph type="body" sz="quarter" idx="11"/>
          </p:nvPr>
        </p:nvSpPr>
        <p:spPr>
          <a:xfrm>
            <a:off x="692150" y="2453041"/>
            <a:ext cx="7764463" cy="1319212"/>
          </a:xfrm>
        </p:spPr>
        <p:txBody>
          <a:bodyPr/>
          <a:lstStyle/>
          <a:p>
            <a:r>
              <a:rPr lang="en-GB" dirty="0"/>
              <a:t>P</a:t>
            </a:r>
            <a:r>
              <a:rPr lang="en-GB" dirty="0" smtClean="0"/>
              <a:t>reparedness </a:t>
            </a:r>
            <a:r>
              <a:rPr lang="en-GB" dirty="0"/>
              <a:t>and maturity of IPA member agencies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10</a:t>
            </a:fld>
            <a:endParaRPr lang="en-US" dirty="0"/>
          </a:p>
        </p:txBody>
      </p:sp>
      <p:sp>
        <p:nvSpPr>
          <p:cNvPr id="62" name="Text Placeholder 61"/>
          <p:cNvSpPr>
            <a:spLocks noGrp="1"/>
          </p:cNvSpPr>
          <p:nvPr>
            <p:ph type="body" sz="quarter" idx="11"/>
          </p:nvPr>
        </p:nvSpPr>
        <p:spPr>
          <a:xfrm>
            <a:off x="970083" y="494191"/>
            <a:ext cx="8389938" cy="290900"/>
          </a:xfrm>
        </p:spPr>
        <p:txBody>
          <a:bodyPr/>
          <a:lstStyle/>
          <a:p>
            <a:r>
              <a:rPr lang="en-GB" dirty="0" smtClean="0"/>
              <a:t>Over 70% of respondents indicated that their agency has a sustainability policy, while only 16% indicated that they did not have one </a:t>
            </a:r>
          </a:p>
        </p:txBody>
      </p:sp>
      <p:graphicFrame>
        <p:nvGraphicFramePr>
          <p:cNvPr id="5" name="Chart 4"/>
          <p:cNvGraphicFramePr/>
          <p:nvPr>
            <p:extLst>
              <p:ext uri="{D42A27DB-BD31-4B8C-83A1-F6EECF244321}">
                <p14:modId xmlns:p14="http://schemas.microsoft.com/office/powerpoint/2010/main" val="1782135627"/>
              </p:ext>
            </p:extLst>
          </p:nvPr>
        </p:nvGraphicFramePr>
        <p:xfrm>
          <a:off x="1121228" y="1517716"/>
          <a:ext cx="7707085" cy="34788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1923" y="4553397"/>
            <a:ext cx="1233030" cy="246221"/>
          </a:xfrm>
          <a:prstGeom prst="rect">
            <a:avLst/>
          </a:prstGeom>
          <a:noFill/>
        </p:spPr>
        <p:txBody>
          <a:bodyPr wrap="none" rtlCol="0">
            <a:spAutoFit/>
          </a:bodyPr>
          <a:lstStyle/>
          <a:p>
            <a:r>
              <a:rPr lang="en-GB" sz="1000" dirty="0" smtClean="0">
                <a:latin typeface="Raleway Light" panose="020B0403030101060003" pitchFamily="34" charset="0"/>
              </a:rPr>
              <a:t>Base: 31 Agencies</a:t>
            </a:r>
            <a:endParaRPr lang="en-GB" sz="1000" dirty="0">
              <a:latin typeface="Raleway Light" panose="020B0403030101060003" pitchFamily="34" charset="0"/>
            </a:endParaRPr>
          </a:p>
        </p:txBody>
      </p:sp>
      <p:sp>
        <p:nvSpPr>
          <p:cNvPr id="2" name="Rectangle 1"/>
          <p:cNvSpPr/>
          <p:nvPr/>
        </p:nvSpPr>
        <p:spPr>
          <a:xfrm>
            <a:off x="4903417" y="4799618"/>
            <a:ext cx="3720826" cy="307777"/>
          </a:xfrm>
          <a:prstGeom prst="rect">
            <a:avLst/>
          </a:prstGeom>
        </p:spPr>
        <p:txBody>
          <a:bodyPr wrap="none">
            <a:spAutoFit/>
          </a:bodyPr>
          <a:lstStyle/>
          <a:p>
            <a:pPr algn="ctr"/>
            <a:r>
              <a:rPr lang="en-GB" sz="1400" i="1" dirty="0"/>
              <a:t>Do you have a documented sustainability policy?</a:t>
            </a:r>
          </a:p>
        </p:txBody>
      </p:sp>
    </p:spTree>
    <p:extLst>
      <p:ext uri="{BB962C8B-B14F-4D97-AF65-F5344CB8AC3E}">
        <p14:creationId xmlns:p14="http://schemas.microsoft.com/office/powerpoint/2010/main" val="1622385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11</a:t>
            </a:fld>
            <a:endParaRPr lang="en-US" dirty="0"/>
          </a:p>
        </p:txBody>
      </p:sp>
      <p:sp>
        <p:nvSpPr>
          <p:cNvPr id="62" name="Text Placeholder 61"/>
          <p:cNvSpPr>
            <a:spLocks noGrp="1"/>
          </p:cNvSpPr>
          <p:nvPr>
            <p:ph type="body" sz="quarter" idx="11"/>
          </p:nvPr>
        </p:nvSpPr>
        <p:spPr>
          <a:xfrm>
            <a:off x="689293" y="348741"/>
            <a:ext cx="8389938" cy="862010"/>
          </a:xfrm>
        </p:spPr>
        <p:txBody>
          <a:bodyPr/>
          <a:lstStyle/>
          <a:p>
            <a:r>
              <a:rPr lang="en-GB" sz="1800" dirty="0" smtClean="0">
                <a:ea typeface="Helvetica Neue" panose="02000503000000020004" pitchFamily="2" charset="0"/>
                <a:cs typeface="Calibri" panose="020F0502020204030204" pitchFamily="34" charset="0"/>
              </a:rPr>
              <a:t>Just over two-fifths of agencies (43%) indicated they have an individual in the agency who has sole responsibility for sustainability, while a further 47% have someone who is committed to sustainability</a:t>
            </a:r>
            <a:endParaRPr lang="en-GB" sz="1800" dirty="0">
              <a:ea typeface="Helvetica Neue" panose="02000503000000020004" pitchFamily="2"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4046700256"/>
              </p:ext>
            </p:extLst>
          </p:nvPr>
        </p:nvGraphicFramePr>
        <p:xfrm>
          <a:off x="1027522" y="1498862"/>
          <a:ext cx="8051709" cy="351553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89293" y="4768177"/>
            <a:ext cx="1258678" cy="246221"/>
          </a:xfrm>
          <a:prstGeom prst="rect">
            <a:avLst/>
          </a:prstGeom>
          <a:noFill/>
        </p:spPr>
        <p:txBody>
          <a:bodyPr wrap="none" rtlCol="0">
            <a:spAutoFit/>
          </a:bodyPr>
          <a:lstStyle/>
          <a:p>
            <a:r>
              <a:rPr lang="en-GB" sz="1000" dirty="0" smtClean="0">
                <a:latin typeface="Raleway Light" panose="020B0403030101060003" pitchFamily="34" charset="0"/>
              </a:rPr>
              <a:t>Base: 30 Agencies</a:t>
            </a:r>
            <a:endParaRPr lang="en-GB" sz="1000" dirty="0">
              <a:latin typeface="Raleway Light" panose="020B0403030101060003" pitchFamily="34" charset="0"/>
            </a:endParaRPr>
          </a:p>
        </p:txBody>
      </p:sp>
    </p:spTree>
    <p:extLst>
      <p:ext uri="{BB962C8B-B14F-4D97-AF65-F5344CB8AC3E}">
        <p14:creationId xmlns:p14="http://schemas.microsoft.com/office/powerpoint/2010/main" val="3831760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12</a:t>
            </a:fld>
            <a:endParaRPr lang="en-US" dirty="0"/>
          </a:p>
        </p:txBody>
      </p:sp>
      <p:sp>
        <p:nvSpPr>
          <p:cNvPr id="62" name="Text Placeholder 61"/>
          <p:cNvSpPr>
            <a:spLocks noGrp="1"/>
          </p:cNvSpPr>
          <p:nvPr>
            <p:ph type="body" sz="quarter" idx="11"/>
          </p:nvPr>
        </p:nvSpPr>
        <p:spPr>
          <a:xfrm>
            <a:off x="708825" y="494190"/>
            <a:ext cx="8685695" cy="1075656"/>
          </a:xfrm>
        </p:spPr>
        <p:txBody>
          <a:bodyPr/>
          <a:lstStyle/>
          <a:p>
            <a:r>
              <a:rPr lang="en-GB" dirty="0" smtClean="0"/>
              <a:t>Over 90% of respondents indicated that their agency has </a:t>
            </a:r>
            <a:r>
              <a:rPr lang="en-GB" dirty="0"/>
              <a:t>documented environmental and societal plans (e.g. carbon reduction or environmental management plans)</a:t>
            </a:r>
          </a:p>
        </p:txBody>
      </p:sp>
      <p:graphicFrame>
        <p:nvGraphicFramePr>
          <p:cNvPr id="5" name="Chart 4"/>
          <p:cNvGraphicFramePr/>
          <p:nvPr>
            <p:extLst>
              <p:ext uri="{D42A27DB-BD31-4B8C-83A1-F6EECF244321}">
                <p14:modId xmlns:p14="http://schemas.microsoft.com/office/powerpoint/2010/main" val="1682076534"/>
              </p:ext>
            </p:extLst>
          </p:nvPr>
        </p:nvGraphicFramePr>
        <p:xfrm>
          <a:off x="1084944" y="1456373"/>
          <a:ext cx="8309576" cy="384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89000" y="4676507"/>
            <a:ext cx="1233030" cy="246221"/>
          </a:xfrm>
          <a:prstGeom prst="rect">
            <a:avLst/>
          </a:prstGeom>
          <a:noFill/>
        </p:spPr>
        <p:txBody>
          <a:bodyPr wrap="none" rtlCol="0">
            <a:spAutoFit/>
          </a:bodyPr>
          <a:lstStyle/>
          <a:p>
            <a:r>
              <a:rPr lang="en-GB" sz="1000" dirty="0" smtClean="0">
                <a:latin typeface="Raleway Light" panose="020B0403030101060003" pitchFamily="34" charset="0"/>
              </a:rPr>
              <a:t>Base: 31 Agencies</a:t>
            </a:r>
            <a:endParaRPr lang="en-GB" sz="1000" dirty="0">
              <a:latin typeface="Raleway Light" panose="020B0403030101060003" pitchFamily="34" charset="0"/>
            </a:endParaRPr>
          </a:p>
        </p:txBody>
      </p:sp>
    </p:spTree>
    <p:extLst>
      <p:ext uri="{BB962C8B-B14F-4D97-AF65-F5344CB8AC3E}">
        <p14:creationId xmlns:p14="http://schemas.microsoft.com/office/powerpoint/2010/main" val="3413165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IPA Sustainability Survey 2022</a:t>
            </a:r>
            <a:endParaRPr lang="en-US" dirty="0"/>
          </a:p>
        </p:txBody>
      </p:sp>
      <p:sp>
        <p:nvSpPr>
          <p:cNvPr id="5" name="Slide Number Placeholder 4"/>
          <p:cNvSpPr>
            <a:spLocks noGrp="1"/>
          </p:cNvSpPr>
          <p:nvPr>
            <p:ph type="sldNum" sz="quarter" idx="4"/>
          </p:nvPr>
        </p:nvSpPr>
        <p:spPr/>
        <p:txBody>
          <a:bodyPr/>
          <a:lstStyle/>
          <a:p>
            <a:fld id="{250383E6-0508-4FD6-840C-C50B0CB81885}" type="slidenum">
              <a:rPr lang="en-US" smtClean="0"/>
              <a:pPr/>
              <a:t>13</a:t>
            </a:fld>
            <a:endParaRPr lang="en-US" dirty="0"/>
          </a:p>
        </p:txBody>
      </p:sp>
      <p:sp>
        <p:nvSpPr>
          <p:cNvPr id="2" name="Title 1"/>
          <p:cNvSpPr>
            <a:spLocks noGrp="1"/>
          </p:cNvSpPr>
          <p:nvPr>
            <p:ph type="ctrTitle"/>
          </p:nvPr>
        </p:nvSpPr>
        <p:spPr>
          <a:xfrm>
            <a:off x="198425" y="1089048"/>
            <a:ext cx="8012321" cy="2455429"/>
          </a:xfrm>
        </p:spPr>
        <p:txBody>
          <a:bodyPr/>
          <a:lstStyle/>
          <a:p>
            <a:pPr>
              <a:lnSpc>
                <a:spcPct val="100000"/>
              </a:lnSpc>
            </a:pPr>
            <a:r>
              <a:rPr lang="en-US" dirty="0"/>
              <a:t>Agencies are taking a stance, but capability and capacity are barriers to </a:t>
            </a:r>
            <a:r>
              <a:rPr lang="en-US" dirty="0" smtClean="0"/>
              <a:t>change…</a:t>
            </a:r>
            <a:endParaRPr lang="en-US" dirty="0"/>
          </a:p>
        </p:txBody>
      </p:sp>
      <p:sp>
        <p:nvSpPr>
          <p:cNvPr id="11" name="Freeform 6"/>
          <p:cNvSpPr>
            <a:spLocks noEditPoints="1"/>
          </p:cNvSpPr>
          <p:nvPr/>
        </p:nvSpPr>
        <p:spPr bwMode="auto">
          <a:xfrm rot="10800000">
            <a:off x="16611519" y="739845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10020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14</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t>71% of respondents* indicated that their agency experiences </a:t>
            </a:r>
            <a:r>
              <a:rPr lang="en-GB" dirty="0"/>
              <a:t>societal pressure for </a:t>
            </a:r>
            <a:r>
              <a:rPr lang="en-GB" dirty="0" smtClean="0"/>
              <a:t>sustainability</a:t>
            </a:r>
            <a:endParaRPr lang="en-GB" dirty="0">
              <a:solidFill>
                <a:schemeClr val="tx1">
                  <a:lumMod val="65000"/>
                  <a:lumOff val="35000"/>
                </a:schemeClr>
              </a:solidFill>
              <a:ea typeface="Helvetica Neue" panose="02000503000000020004" pitchFamily="2"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4002749831"/>
              </p:ext>
            </p:extLst>
          </p:nvPr>
        </p:nvGraphicFramePr>
        <p:xfrm>
          <a:off x="889001" y="1168924"/>
          <a:ext cx="7981622" cy="37405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1923" y="4553397"/>
            <a:ext cx="3148619" cy="246221"/>
          </a:xfrm>
          <a:prstGeom prst="rect">
            <a:avLst/>
          </a:prstGeom>
          <a:noFill/>
        </p:spPr>
        <p:txBody>
          <a:bodyPr wrap="none" rtlCol="0">
            <a:spAutoFit/>
          </a:bodyPr>
          <a:lstStyle/>
          <a:p>
            <a:r>
              <a:rPr lang="en-GB" sz="1000" dirty="0" smtClean="0">
                <a:latin typeface="Raleway Light" panose="020B0403030101060003" pitchFamily="34" charset="0"/>
              </a:rPr>
              <a:t>Base: 24 agencies passing responsibility threshold*</a:t>
            </a:r>
            <a:endParaRPr lang="en-GB" sz="1000" dirty="0">
              <a:latin typeface="Raleway Light" panose="020B0403030101060003" pitchFamily="34" charset="0"/>
            </a:endParaRPr>
          </a:p>
        </p:txBody>
      </p:sp>
      <p:sp>
        <p:nvSpPr>
          <p:cNvPr id="8" name="TextBox 7"/>
          <p:cNvSpPr txBox="1"/>
          <p:nvPr/>
        </p:nvSpPr>
        <p:spPr>
          <a:xfrm>
            <a:off x="751923" y="4812161"/>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3936969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15</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t>Significant numbers of responding agencies were engaged in one or industry initiatives </a:t>
            </a:r>
            <a:endParaRPr lang="en-GB" dirty="0"/>
          </a:p>
        </p:txBody>
      </p:sp>
      <p:graphicFrame>
        <p:nvGraphicFramePr>
          <p:cNvPr id="5" name="Chart 4"/>
          <p:cNvGraphicFramePr/>
          <p:nvPr>
            <p:extLst>
              <p:ext uri="{D42A27DB-BD31-4B8C-83A1-F6EECF244321}">
                <p14:modId xmlns:p14="http://schemas.microsoft.com/office/powerpoint/2010/main" val="1369641293"/>
              </p:ext>
            </p:extLst>
          </p:nvPr>
        </p:nvGraphicFramePr>
        <p:xfrm>
          <a:off x="1120938" y="1432874"/>
          <a:ext cx="7565714" cy="30603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1923" y="4553397"/>
            <a:ext cx="3147015" cy="246221"/>
          </a:xfrm>
          <a:prstGeom prst="rect">
            <a:avLst/>
          </a:prstGeom>
          <a:noFill/>
        </p:spPr>
        <p:txBody>
          <a:bodyPr wrap="none" rtlCol="0">
            <a:spAutoFit/>
          </a:bodyPr>
          <a:lstStyle/>
          <a:p>
            <a:r>
              <a:rPr lang="en-GB" sz="1000" dirty="0" smtClean="0">
                <a:latin typeface="Raleway Light" panose="020B0403030101060003" pitchFamily="34" charset="0"/>
              </a:rPr>
              <a:t>Base: 23 agencies passing responsibility threshold*</a:t>
            </a:r>
            <a:endParaRPr lang="en-GB" sz="1000" dirty="0">
              <a:latin typeface="Raleway Light" panose="020B0403030101060003" pitchFamily="34" charset="0"/>
            </a:endParaRPr>
          </a:p>
        </p:txBody>
      </p:sp>
      <p:sp>
        <p:nvSpPr>
          <p:cNvPr id="8" name="TextBox 7"/>
          <p:cNvSpPr txBox="1"/>
          <p:nvPr/>
        </p:nvSpPr>
        <p:spPr>
          <a:xfrm>
            <a:off x="751923" y="4812161"/>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3339447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16</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cs typeface="Calibri" panose="020F0502020204030204" pitchFamily="34" charset="0"/>
              </a:rPr>
              <a:t>While only 3% of agencies indicated that they have Bcorp status, a further 50% are intending to gain this</a:t>
            </a:r>
            <a:endParaRPr lang="en-GB" dirty="0">
              <a:solidFill>
                <a:schemeClr val="tx1">
                  <a:lumMod val="65000"/>
                  <a:lumOff val="35000"/>
                </a:schemeClr>
              </a:solidFill>
              <a:ea typeface="Helvetica Neue" panose="02000503000000020004" pitchFamily="2"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3677945214"/>
              </p:ext>
            </p:extLst>
          </p:nvPr>
        </p:nvGraphicFramePr>
        <p:xfrm>
          <a:off x="889001" y="1556575"/>
          <a:ext cx="7656286" cy="33528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1923" y="4553397"/>
            <a:ext cx="1249060" cy="246221"/>
          </a:xfrm>
          <a:prstGeom prst="rect">
            <a:avLst/>
          </a:prstGeom>
          <a:noFill/>
        </p:spPr>
        <p:txBody>
          <a:bodyPr wrap="none" rtlCol="0">
            <a:spAutoFit/>
          </a:bodyPr>
          <a:lstStyle/>
          <a:p>
            <a:r>
              <a:rPr lang="en-GB" sz="1000" dirty="0" smtClean="0">
                <a:latin typeface="Raleway Light" panose="020B0403030101060003" pitchFamily="34" charset="0"/>
              </a:rPr>
              <a:t>Base: 34 Agencies</a:t>
            </a:r>
            <a:endParaRPr lang="en-GB" sz="1000" dirty="0">
              <a:latin typeface="Raleway Light" panose="020B0403030101060003" pitchFamily="34" charset="0"/>
            </a:endParaRPr>
          </a:p>
        </p:txBody>
      </p:sp>
    </p:spTree>
    <p:extLst>
      <p:ext uri="{BB962C8B-B14F-4D97-AF65-F5344CB8AC3E}">
        <p14:creationId xmlns:p14="http://schemas.microsoft.com/office/powerpoint/2010/main" val="325652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17</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cs typeface="Calibri" panose="020F0502020204030204" pitchFamily="34" charset="0"/>
              </a:rPr>
              <a:t>Less than a quarter of respondents indicated that their agency had one or more of standard accreditations</a:t>
            </a:r>
            <a:endParaRPr lang="en-GB" dirty="0">
              <a:solidFill>
                <a:schemeClr val="tx1">
                  <a:lumMod val="65000"/>
                  <a:lumOff val="35000"/>
                </a:schemeClr>
              </a:solidFill>
              <a:ea typeface="Helvetica Neue" panose="02000503000000020004" pitchFamily="2"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819642816"/>
              </p:ext>
            </p:extLst>
          </p:nvPr>
        </p:nvGraphicFramePr>
        <p:xfrm>
          <a:off x="889001" y="1556575"/>
          <a:ext cx="7656286" cy="33528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1923" y="4553397"/>
            <a:ext cx="3145413" cy="246221"/>
          </a:xfrm>
          <a:prstGeom prst="rect">
            <a:avLst/>
          </a:prstGeom>
          <a:noFill/>
        </p:spPr>
        <p:txBody>
          <a:bodyPr wrap="none" rtlCol="0">
            <a:spAutoFit/>
          </a:bodyPr>
          <a:lstStyle/>
          <a:p>
            <a:r>
              <a:rPr lang="en-GB" sz="1000" dirty="0" smtClean="0">
                <a:latin typeface="Raleway Light" panose="020B0403030101060003" pitchFamily="34" charset="0"/>
              </a:rPr>
              <a:t>Base: </a:t>
            </a:r>
            <a:r>
              <a:rPr lang="en-GB" sz="1000" dirty="0">
                <a:latin typeface="Raleway Light" panose="020B0403030101060003" pitchFamily="34" charset="0"/>
              </a:rPr>
              <a:t>22 agencies passing responsibility threshold*</a:t>
            </a:r>
          </a:p>
        </p:txBody>
      </p:sp>
      <p:sp>
        <p:nvSpPr>
          <p:cNvPr id="8" name="TextBox 7"/>
          <p:cNvSpPr txBox="1"/>
          <p:nvPr/>
        </p:nvSpPr>
        <p:spPr>
          <a:xfrm>
            <a:off x="751923" y="4812161"/>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3982179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IPA Sustainability Survey 2022</a:t>
            </a:r>
            <a:endParaRPr lang="en-US" dirty="0"/>
          </a:p>
        </p:txBody>
      </p:sp>
      <p:sp>
        <p:nvSpPr>
          <p:cNvPr id="5" name="Slide Number Placeholder 4"/>
          <p:cNvSpPr>
            <a:spLocks noGrp="1"/>
          </p:cNvSpPr>
          <p:nvPr>
            <p:ph type="sldNum" sz="quarter" idx="4"/>
          </p:nvPr>
        </p:nvSpPr>
        <p:spPr/>
        <p:txBody>
          <a:bodyPr/>
          <a:lstStyle/>
          <a:p>
            <a:fld id="{250383E6-0508-4FD6-840C-C50B0CB81885}" type="slidenum">
              <a:rPr lang="en-US" smtClean="0"/>
              <a:pPr/>
              <a:t>18</a:t>
            </a:fld>
            <a:endParaRPr lang="en-US" dirty="0"/>
          </a:p>
        </p:txBody>
      </p:sp>
      <p:sp>
        <p:nvSpPr>
          <p:cNvPr id="2" name="Title 1"/>
          <p:cNvSpPr>
            <a:spLocks noGrp="1"/>
          </p:cNvSpPr>
          <p:nvPr>
            <p:ph type="ctrTitle"/>
          </p:nvPr>
        </p:nvSpPr>
        <p:spPr>
          <a:xfrm>
            <a:off x="198425" y="1089048"/>
            <a:ext cx="8012321" cy="2455429"/>
          </a:xfrm>
        </p:spPr>
        <p:txBody>
          <a:bodyPr/>
          <a:lstStyle/>
          <a:p>
            <a:pPr>
              <a:lnSpc>
                <a:spcPct val="100000"/>
              </a:lnSpc>
            </a:pPr>
            <a:r>
              <a:rPr lang="en-US" dirty="0"/>
              <a:t>Change drivers may be more internal than </a:t>
            </a:r>
            <a:r>
              <a:rPr lang="en-US" dirty="0" smtClean="0"/>
              <a:t>external…</a:t>
            </a:r>
            <a:endParaRPr lang="en-US" dirty="0"/>
          </a:p>
        </p:txBody>
      </p:sp>
      <p:sp>
        <p:nvSpPr>
          <p:cNvPr id="11" name="Freeform 6"/>
          <p:cNvSpPr>
            <a:spLocks noEditPoints="1"/>
          </p:cNvSpPr>
          <p:nvPr/>
        </p:nvSpPr>
        <p:spPr bwMode="auto">
          <a:xfrm rot="10800000">
            <a:off x="16611519" y="739845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15226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19</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solidFill>
                  <a:srgbClr val="333E48"/>
                </a:solidFill>
              </a:rPr>
              <a:t>What </a:t>
            </a:r>
            <a:r>
              <a:rPr lang="en-GB" dirty="0">
                <a:solidFill>
                  <a:srgbClr val="333E48"/>
                </a:solidFill>
              </a:rPr>
              <a:t>opportunities does having a reputation for sustainability create for your agency?</a:t>
            </a:r>
            <a:endParaRPr lang="en-GB" dirty="0"/>
          </a:p>
        </p:txBody>
      </p:sp>
      <p:graphicFrame>
        <p:nvGraphicFramePr>
          <p:cNvPr id="5" name="Chart 4"/>
          <p:cNvGraphicFramePr/>
          <p:nvPr>
            <p:extLst>
              <p:ext uri="{D42A27DB-BD31-4B8C-83A1-F6EECF244321}">
                <p14:modId xmlns:p14="http://schemas.microsoft.com/office/powerpoint/2010/main" val="728512395"/>
              </p:ext>
            </p:extLst>
          </p:nvPr>
        </p:nvGraphicFramePr>
        <p:xfrm>
          <a:off x="1120938" y="1594416"/>
          <a:ext cx="7565714" cy="28987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1923" y="4553397"/>
            <a:ext cx="3225563" cy="400110"/>
          </a:xfrm>
          <a:prstGeom prst="rect">
            <a:avLst/>
          </a:prstGeom>
          <a:noFill/>
        </p:spPr>
        <p:txBody>
          <a:bodyPr wrap="none" rtlCol="0">
            <a:spAutoFit/>
          </a:bodyPr>
          <a:lstStyle/>
          <a:p>
            <a:r>
              <a:rPr lang="en-GB" sz="1000" dirty="0" smtClean="0">
                <a:latin typeface="Raleway Light" panose="020B0403030101060003" pitchFamily="34" charset="0"/>
              </a:rPr>
              <a:t>Base: </a:t>
            </a:r>
            <a:r>
              <a:rPr lang="en-GB" sz="1000" dirty="0">
                <a:latin typeface="Raleway Light" panose="020B0403030101060003" pitchFamily="34" charset="0"/>
              </a:rPr>
              <a:t>22 </a:t>
            </a:r>
            <a:r>
              <a:rPr lang="en-GB" sz="1000" dirty="0" smtClean="0">
                <a:latin typeface="Raleway Light" panose="020B0403030101060003" pitchFamily="34" charset="0"/>
              </a:rPr>
              <a:t>agencies </a:t>
            </a:r>
            <a:r>
              <a:rPr lang="en-GB" sz="1000" dirty="0">
                <a:latin typeface="Raleway Light" panose="020B0403030101060003" pitchFamily="34" charset="0"/>
              </a:rPr>
              <a:t>passing responsibility </a:t>
            </a:r>
            <a:r>
              <a:rPr lang="en-GB" sz="1000" dirty="0" smtClean="0">
                <a:latin typeface="Raleway Light" panose="020B0403030101060003" pitchFamily="34" charset="0"/>
              </a:rPr>
              <a:t>threshold*</a:t>
            </a:r>
            <a:endParaRPr lang="en-GB" sz="1000" dirty="0">
              <a:latin typeface="Raleway Light" panose="020B0403030101060003" pitchFamily="34" charset="0"/>
            </a:endParaRPr>
          </a:p>
          <a:p>
            <a:endParaRPr lang="en-GB" sz="1000" dirty="0">
              <a:latin typeface="Raleway Light" panose="020B0403030101060003" pitchFamily="34" charset="0"/>
            </a:endParaRPr>
          </a:p>
        </p:txBody>
      </p:sp>
      <p:sp>
        <p:nvSpPr>
          <p:cNvPr id="7" name="TextBox 6"/>
          <p:cNvSpPr txBox="1"/>
          <p:nvPr/>
        </p:nvSpPr>
        <p:spPr>
          <a:xfrm>
            <a:off x="751923" y="4812161"/>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927955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60"/>
          <p:cNvSpPr>
            <a:spLocks noGrp="1"/>
          </p:cNvSpPr>
          <p:nvPr>
            <p:ph type="body" sz="quarter" idx="10"/>
          </p:nvPr>
        </p:nvSpPr>
        <p:spPr>
          <a:xfrm>
            <a:off x="709613" y="1040291"/>
            <a:ext cx="8410575" cy="2252818"/>
          </a:xfrm>
        </p:spPr>
        <p:txBody>
          <a:bodyPr/>
          <a:lstStyle/>
          <a:p>
            <a:pPr marL="171450" indent="-171450"/>
            <a:r>
              <a:rPr lang="en-GB" sz="1400" dirty="0" smtClean="0">
                <a:latin typeface="Raleway" panose="020B0503030101060003" pitchFamily="34" charset="0"/>
              </a:rPr>
              <a:t>Sustainability is a topic that many IPA member agencies have at the forefront of their day-to-day operations to varying degree.   </a:t>
            </a:r>
          </a:p>
          <a:p>
            <a:pPr marL="171450" indent="-171450"/>
            <a:endParaRPr lang="en-GB" sz="1400" dirty="0">
              <a:latin typeface="Raleway" panose="020B0503030101060003" pitchFamily="34" charset="0"/>
            </a:endParaRPr>
          </a:p>
          <a:p>
            <a:pPr marL="171450" indent="-171450"/>
            <a:r>
              <a:rPr lang="en-GB" sz="1400" dirty="0" smtClean="0">
                <a:latin typeface="Raleway" panose="020B0503030101060003" pitchFamily="34" charset="0"/>
              </a:rPr>
              <a:t>The core objective of the survey, undertaken in conjunction with the University for Creative Arts, was to create </a:t>
            </a:r>
            <a:r>
              <a:rPr lang="en-GB" sz="1400" dirty="0">
                <a:latin typeface="Raleway" panose="020B0503030101060003" pitchFamily="34" charset="0"/>
              </a:rPr>
              <a:t>benchmark data to help </a:t>
            </a:r>
            <a:r>
              <a:rPr lang="en-GB" sz="1400" dirty="0" smtClean="0">
                <a:latin typeface="Raleway" panose="020B0503030101060003" pitchFamily="34" charset="0"/>
              </a:rPr>
              <a:t>agencies navigate the topic of sustainability and </a:t>
            </a:r>
            <a:r>
              <a:rPr lang="en-GB" sz="1400" dirty="0">
                <a:latin typeface="Raleway" panose="020B0503030101060003" pitchFamily="34" charset="0"/>
              </a:rPr>
              <a:t>the role that the IPA can </a:t>
            </a:r>
            <a:r>
              <a:rPr lang="en-GB" sz="1400" dirty="0" smtClean="0">
                <a:latin typeface="Raleway" panose="020B0503030101060003" pitchFamily="34" charset="0"/>
              </a:rPr>
              <a:t>play in guiding them through the process.</a:t>
            </a:r>
          </a:p>
          <a:p>
            <a:pPr marL="171450" indent="-171450"/>
            <a:endParaRPr lang="en-GB" dirty="0"/>
          </a:p>
          <a:p>
            <a:pPr marL="171450" indent="-171450"/>
            <a:endParaRPr lang="en-GB" dirty="0"/>
          </a:p>
        </p:txBody>
      </p:sp>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a:t>
            </a:fld>
            <a:endParaRPr lang="en-US" dirty="0"/>
          </a:p>
        </p:txBody>
      </p:sp>
      <p:sp>
        <p:nvSpPr>
          <p:cNvPr id="62" name="Text Placeholder 61"/>
          <p:cNvSpPr>
            <a:spLocks noGrp="1"/>
          </p:cNvSpPr>
          <p:nvPr>
            <p:ph type="body" sz="quarter" idx="11"/>
          </p:nvPr>
        </p:nvSpPr>
        <p:spPr/>
        <p:txBody>
          <a:bodyPr/>
          <a:lstStyle/>
          <a:p>
            <a:r>
              <a:rPr lang="en-GB" dirty="0" smtClean="0"/>
              <a:t>Research Objectives</a:t>
            </a:r>
            <a:endParaRPr lang="en-GB" dirty="0"/>
          </a:p>
        </p:txBody>
      </p:sp>
    </p:spTree>
    <p:extLst>
      <p:ext uri="{BB962C8B-B14F-4D97-AF65-F5344CB8AC3E}">
        <p14:creationId xmlns:p14="http://schemas.microsoft.com/office/powerpoint/2010/main" val="3704015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889000" y="5280543"/>
            <a:ext cx="3191193" cy="110351"/>
          </a:xfrm>
        </p:spPr>
        <p:txBody>
          <a:bodyPr/>
          <a:lstStyle/>
          <a:p>
            <a:r>
              <a:rPr lang="en-US" dirty="0" smtClean="0"/>
              <a:t>| IPA Sustainability Survey 2022</a:t>
            </a:r>
            <a:endParaRPr lang="en-US" dirty="0"/>
          </a:p>
        </p:txBody>
      </p:sp>
      <p:sp>
        <p:nvSpPr>
          <p:cNvPr id="3" name="Slide Number Placeholder 2"/>
          <p:cNvSpPr>
            <a:spLocks noGrp="1"/>
          </p:cNvSpPr>
          <p:nvPr>
            <p:ph type="sldNum" sz="quarter" idx="4"/>
          </p:nvPr>
        </p:nvSpPr>
        <p:spPr/>
        <p:txBody>
          <a:bodyPr/>
          <a:lstStyle/>
          <a:p>
            <a:fld id="{250383E6-0508-4FD6-840C-C50B0CB81885}" type="slidenum">
              <a:rPr lang="en-US" smtClean="0"/>
              <a:pPr/>
              <a:t>20</a:t>
            </a:fld>
            <a:endParaRPr lang="en-US" dirty="0"/>
          </a:p>
        </p:txBody>
      </p:sp>
      <p:sp>
        <p:nvSpPr>
          <p:cNvPr id="6" name="Text Placeholder 5"/>
          <p:cNvSpPr>
            <a:spLocks noGrp="1"/>
          </p:cNvSpPr>
          <p:nvPr>
            <p:ph type="body" sz="quarter" idx="11"/>
          </p:nvPr>
        </p:nvSpPr>
        <p:spPr/>
        <p:txBody>
          <a:bodyPr/>
          <a:lstStyle/>
          <a:p>
            <a:r>
              <a:rPr lang="en-GB" dirty="0" smtClean="0"/>
              <a:t>Sustainability is seen as being most important to employees and significantly more than it is for clients or investors</a:t>
            </a:r>
            <a:endParaRPr lang="en-GB" dirty="0"/>
          </a:p>
        </p:txBody>
      </p:sp>
      <p:graphicFrame>
        <p:nvGraphicFramePr>
          <p:cNvPr id="9" name="Chart 8"/>
          <p:cNvGraphicFramePr/>
          <p:nvPr>
            <p:extLst>
              <p:ext uri="{D42A27DB-BD31-4B8C-83A1-F6EECF244321}">
                <p14:modId xmlns:p14="http://schemas.microsoft.com/office/powerpoint/2010/main" val="1121636405"/>
              </p:ext>
            </p:extLst>
          </p:nvPr>
        </p:nvGraphicFramePr>
        <p:xfrm>
          <a:off x="789147" y="1287982"/>
          <a:ext cx="8100330" cy="34368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89146" y="4724844"/>
            <a:ext cx="3422732" cy="246221"/>
          </a:xfrm>
          <a:prstGeom prst="rect">
            <a:avLst/>
          </a:prstGeom>
          <a:noFill/>
        </p:spPr>
        <p:txBody>
          <a:bodyPr wrap="none" rtlCol="0">
            <a:spAutoFit/>
          </a:bodyPr>
          <a:lstStyle/>
          <a:p>
            <a:r>
              <a:rPr lang="en-GB" sz="1000" dirty="0" smtClean="0">
                <a:latin typeface="Raleway Light" panose="020B0403030101060003" pitchFamily="34" charset="0"/>
              </a:rPr>
              <a:t>Base: 24 / </a:t>
            </a:r>
            <a:r>
              <a:rPr lang="en-GB" sz="1000" dirty="0">
                <a:latin typeface="Raleway Light" panose="020B0403030101060003" pitchFamily="34" charset="0"/>
              </a:rPr>
              <a:t>23 agencies passing responsibility </a:t>
            </a:r>
            <a:r>
              <a:rPr lang="en-GB" sz="1000" dirty="0" smtClean="0">
                <a:latin typeface="Raleway Light" panose="020B0403030101060003" pitchFamily="34" charset="0"/>
              </a:rPr>
              <a:t>threshold*</a:t>
            </a:r>
            <a:endParaRPr lang="en-GB" sz="1000" dirty="0">
              <a:latin typeface="Raleway Light" panose="020B0403030101060003" pitchFamily="34" charset="0"/>
            </a:endParaRPr>
          </a:p>
        </p:txBody>
      </p:sp>
      <p:sp>
        <p:nvSpPr>
          <p:cNvPr id="8" name="TextBox 7"/>
          <p:cNvSpPr txBox="1"/>
          <p:nvPr/>
        </p:nvSpPr>
        <p:spPr>
          <a:xfrm>
            <a:off x="742398" y="4879582"/>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2718070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21</a:t>
            </a:fld>
            <a:endParaRPr lang="en-US" dirty="0"/>
          </a:p>
        </p:txBody>
      </p:sp>
      <p:graphicFrame>
        <p:nvGraphicFramePr>
          <p:cNvPr id="5" name="Chart 4"/>
          <p:cNvGraphicFramePr/>
          <p:nvPr>
            <p:extLst>
              <p:ext uri="{D42A27DB-BD31-4B8C-83A1-F6EECF244321}">
                <p14:modId xmlns:p14="http://schemas.microsoft.com/office/powerpoint/2010/main" val="3575509447"/>
              </p:ext>
            </p:extLst>
          </p:nvPr>
        </p:nvGraphicFramePr>
        <p:xfrm>
          <a:off x="1284786" y="1122185"/>
          <a:ext cx="7422486" cy="30976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89146" y="4735669"/>
            <a:ext cx="3145413" cy="400110"/>
          </a:xfrm>
          <a:prstGeom prst="rect">
            <a:avLst/>
          </a:prstGeom>
          <a:noFill/>
        </p:spPr>
        <p:txBody>
          <a:bodyPr wrap="none" rtlCol="0">
            <a:spAutoFit/>
          </a:bodyPr>
          <a:lstStyle/>
          <a:p>
            <a:r>
              <a:rPr lang="en-GB" sz="1000" dirty="0" smtClean="0">
                <a:latin typeface="Raleway Light" panose="020B0403030101060003" pitchFamily="34" charset="0"/>
              </a:rPr>
              <a:t>Base: 22</a:t>
            </a:r>
            <a:r>
              <a:rPr lang="en-GB" sz="1000" dirty="0">
                <a:latin typeface="Raleway Light" panose="020B0403030101060003" pitchFamily="34" charset="0"/>
              </a:rPr>
              <a:t> agencies passing responsibility </a:t>
            </a:r>
            <a:r>
              <a:rPr lang="en-GB" sz="1000" dirty="0" smtClean="0">
                <a:latin typeface="Raleway Light" panose="020B0403030101060003" pitchFamily="34" charset="0"/>
              </a:rPr>
              <a:t>threshold*</a:t>
            </a:r>
            <a:endParaRPr lang="en-GB" sz="1000" dirty="0">
              <a:latin typeface="Raleway Light" panose="020B0403030101060003" pitchFamily="34" charset="0"/>
            </a:endParaRPr>
          </a:p>
          <a:p>
            <a:endParaRPr lang="en-GB" sz="1000" dirty="0">
              <a:latin typeface="Raleway Light" panose="020B0403030101060003" pitchFamily="34" charset="0"/>
            </a:endParaRPr>
          </a:p>
        </p:txBody>
      </p:sp>
      <p:sp>
        <p:nvSpPr>
          <p:cNvPr id="2" name="Text Placeholder 1"/>
          <p:cNvSpPr>
            <a:spLocks noGrp="1"/>
          </p:cNvSpPr>
          <p:nvPr>
            <p:ph type="body" sz="quarter" idx="11"/>
          </p:nvPr>
        </p:nvSpPr>
        <p:spPr/>
        <p:txBody>
          <a:bodyPr/>
          <a:lstStyle/>
          <a:p>
            <a:r>
              <a:rPr lang="en-GB" dirty="0" smtClean="0"/>
              <a:t>Agencies are not always asked to provide sustainability credentials</a:t>
            </a:r>
            <a:endParaRPr lang="en-GB" dirty="0"/>
          </a:p>
        </p:txBody>
      </p:sp>
      <p:sp>
        <p:nvSpPr>
          <p:cNvPr id="3" name="Rectangle 2"/>
          <p:cNvSpPr/>
          <p:nvPr/>
        </p:nvSpPr>
        <p:spPr>
          <a:xfrm>
            <a:off x="3123598" y="4463936"/>
            <a:ext cx="3260829" cy="276999"/>
          </a:xfrm>
          <a:prstGeom prst="rect">
            <a:avLst/>
          </a:prstGeom>
        </p:spPr>
        <p:txBody>
          <a:bodyPr wrap="none">
            <a:spAutoFit/>
          </a:bodyPr>
          <a:lstStyle/>
          <a:p>
            <a:r>
              <a:rPr lang="en-GB" sz="1200" dirty="0">
                <a:solidFill>
                  <a:srgbClr val="333E48"/>
                </a:solidFill>
                <a:latin typeface="Raleway" panose="020B0503030101060003" pitchFamily="34" charset="0"/>
              </a:rPr>
              <a:t>Is the agency asked to provide </a:t>
            </a:r>
            <a:r>
              <a:rPr lang="en-GB" sz="1200" dirty="0" smtClean="0">
                <a:solidFill>
                  <a:srgbClr val="333E48"/>
                </a:solidFill>
                <a:latin typeface="Raleway" panose="020B0503030101060003" pitchFamily="34" charset="0"/>
              </a:rPr>
              <a:t>credentials?</a:t>
            </a:r>
            <a:endParaRPr lang="en-GB" sz="1200" dirty="0">
              <a:latin typeface="Raleway" panose="020B0503030101060003" pitchFamily="34" charset="0"/>
            </a:endParaRPr>
          </a:p>
        </p:txBody>
      </p:sp>
      <p:sp>
        <p:nvSpPr>
          <p:cNvPr id="9" name="TextBox 8"/>
          <p:cNvSpPr txBox="1"/>
          <p:nvPr/>
        </p:nvSpPr>
        <p:spPr>
          <a:xfrm>
            <a:off x="763657" y="4907665"/>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1819339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22</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ea typeface="Helvetica Neue" panose="02000503000000020004" pitchFamily="2" charset="0"/>
                <a:cs typeface="Calibri" panose="020F0502020204030204" pitchFamily="34" charset="0"/>
              </a:rPr>
              <a:t>71% of respondents indicated that their agency </a:t>
            </a:r>
            <a:r>
              <a:rPr lang="en-GB" dirty="0">
                <a:ea typeface="Helvetica Neue" panose="02000503000000020004" pitchFamily="2" charset="0"/>
                <a:cs typeface="Calibri" panose="020F0502020204030204" pitchFamily="34" charset="0"/>
              </a:rPr>
              <a:t>report on </a:t>
            </a:r>
            <a:r>
              <a:rPr lang="en-GB" dirty="0" smtClean="0">
                <a:ea typeface="Helvetica Neue" panose="02000503000000020004" pitchFamily="2" charset="0"/>
                <a:cs typeface="Calibri" panose="020F0502020204030204" pitchFamily="34" charset="0"/>
              </a:rPr>
              <a:t>their progress </a:t>
            </a:r>
            <a:r>
              <a:rPr lang="en-GB" dirty="0">
                <a:ea typeface="Helvetica Neue" panose="02000503000000020004" pitchFamily="2" charset="0"/>
                <a:cs typeface="Calibri" panose="020F0502020204030204" pitchFamily="34" charset="0"/>
              </a:rPr>
              <a:t>towards </a:t>
            </a:r>
            <a:r>
              <a:rPr lang="en-GB" dirty="0" smtClean="0">
                <a:ea typeface="Helvetica Neue" panose="02000503000000020004" pitchFamily="2" charset="0"/>
                <a:cs typeface="Calibri" panose="020F0502020204030204" pitchFamily="34" charset="0"/>
              </a:rPr>
              <a:t>their </a:t>
            </a:r>
            <a:r>
              <a:rPr lang="en-GB" dirty="0">
                <a:ea typeface="Helvetica Neue" panose="02000503000000020004" pitchFamily="2" charset="0"/>
                <a:cs typeface="Calibri" panose="020F0502020204030204" pitchFamily="34" charset="0"/>
              </a:rPr>
              <a:t>sustainability </a:t>
            </a:r>
            <a:r>
              <a:rPr lang="en-GB" dirty="0" smtClean="0">
                <a:ea typeface="Helvetica Neue" panose="02000503000000020004" pitchFamily="2" charset="0"/>
                <a:cs typeface="Calibri" panose="020F0502020204030204" pitchFamily="34" charset="0"/>
              </a:rPr>
              <a:t>goals</a:t>
            </a:r>
            <a:r>
              <a:rPr lang="en-GB" dirty="0">
                <a:ea typeface="Helvetica Neue" panose="02000503000000020004" pitchFamily="2" charset="0"/>
                <a:cs typeface="Calibri" panose="020F0502020204030204" pitchFamily="34" charset="0"/>
              </a:rPr>
              <a:t>.</a:t>
            </a:r>
          </a:p>
        </p:txBody>
      </p:sp>
      <p:graphicFrame>
        <p:nvGraphicFramePr>
          <p:cNvPr id="5" name="Chart 4"/>
          <p:cNvGraphicFramePr/>
          <p:nvPr>
            <p:extLst>
              <p:ext uri="{D42A27DB-BD31-4B8C-83A1-F6EECF244321}">
                <p14:modId xmlns:p14="http://schemas.microsoft.com/office/powerpoint/2010/main" val="917537928"/>
              </p:ext>
            </p:extLst>
          </p:nvPr>
        </p:nvGraphicFramePr>
        <p:xfrm>
          <a:off x="889001" y="1102936"/>
          <a:ext cx="7896780" cy="38065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1923" y="4553397"/>
            <a:ext cx="1233030" cy="246221"/>
          </a:xfrm>
          <a:prstGeom prst="rect">
            <a:avLst/>
          </a:prstGeom>
          <a:noFill/>
        </p:spPr>
        <p:txBody>
          <a:bodyPr wrap="none" rtlCol="0">
            <a:spAutoFit/>
          </a:bodyPr>
          <a:lstStyle/>
          <a:p>
            <a:r>
              <a:rPr lang="en-GB" sz="1000" dirty="0" smtClean="0">
                <a:latin typeface="Raleway Light" panose="020B0403030101060003" pitchFamily="34" charset="0"/>
              </a:rPr>
              <a:t>Base: 31 Agencies</a:t>
            </a:r>
            <a:endParaRPr lang="en-GB" sz="1000" dirty="0">
              <a:latin typeface="Raleway Light" panose="020B0403030101060003" pitchFamily="34" charset="0"/>
            </a:endParaRPr>
          </a:p>
        </p:txBody>
      </p:sp>
    </p:spTree>
    <p:extLst>
      <p:ext uri="{BB962C8B-B14F-4D97-AF65-F5344CB8AC3E}">
        <p14:creationId xmlns:p14="http://schemas.microsoft.com/office/powerpoint/2010/main" val="1378788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23</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t>10% of respondents indicate that they always evaluate the sustainability credentials of the services they offer, while a further 32% do this for the majority of services</a:t>
            </a:r>
            <a:endParaRPr lang="en-GB" dirty="0"/>
          </a:p>
        </p:txBody>
      </p:sp>
      <p:graphicFrame>
        <p:nvGraphicFramePr>
          <p:cNvPr id="5" name="Chart 4"/>
          <p:cNvGraphicFramePr/>
          <p:nvPr>
            <p:extLst>
              <p:ext uri="{D42A27DB-BD31-4B8C-83A1-F6EECF244321}">
                <p14:modId xmlns:p14="http://schemas.microsoft.com/office/powerpoint/2010/main" val="601582493"/>
              </p:ext>
            </p:extLst>
          </p:nvPr>
        </p:nvGraphicFramePr>
        <p:xfrm>
          <a:off x="789146" y="1654630"/>
          <a:ext cx="7939313" cy="31331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89146" y="4787750"/>
            <a:ext cx="1233030" cy="246221"/>
          </a:xfrm>
          <a:prstGeom prst="rect">
            <a:avLst/>
          </a:prstGeom>
          <a:noFill/>
        </p:spPr>
        <p:txBody>
          <a:bodyPr wrap="none" rtlCol="0">
            <a:spAutoFit/>
          </a:bodyPr>
          <a:lstStyle/>
          <a:p>
            <a:r>
              <a:rPr lang="en-GB" sz="1000" dirty="0" smtClean="0">
                <a:latin typeface="Raleway Light" panose="020B0403030101060003" pitchFamily="34" charset="0"/>
              </a:rPr>
              <a:t>Base: 31 Agencies</a:t>
            </a:r>
            <a:endParaRPr lang="en-GB" sz="1000" dirty="0">
              <a:latin typeface="Raleway Light" panose="020B0403030101060003" pitchFamily="34" charset="0"/>
            </a:endParaRPr>
          </a:p>
        </p:txBody>
      </p:sp>
    </p:spTree>
    <p:extLst>
      <p:ext uri="{BB962C8B-B14F-4D97-AF65-F5344CB8AC3E}">
        <p14:creationId xmlns:p14="http://schemas.microsoft.com/office/powerpoint/2010/main" val="924871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24</a:t>
            </a:fld>
            <a:endParaRPr lang="en-US" dirty="0"/>
          </a:p>
        </p:txBody>
      </p:sp>
      <p:sp>
        <p:nvSpPr>
          <p:cNvPr id="62" name="Text Placeholder 61"/>
          <p:cNvSpPr>
            <a:spLocks noGrp="1"/>
          </p:cNvSpPr>
          <p:nvPr>
            <p:ph type="body" sz="quarter" idx="11"/>
          </p:nvPr>
        </p:nvSpPr>
        <p:spPr/>
        <p:txBody>
          <a:bodyPr/>
          <a:lstStyle/>
          <a:p>
            <a:r>
              <a:rPr lang="en-GB" dirty="0" smtClean="0"/>
              <a:t>How </a:t>
            </a:r>
            <a:r>
              <a:rPr lang="en-GB" dirty="0"/>
              <a:t>do agencies evaluate the sustainability credentials of the services </a:t>
            </a:r>
            <a:r>
              <a:rPr lang="en-GB" dirty="0" smtClean="0"/>
              <a:t>they  offer</a:t>
            </a:r>
            <a:r>
              <a:rPr lang="en-GB" dirty="0"/>
              <a:t>?</a:t>
            </a:r>
            <a:endParaRPr lang="en-GB" dirty="0" smtClean="0"/>
          </a:p>
        </p:txBody>
      </p:sp>
      <p:graphicFrame>
        <p:nvGraphicFramePr>
          <p:cNvPr id="5" name="Chart 4"/>
          <p:cNvGraphicFramePr/>
          <p:nvPr>
            <p:extLst>
              <p:ext uri="{D42A27DB-BD31-4B8C-83A1-F6EECF244321}">
                <p14:modId xmlns:p14="http://schemas.microsoft.com/office/powerpoint/2010/main" val="2396789628"/>
              </p:ext>
            </p:extLst>
          </p:nvPr>
        </p:nvGraphicFramePr>
        <p:xfrm>
          <a:off x="689293" y="1300968"/>
          <a:ext cx="8605536" cy="35059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89146" y="4787750"/>
            <a:ext cx="1277914" cy="246221"/>
          </a:xfrm>
          <a:prstGeom prst="rect">
            <a:avLst/>
          </a:prstGeom>
          <a:noFill/>
        </p:spPr>
        <p:txBody>
          <a:bodyPr wrap="none" rtlCol="0">
            <a:spAutoFit/>
          </a:bodyPr>
          <a:lstStyle/>
          <a:p>
            <a:r>
              <a:rPr lang="en-GB" sz="1000" dirty="0" smtClean="0">
                <a:latin typeface="Raleway Light" panose="020B0403030101060003" pitchFamily="34" charset="0"/>
              </a:rPr>
              <a:t>Base:  22 Agencies</a:t>
            </a:r>
            <a:endParaRPr lang="en-GB" sz="1000" dirty="0">
              <a:latin typeface="Raleway Light" panose="020B0403030101060003" pitchFamily="34" charset="0"/>
            </a:endParaRPr>
          </a:p>
        </p:txBody>
      </p:sp>
    </p:spTree>
    <p:extLst>
      <p:ext uri="{BB962C8B-B14F-4D97-AF65-F5344CB8AC3E}">
        <p14:creationId xmlns:p14="http://schemas.microsoft.com/office/powerpoint/2010/main" val="4083552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IPA Sustainability Survey 2022</a:t>
            </a:r>
            <a:endParaRPr lang="en-US" dirty="0"/>
          </a:p>
        </p:txBody>
      </p:sp>
      <p:sp>
        <p:nvSpPr>
          <p:cNvPr id="5" name="Slide Number Placeholder 4"/>
          <p:cNvSpPr>
            <a:spLocks noGrp="1"/>
          </p:cNvSpPr>
          <p:nvPr>
            <p:ph type="sldNum" sz="quarter" idx="4"/>
          </p:nvPr>
        </p:nvSpPr>
        <p:spPr/>
        <p:txBody>
          <a:bodyPr/>
          <a:lstStyle/>
          <a:p>
            <a:fld id="{250383E6-0508-4FD6-840C-C50B0CB81885}" type="slidenum">
              <a:rPr lang="en-US" smtClean="0"/>
              <a:pPr/>
              <a:t>25</a:t>
            </a:fld>
            <a:endParaRPr lang="en-US" dirty="0"/>
          </a:p>
        </p:txBody>
      </p:sp>
      <p:sp>
        <p:nvSpPr>
          <p:cNvPr id="2" name="Title 1"/>
          <p:cNvSpPr>
            <a:spLocks noGrp="1"/>
          </p:cNvSpPr>
          <p:nvPr>
            <p:ph type="ctrTitle"/>
          </p:nvPr>
        </p:nvSpPr>
        <p:spPr>
          <a:xfrm>
            <a:off x="198425" y="1089048"/>
            <a:ext cx="8210284" cy="2455429"/>
          </a:xfrm>
        </p:spPr>
        <p:txBody>
          <a:bodyPr/>
          <a:lstStyle/>
          <a:p>
            <a:pPr>
              <a:lnSpc>
                <a:spcPct val="100000"/>
              </a:lnSpc>
            </a:pPr>
            <a:r>
              <a:rPr lang="en-US" dirty="0"/>
              <a:t>However</a:t>
            </a:r>
            <a:r>
              <a:rPr lang="en-US" dirty="0" smtClean="0"/>
              <a:t>, evaluation</a:t>
            </a:r>
            <a:r>
              <a:rPr lang="en-US" dirty="0"/>
              <a:t>, measurement, and reporting are </a:t>
            </a:r>
            <a:r>
              <a:rPr lang="en-US" dirty="0" smtClean="0"/>
              <a:t>challenging…</a:t>
            </a:r>
            <a:endParaRPr lang="en-US" dirty="0"/>
          </a:p>
        </p:txBody>
      </p:sp>
      <p:sp>
        <p:nvSpPr>
          <p:cNvPr id="11" name="Freeform 6"/>
          <p:cNvSpPr>
            <a:spLocks noEditPoints="1"/>
          </p:cNvSpPr>
          <p:nvPr/>
        </p:nvSpPr>
        <p:spPr bwMode="auto">
          <a:xfrm rot="10800000">
            <a:off x="16611519" y="739845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0419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26</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latin typeface="National2"/>
              </a:rPr>
              <a:t>Under a quarter of agencies have measuring systems for reporting to clients and investors at an agency level</a:t>
            </a:r>
            <a:endParaRPr lang="en-GB" dirty="0"/>
          </a:p>
        </p:txBody>
      </p:sp>
      <p:graphicFrame>
        <p:nvGraphicFramePr>
          <p:cNvPr id="5" name="Chart 4"/>
          <p:cNvGraphicFramePr/>
          <p:nvPr>
            <p:extLst>
              <p:ext uri="{D42A27DB-BD31-4B8C-83A1-F6EECF244321}">
                <p14:modId xmlns:p14="http://schemas.microsoft.com/office/powerpoint/2010/main" val="609212191"/>
              </p:ext>
            </p:extLst>
          </p:nvPr>
        </p:nvGraphicFramePr>
        <p:xfrm>
          <a:off x="789146" y="1571369"/>
          <a:ext cx="7939313" cy="29820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1923" y="4713656"/>
            <a:ext cx="3145413" cy="246221"/>
          </a:xfrm>
          <a:prstGeom prst="rect">
            <a:avLst/>
          </a:prstGeom>
          <a:noFill/>
        </p:spPr>
        <p:txBody>
          <a:bodyPr wrap="none" rtlCol="0">
            <a:spAutoFit/>
          </a:bodyPr>
          <a:lstStyle/>
          <a:p>
            <a:r>
              <a:rPr lang="en-GB" sz="1000" dirty="0" smtClean="0">
                <a:latin typeface="Raleway Light" panose="020B0403030101060003" pitchFamily="34" charset="0"/>
              </a:rPr>
              <a:t>Base: 22</a:t>
            </a:r>
            <a:r>
              <a:rPr lang="en-GB" sz="1000" dirty="0">
                <a:latin typeface="Raleway Light" panose="020B0403030101060003" pitchFamily="34" charset="0"/>
              </a:rPr>
              <a:t> agencies passing responsibility </a:t>
            </a:r>
            <a:r>
              <a:rPr lang="en-GB" sz="1000" dirty="0" smtClean="0">
                <a:latin typeface="Raleway Light" panose="020B0403030101060003" pitchFamily="34" charset="0"/>
              </a:rPr>
              <a:t>threshold*</a:t>
            </a:r>
            <a:endParaRPr lang="en-GB" sz="1000" dirty="0">
              <a:latin typeface="Raleway Light" panose="020B0403030101060003" pitchFamily="34" charset="0"/>
            </a:endParaRPr>
          </a:p>
        </p:txBody>
      </p:sp>
      <p:sp>
        <p:nvSpPr>
          <p:cNvPr id="8" name="TextBox 7"/>
          <p:cNvSpPr txBox="1"/>
          <p:nvPr/>
        </p:nvSpPr>
        <p:spPr>
          <a:xfrm>
            <a:off x="763657" y="4907665"/>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1212355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27</a:t>
            </a:fld>
            <a:endParaRPr lang="en-US" dirty="0"/>
          </a:p>
        </p:txBody>
      </p:sp>
      <p:sp>
        <p:nvSpPr>
          <p:cNvPr id="62" name="Text Placeholder 61"/>
          <p:cNvSpPr>
            <a:spLocks noGrp="1"/>
          </p:cNvSpPr>
          <p:nvPr>
            <p:ph type="body" sz="quarter" idx="11"/>
          </p:nvPr>
        </p:nvSpPr>
        <p:spPr>
          <a:xfrm>
            <a:off x="708825" y="494191"/>
            <a:ext cx="8848533" cy="194741"/>
          </a:xfrm>
        </p:spPr>
        <p:txBody>
          <a:bodyPr/>
          <a:lstStyle/>
          <a:p>
            <a:r>
              <a:rPr lang="en-GB" dirty="0" smtClean="0"/>
              <a:t>Only 5% of respondents indicated that they have e</a:t>
            </a:r>
            <a:r>
              <a:rPr lang="en-GB" dirty="0"/>
              <a:t>nd-to-end </a:t>
            </a:r>
            <a:r>
              <a:rPr lang="en-GB" dirty="0" smtClean="0"/>
              <a:t>visibility of their environmental footprint of their agency</a:t>
            </a:r>
            <a:endParaRPr lang="en-GB" dirty="0"/>
          </a:p>
        </p:txBody>
      </p:sp>
      <p:graphicFrame>
        <p:nvGraphicFramePr>
          <p:cNvPr id="5" name="Chart 4"/>
          <p:cNvGraphicFramePr/>
          <p:nvPr>
            <p:extLst>
              <p:ext uri="{D42A27DB-BD31-4B8C-83A1-F6EECF244321}">
                <p14:modId xmlns:p14="http://schemas.microsoft.com/office/powerpoint/2010/main" val="276605666"/>
              </p:ext>
            </p:extLst>
          </p:nvPr>
        </p:nvGraphicFramePr>
        <p:xfrm>
          <a:off x="1053097" y="1148949"/>
          <a:ext cx="7939313" cy="386442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1923" y="4553397"/>
            <a:ext cx="3145413" cy="246221"/>
          </a:xfrm>
          <a:prstGeom prst="rect">
            <a:avLst/>
          </a:prstGeom>
          <a:noFill/>
        </p:spPr>
        <p:txBody>
          <a:bodyPr wrap="none" rtlCol="0">
            <a:spAutoFit/>
          </a:bodyPr>
          <a:lstStyle/>
          <a:p>
            <a:r>
              <a:rPr lang="en-GB" sz="1000" dirty="0" smtClean="0">
                <a:latin typeface="Raleway Light" panose="020B0403030101060003" pitchFamily="34" charset="0"/>
              </a:rPr>
              <a:t>Base: 22</a:t>
            </a:r>
            <a:r>
              <a:rPr lang="en-GB" sz="1000" dirty="0">
                <a:latin typeface="Raleway Light" panose="020B0403030101060003" pitchFamily="34" charset="0"/>
              </a:rPr>
              <a:t> agencies passing responsibility </a:t>
            </a:r>
            <a:r>
              <a:rPr lang="en-GB" sz="1000" dirty="0" smtClean="0">
                <a:latin typeface="Raleway Light" panose="020B0403030101060003" pitchFamily="34" charset="0"/>
              </a:rPr>
              <a:t>threshold*</a:t>
            </a:r>
            <a:endParaRPr lang="en-GB" sz="1000" dirty="0">
              <a:latin typeface="Raleway Light" panose="020B0403030101060003" pitchFamily="34" charset="0"/>
            </a:endParaRPr>
          </a:p>
        </p:txBody>
      </p:sp>
      <p:sp>
        <p:nvSpPr>
          <p:cNvPr id="2" name="Rectangle 1"/>
          <p:cNvSpPr/>
          <p:nvPr/>
        </p:nvSpPr>
        <p:spPr>
          <a:xfrm>
            <a:off x="742496" y="4767157"/>
            <a:ext cx="7232580" cy="246221"/>
          </a:xfrm>
          <a:prstGeom prst="rect">
            <a:avLst/>
          </a:prstGeom>
        </p:spPr>
        <p:txBody>
          <a:bodyPr wrap="square">
            <a:spAutoFit/>
          </a:bodyPr>
          <a:lstStyle/>
          <a:p>
            <a:r>
              <a:rPr lang="en-GB" sz="1000" dirty="0">
                <a:latin typeface="Raleway Light" panose="020B0403030101060003" pitchFamily="34" charset="0"/>
              </a:rPr>
              <a:t>* Have individual with sole responsibility for sustainability or someone committed to it within the business</a:t>
            </a:r>
          </a:p>
        </p:txBody>
      </p:sp>
    </p:spTree>
    <p:extLst>
      <p:ext uri="{BB962C8B-B14F-4D97-AF65-F5344CB8AC3E}">
        <p14:creationId xmlns:p14="http://schemas.microsoft.com/office/powerpoint/2010/main" val="2699505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28</a:t>
            </a:fld>
            <a:endParaRPr lang="en-US" dirty="0"/>
          </a:p>
        </p:txBody>
      </p:sp>
      <p:sp>
        <p:nvSpPr>
          <p:cNvPr id="62" name="Text Placeholder 61"/>
          <p:cNvSpPr>
            <a:spLocks noGrp="1"/>
          </p:cNvSpPr>
          <p:nvPr>
            <p:ph type="body" sz="quarter" idx="11"/>
          </p:nvPr>
        </p:nvSpPr>
        <p:spPr>
          <a:xfrm>
            <a:off x="708825" y="494191"/>
            <a:ext cx="8798429" cy="194741"/>
          </a:xfrm>
        </p:spPr>
        <p:txBody>
          <a:bodyPr/>
          <a:lstStyle/>
          <a:p>
            <a:r>
              <a:rPr lang="en-GB" dirty="0" smtClean="0"/>
              <a:t>Only 9% of responding  agencies indicted that they measure </a:t>
            </a:r>
            <a:r>
              <a:rPr lang="en-GB" dirty="0"/>
              <a:t>and </a:t>
            </a:r>
            <a:r>
              <a:rPr lang="en-GB" dirty="0" smtClean="0"/>
              <a:t>report </a:t>
            </a:r>
            <a:r>
              <a:rPr lang="en-GB" dirty="0"/>
              <a:t>on service level environmental impact</a:t>
            </a:r>
          </a:p>
        </p:txBody>
      </p:sp>
      <p:graphicFrame>
        <p:nvGraphicFramePr>
          <p:cNvPr id="5" name="Chart 4"/>
          <p:cNvGraphicFramePr/>
          <p:nvPr>
            <p:extLst>
              <p:ext uri="{D42A27DB-BD31-4B8C-83A1-F6EECF244321}">
                <p14:modId xmlns:p14="http://schemas.microsoft.com/office/powerpoint/2010/main" val="3365404877"/>
              </p:ext>
            </p:extLst>
          </p:nvPr>
        </p:nvGraphicFramePr>
        <p:xfrm>
          <a:off x="789147" y="1150071"/>
          <a:ext cx="8486828" cy="364954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1923" y="4681732"/>
            <a:ext cx="3145413" cy="246221"/>
          </a:xfrm>
          <a:prstGeom prst="rect">
            <a:avLst/>
          </a:prstGeom>
          <a:noFill/>
        </p:spPr>
        <p:txBody>
          <a:bodyPr wrap="none" rtlCol="0">
            <a:spAutoFit/>
          </a:bodyPr>
          <a:lstStyle/>
          <a:p>
            <a:r>
              <a:rPr lang="en-GB" sz="1000" dirty="0" smtClean="0">
                <a:latin typeface="Raleway Light" panose="020B0403030101060003" pitchFamily="34" charset="0"/>
              </a:rPr>
              <a:t>Base: 22</a:t>
            </a:r>
            <a:r>
              <a:rPr lang="en-GB" sz="1000" dirty="0">
                <a:latin typeface="Raleway Light" panose="020B0403030101060003" pitchFamily="34" charset="0"/>
              </a:rPr>
              <a:t> agencies passing responsibility </a:t>
            </a:r>
            <a:r>
              <a:rPr lang="en-GB" sz="1000" dirty="0" smtClean="0">
                <a:latin typeface="Raleway Light" panose="020B0403030101060003" pitchFamily="34" charset="0"/>
              </a:rPr>
              <a:t>threshold*</a:t>
            </a:r>
          </a:p>
        </p:txBody>
      </p:sp>
      <p:sp>
        <p:nvSpPr>
          <p:cNvPr id="8" name="TextBox 7"/>
          <p:cNvSpPr txBox="1"/>
          <p:nvPr/>
        </p:nvSpPr>
        <p:spPr>
          <a:xfrm>
            <a:off x="763657" y="4907665"/>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350569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29</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latin typeface="National2"/>
              </a:rPr>
              <a:t>Only 9% of responding agencies measure </a:t>
            </a:r>
            <a:r>
              <a:rPr lang="en-GB" dirty="0">
                <a:latin typeface="National2"/>
              </a:rPr>
              <a:t>and </a:t>
            </a:r>
            <a:r>
              <a:rPr lang="en-GB" dirty="0" smtClean="0">
                <a:latin typeface="National2"/>
              </a:rPr>
              <a:t>report </a:t>
            </a:r>
            <a:r>
              <a:rPr lang="en-GB" dirty="0">
                <a:latin typeface="National2"/>
              </a:rPr>
              <a:t>on </a:t>
            </a:r>
            <a:r>
              <a:rPr lang="en-GB" dirty="0" smtClean="0">
                <a:latin typeface="National2"/>
              </a:rPr>
              <a:t>service </a:t>
            </a:r>
            <a:r>
              <a:rPr lang="en-GB" dirty="0">
                <a:latin typeface="National2"/>
              </a:rPr>
              <a:t>or project </a:t>
            </a:r>
            <a:r>
              <a:rPr lang="en-GB" dirty="0" smtClean="0">
                <a:latin typeface="National2"/>
              </a:rPr>
              <a:t>lifecycle environmental impact</a:t>
            </a:r>
            <a:endParaRPr lang="en-GB" dirty="0"/>
          </a:p>
        </p:txBody>
      </p:sp>
      <p:graphicFrame>
        <p:nvGraphicFramePr>
          <p:cNvPr id="5" name="Chart 4"/>
          <p:cNvGraphicFramePr/>
          <p:nvPr>
            <p:extLst>
              <p:ext uri="{D42A27DB-BD31-4B8C-83A1-F6EECF244321}">
                <p14:modId xmlns:p14="http://schemas.microsoft.com/office/powerpoint/2010/main" val="3497123508"/>
              </p:ext>
            </p:extLst>
          </p:nvPr>
        </p:nvGraphicFramePr>
        <p:xfrm>
          <a:off x="789146" y="1645455"/>
          <a:ext cx="7939313" cy="28780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1923" y="4553397"/>
            <a:ext cx="3145413" cy="246221"/>
          </a:xfrm>
          <a:prstGeom prst="rect">
            <a:avLst/>
          </a:prstGeom>
          <a:noFill/>
        </p:spPr>
        <p:txBody>
          <a:bodyPr wrap="none" rtlCol="0">
            <a:spAutoFit/>
          </a:bodyPr>
          <a:lstStyle/>
          <a:p>
            <a:r>
              <a:rPr lang="en-GB" sz="1000" dirty="0" smtClean="0">
                <a:latin typeface="Raleway Light" panose="020B0403030101060003" pitchFamily="34" charset="0"/>
              </a:rPr>
              <a:t>Base: 22</a:t>
            </a:r>
            <a:r>
              <a:rPr lang="en-GB" sz="1000" dirty="0">
                <a:latin typeface="Raleway Light" panose="020B0403030101060003" pitchFamily="34" charset="0"/>
              </a:rPr>
              <a:t> agencies passing responsibility </a:t>
            </a:r>
            <a:r>
              <a:rPr lang="en-GB" sz="1000" dirty="0" smtClean="0">
                <a:latin typeface="Raleway Light" panose="020B0403030101060003" pitchFamily="34" charset="0"/>
              </a:rPr>
              <a:t>threshold*</a:t>
            </a:r>
            <a:endParaRPr lang="en-GB" sz="1000" dirty="0">
              <a:latin typeface="Raleway Light" panose="020B0403030101060003" pitchFamily="34" charset="0"/>
            </a:endParaRPr>
          </a:p>
        </p:txBody>
      </p:sp>
      <p:sp>
        <p:nvSpPr>
          <p:cNvPr id="8" name="TextBox 7"/>
          <p:cNvSpPr txBox="1"/>
          <p:nvPr/>
        </p:nvSpPr>
        <p:spPr>
          <a:xfrm>
            <a:off x="708826" y="4829533"/>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493094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60"/>
          <p:cNvSpPr>
            <a:spLocks noGrp="1"/>
          </p:cNvSpPr>
          <p:nvPr>
            <p:ph type="body" sz="quarter" idx="10"/>
          </p:nvPr>
        </p:nvSpPr>
        <p:spPr>
          <a:xfrm>
            <a:off x="889000" y="1019767"/>
            <a:ext cx="8471862" cy="4325522"/>
          </a:xfrm>
        </p:spPr>
        <p:txBody>
          <a:bodyPr/>
          <a:lstStyle/>
          <a:p>
            <a:pPr>
              <a:lnSpc>
                <a:spcPct val="100000"/>
              </a:lnSpc>
            </a:pPr>
            <a:r>
              <a:rPr lang="en-GB" sz="1400" dirty="0">
                <a:latin typeface="Raleway" panose="020B0503030101060003" pitchFamily="34" charset="0"/>
              </a:rPr>
              <a:t>Fieldwork undertaken on behalf of the IPA by the University for the Creative Arts</a:t>
            </a:r>
          </a:p>
          <a:p>
            <a:pPr>
              <a:lnSpc>
                <a:spcPct val="100000"/>
              </a:lnSpc>
            </a:pPr>
            <a:endParaRPr lang="en-GB" sz="1400" dirty="0" smtClean="0">
              <a:latin typeface="Raleway" panose="020B0503030101060003" pitchFamily="34" charset="0"/>
            </a:endParaRPr>
          </a:p>
          <a:p>
            <a:pPr>
              <a:lnSpc>
                <a:spcPct val="100000"/>
              </a:lnSpc>
            </a:pPr>
            <a:r>
              <a:rPr lang="en-GB" sz="1400" dirty="0" smtClean="0">
                <a:latin typeface="Raleway" panose="020B0503030101060003" pitchFamily="34" charset="0"/>
              </a:rPr>
              <a:t>Online survey conducted among 34 IPA member agencies</a:t>
            </a:r>
          </a:p>
          <a:p>
            <a:pPr>
              <a:lnSpc>
                <a:spcPct val="100000"/>
              </a:lnSpc>
            </a:pPr>
            <a:endParaRPr lang="en-GB" sz="1400" dirty="0">
              <a:latin typeface="Raleway" panose="020B0503030101060003" pitchFamily="34" charset="0"/>
            </a:endParaRPr>
          </a:p>
          <a:p>
            <a:pPr lvl="1">
              <a:lnSpc>
                <a:spcPct val="100000"/>
              </a:lnSpc>
              <a:buFont typeface="Arial" panose="020B0604020202020204" pitchFamily="34" charset="0"/>
              <a:buChar char="•"/>
            </a:pPr>
            <a:r>
              <a:rPr lang="en-GB" sz="1400" dirty="0">
                <a:latin typeface="Raleway" panose="020B0503030101060003" pitchFamily="34" charset="0"/>
              </a:rPr>
              <a:t>18 creative and other non-media agencies		</a:t>
            </a:r>
          </a:p>
          <a:p>
            <a:pPr lvl="1">
              <a:lnSpc>
                <a:spcPct val="100000"/>
              </a:lnSpc>
              <a:buFont typeface="Arial" panose="020B0604020202020204" pitchFamily="34" charset="0"/>
              <a:buChar char="•"/>
            </a:pPr>
            <a:endParaRPr lang="en-GB" sz="1400" dirty="0">
              <a:latin typeface="Raleway" panose="020B0503030101060003" pitchFamily="34" charset="0"/>
            </a:endParaRPr>
          </a:p>
          <a:p>
            <a:pPr lvl="1">
              <a:lnSpc>
                <a:spcPct val="100000"/>
              </a:lnSpc>
              <a:buFont typeface="Arial" panose="020B0604020202020204" pitchFamily="34" charset="0"/>
              <a:buChar char="•"/>
            </a:pPr>
            <a:r>
              <a:rPr lang="en-GB" sz="1400" dirty="0">
                <a:latin typeface="Raleway" panose="020B0503030101060003" pitchFamily="34" charset="0"/>
              </a:rPr>
              <a:t>16 media agencies</a:t>
            </a:r>
          </a:p>
          <a:p>
            <a:pPr lvl="1">
              <a:lnSpc>
                <a:spcPct val="100000"/>
              </a:lnSpc>
            </a:pPr>
            <a:endParaRPr lang="en-GB" sz="1400" dirty="0">
              <a:latin typeface="Raleway" panose="020B0503030101060003" pitchFamily="34" charset="0"/>
            </a:endParaRPr>
          </a:p>
          <a:p>
            <a:pPr lvl="1">
              <a:lnSpc>
                <a:spcPct val="100000"/>
              </a:lnSpc>
              <a:buFont typeface="Arial" panose="020B0604020202020204" pitchFamily="34" charset="0"/>
              <a:buChar char="•"/>
            </a:pPr>
            <a:r>
              <a:rPr lang="en-GB" sz="1400" dirty="0" smtClean="0">
                <a:latin typeface="Raleway" panose="020B0503030101060003" pitchFamily="34" charset="0"/>
              </a:rPr>
              <a:t>9 </a:t>
            </a:r>
            <a:r>
              <a:rPr lang="en-GB" sz="1400" dirty="0">
                <a:latin typeface="Raleway" panose="020B0503030101060003" pitchFamily="34" charset="0"/>
              </a:rPr>
              <a:t>small agencies (up to £5m gross income)</a:t>
            </a:r>
          </a:p>
          <a:p>
            <a:pPr lvl="1">
              <a:lnSpc>
                <a:spcPct val="100000"/>
              </a:lnSpc>
              <a:buFont typeface="Arial" panose="020B0604020202020204" pitchFamily="34" charset="0"/>
              <a:buChar char="•"/>
            </a:pPr>
            <a:endParaRPr lang="en-GB" sz="1400" dirty="0">
              <a:latin typeface="Raleway" panose="020B0503030101060003" pitchFamily="34" charset="0"/>
            </a:endParaRPr>
          </a:p>
          <a:p>
            <a:pPr lvl="1">
              <a:lnSpc>
                <a:spcPct val="100000"/>
              </a:lnSpc>
              <a:buFont typeface="Arial" panose="020B0604020202020204" pitchFamily="34" charset="0"/>
              <a:buChar char="•"/>
            </a:pPr>
            <a:r>
              <a:rPr lang="en-GB" sz="1400" dirty="0">
                <a:latin typeface="Raleway" panose="020B0503030101060003" pitchFamily="34" charset="0"/>
              </a:rPr>
              <a:t>10 medium sized agencies (£5m – £20m gross income</a:t>
            </a:r>
          </a:p>
          <a:p>
            <a:pPr lvl="1">
              <a:lnSpc>
                <a:spcPct val="100000"/>
              </a:lnSpc>
              <a:buFont typeface="Arial" panose="020B0604020202020204" pitchFamily="34" charset="0"/>
              <a:buChar char="•"/>
            </a:pPr>
            <a:endParaRPr lang="en-GB" sz="1400" dirty="0">
              <a:latin typeface="Raleway" panose="020B0503030101060003" pitchFamily="34" charset="0"/>
            </a:endParaRPr>
          </a:p>
          <a:p>
            <a:pPr lvl="1">
              <a:lnSpc>
                <a:spcPct val="100000"/>
              </a:lnSpc>
              <a:buFont typeface="Arial" panose="020B0604020202020204" pitchFamily="34" charset="0"/>
              <a:buChar char="•"/>
            </a:pPr>
            <a:r>
              <a:rPr lang="en-GB" sz="1400" dirty="0">
                <a:latin typeface="Raleway" panose="020B0503030101060003" pitchFamily="34" charset="0"/>
              </a:rPr>
              <a:t>15 large agencies (Over £20m gross income)</a:t>
            </a:r>
          </a:p>
          <a:p>
            <a:pPr indent="0">
              <a:lnSpc>
                <a:spcPct val="100000"/>
              </a:lnSpc>
              <a:buNone/>
            </a:pPr>
            <a:endParaRPr lang="en-GB" sz="1400" dirty="0" smtClean="0">
              <a:latin typeface="Raleway" panose="020B0503030101060003" pitchFamily="34" charset="0"/>
            </a:endParaRPr>
          </a:p>
          <a:p>
            <a:pPr>
              <a:lnSpc>
                <a:spcPct val="100000"/>
              </a:lnSpc>
            </a:pPr>
            <a:endParaRPr lang="en-GB" sz="1400" dirty="0">
              <a:latin typeface="Raleway" panose="020B0503030101060003" pitchFamily="34" charset="0"/>
            </a:endParaRPr>
          </a:p>
          <a:p>
            <a:pPr marL="171450" indent="-171450">
              <a:lnSpc>
                <a:spcPct val="100000"/>
              </a:lnSpc>
            </a:pPr>
            <a:r>
              <a:rPr lang="en-US" sz="1400" dirty="0" smtClean="0">
                <a:latin typeface="Raleway" panose="020B0503030101060003" pitchFamily="34" charset="0"/>
              </a:rPr>
              <a:t>Participants were specifically selected within agencies based on their likely involvement in sustainability.    The results of the survey shown in this report should be regarded as an indicative snapshot rather than representative of the IPA membership as a whole.</a:t>
            </a:r>
            <a:endParaRPr lang="en-US" sz="1400" dirty="0">
              <a:latin typeface="Raleway" panose="020B0503030101060003" pitchFamily="34" charset="0"/>
            </a:endParaRPr>
          </a:p>
          <a:p>
            <a:pPr lvl="1">
              <a:lnSpc>
                <a:spcPct val="100000"/>
              </a:lnSpc>
              <a:buFont typeface="Arial" panose="020B0604020202020204" pitchFamily="34" charset="0"/>
              <a:buChar char="•"/>
            </a:pPr>
            <a:endParaRPr lang="en-US" dirty="0" smtClean="0"/>
          </a:p>
        </p:txBody>
      </p:sp>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3</a:t>
            </a:fld>
            <a:endParaRPr lang="en-US" dirty="0"/>
          </a:p>
        </p:txBody>
      </p:sp>
      <p:sp>
        <p:nvSpPr>
          <p:cNvPr id="62" name="Text Placeholder 61"/>
          <p:cNvSpPr>
            <a:spLocks noGrp="1"/>
          </p:cNvSpPr>
          <p:nvPr>
            <p:ph type="body" sz="quarter" idx="11"/>
          </p:nvPr>
        </p:nvSpPr>
        <p:spPr/>
        <p:txBody>
          <a:bodyPr/>
          <a:lstStyle/>
          <a:p>
            <a:r>
              <a:rPr lang="en-GB" dirty="0" smtClean="0"/>
              <a:t>Research Methodology</a:t>
            </a:r>
            <a:endParaRPr lang="en-GB" dirty="0"/>
          </a:p>
        </p:txBody>
      </p:sp>
    </p:spTree>
    <p:extLst>
      <p:ext uri="{BB962C8B-B14F-4D97-AF65-F5344CB8AC3E}">
        <p14:creationId xmlns:p14="http://schemas.microsoft.com/office/powerpoint/2010/main" val="3136207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IPA Sustainability Survey 2022</a:t>
            </a:r>
            <a:endParaRPr lang="en-US" dirty="0"/>
          </a:p>
        </p:txBody>
      </p:sp>
      <p:sp>
        <p:nvSpPr>
          <p:cNvPr id="5" name="Slide Number Placeholder 4"/>
          <p:cNvSpPr>
            <a:spLocks noGrp="1"/>
          </p:cNvSpPr>
          <p:nvPr>
            <p:ph type="sldNum" sz="quarter" idx="4"/>
          </p:nvPr>
        </p:nvSpPr>
        <p:spPr/>
        <p:txBody>
          <a:bodyPr/>
          <a:lstStyle/>
          <a:p>
            <a:fld id="{250383E6-0508-4FD6-840C-C50B0CB81885}" type="slidenum">
              <a:rPr lang="en-US" smtClean="0"/>
              <a:pPr/>
              <a:t>30</a:t>
            </a:fld>
            <a:endParaRPr lang="en-US" dirty="0"/>
          </a:p>
        </p:txBody>
      </p:sp>
      <p:sp>
        <p:nvSpPr>
          <p:cNvPr id="2" name="Title 1"/>
          <p:cNvSpPr>
            <a:spLocks noGrp="1"/>
          </p:cNvSpPr>
          <p:nvPr>
            <p:ph type="ctrTitle"/>
          </p:nvPr>
        </p:nvSpPr>
        <p:spPr>
          <a:xfrm>
            <a:off x="198425" y="1089048"/>
            <a:ext cx="7763536" cy="2455429"/>
          </a:xfrm>
        </p:spPr>
        <p:txBody>
          <a:bodyPr/>
          <a:lstStyle/>
          <a:p>
            <a:pPr>
              <a:lnSpc>
                <a:spcPct val="100000"/>
              </a:lnSpc>
            </a:pPr>
            <a:r>
              <a:rPr lang="en-GB" dirty="0"/>
              <a:t>Net zero may be constrained by dependence on offsetting and embedded </a:t>
            </a:r>
            <a:r>
              <a:rPr lang="en-GB" dirty="0" smtClean="0"/>
              <a:t>carbon…</a:t>
            </a:r>
            <a:endParaRPr lang="en-GB" dirty="0"/>
          </a:p>
        </p:txBody>
      </p:sp>
      <p:sp>
        <p:nvSpPr>
          <p:cNvPr id="11" name="Freeform 6"/>
          <p:cNvSpPr>
            <a:spLocks noEditPoints="1"/>
          </p:cNvSpPr>
          <p:nvPr/>
        </p:nvSpPr>
        <p:spPr bwMode="auto">
          <a:xfrm rot="10800000">
            <a:off x="16611519" y="739845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22536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31</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solidFill>
                  <a:srgbClr val="333E48"/>
                </a:solidFill>
                <a:latin typeface="National2"/>
              </a:rPr>
              <a:t>64% of agencies indicate that they use carbon offsetting while 14% use carbon credits.</a:t>
            </a:r>
            <a:endParaRPr lang="en-GB" dirty="0"/>
          </a:p>
        </p:txBody>
      </p:sp>
      <p:graphicFrame>
        <p:nvGraphicFramePr>
          <p:cNvPr id="5" name="Chart 4"/>
          <p:cNvGraphicFramePr/>
          <p:nvPr>
            <p:extLst>
              <p:ext uri="{D42A27DB-BD31-4B8C-83A1-F6EECF244321}">
                <p14:modId xmlns:p14="http://schemas.microsoft.com/office/powerpoint/2010/main" val="1349846254"/>
              </p:ext>
            </p:extLst>
          </p:nvPr>
        </p:nvGraphicFramePr>
        <p:xfrm>
          <a:off x="1120938" y="1594416"/>
          <a:ext cx="7565714" cy="28987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1923" y="4553397"/>
            <a:ext cx="3111749" cy="400110"/>
          </a:xfrm>
          <a:prstGeom prst="rect">
            <a:avLst/>
          </a:prstGeom>
          <a:noFill/>
        </p:spPr>
        <p:txBody>
          <a:bodyPr wrap="none" rtlCol="0">
            <a:spAutoFit/>
          </a:bodyPr>
          <a:lstStyle/>
          <a:p>
            <a:r>
              <a:rPr lang="en-GB" sz="1000" dirty="0">
                <a:latin typeface="Raleway Light" panose="020B0403030101060003" pitchFamily="34" charset="0"/>
              </a:rPr>
              <a:t>Base:22 agencies passing responsibility threshold*</a:t>
            </a:r>
          </a:p>
          <a:p>
            <a:endParaRPr lang="en-GB" sz="1000" dirty="0">
              <a:latin typeface="Raleway Light" panose="020B0403030101060003" pitchFamily="34" charset="0"/>
            </a:endParaRPr>
          </a:p>
        </p:txBody>
      </p:sp>
      <p:sp>
        <p:nvSpPr>
          <p:cNvPr id="8" name="TextBox 7"/>
          <p:cNvSpPr txBox="1"/>
          <p:nvPr/>
        </p:nvSpPr>
        <p:spPr>
          <a:xfrm>
            <a:off x="751923" y="4812161"/>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568968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32</a:t>
            </a:fld>
            <a:endParaRPr lang="en-US" dirty="0"/>
          </a:p>
        </p:txBody>
      </p:sp>
      <p:sp>
        <p:nvSpPr>
          <p:cNvPr id="62" name="Text Placeholder 61"/>
          <p:cNvSpPr>
            <a:spLocks noGrp="1"/>
          </p:cNvSpPr>
          <p:nvPr>
            <p:ph type="body" sz="quarter" idx="11"/>
          </p:nvPr>
        </p:nvSpPr>
        <p:spPr/>
        <p:txBody>
          <a:bodyPr/>
          <a:lstStyle/>
          <a:p>
            <a:r>
              <a:rPr lang="en-GB" dirty="0" smtClean="0"/>
              <a:t>Definitions of Sustainability Maturity – To what extent do our contributing agencies meet the desired standards?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991376726"/>
              </p:ext>
            </p:extLst>
          </p:nvPr>
        </p:nvGraphicFramePr>
        <p:xfrm>
          <a:off x="708826" y="1317139"/>
          <a:ext cx="8827061" cy="3225946"/>
        </p:xfrm>
        <a:graphic>
          <a:graphicData uri="http://schemas.openxmlformats.org/drawingml/2006/table">
            <a:tbl>
              <a:tblPr>
                <a:tableStyleId>{284E427A-3D55-4303-BF80-6455036E1DE7}</a:tableStyleId>
              </a:tblPr>
              <a:tblGrid>
                <a:gridCol w="3253574">
                  <a:extLst>
                    <a:ext uri="{9D8B030D-6E8A-4147-A177-3AD203B41FA5}">
                      <a16:colId xmlns:a16="http://schemas.microsoft.com/office/drawing/2014/main" val="3075577611"/>
                    </a:ext>
                  </a:extLst>
                </a:gridCol>
                <a:gridCol w="2819400">
                  <a:extLst>
                    <a:ext uri="{9D8B030D-6E8A-4147-A177-3AD203B41FA5}">
                      <a16:colId xmlns:a16="http://schemas.microsoft.com/office/drawing/2014/main" val="1575432363"/>
                    </a:ext>
                  </a:extLst>
                </a:gridCol>
                <a:gridCol w="2754087">
                  <a:extLst>
                    <a:ext uri="{9D8B030D-6E8A-4147-A177-3AD203B41FA5}">
                      <a16:colId xmlns:a16="http://schemas.microsoft.com/office/drawing/2014/main" val="3285152602"/>
                    </a:ext>
                  </a:extLst>
                </a:gridCol>
              </a:tblGrid>
              <a:tr h="286317">
                <a:tc>
                  <a:txBody>
                    <a:bodyPr/>
                    <a:lstStyle/>
                    <a:p>
                      <a:pPr algn="l" fontAlgn="b"/>
                      <a:endParaRPr lang="en-GB" sz="800" b="1" i="0" u="none" strike="noStrike" dirty="0">
                        <a:solidFill>
                          <a:srgbClr val="000000"/>
                        </a:solidFill>
                        <a:effectLst/>
                        <a:latin typeface="Raleway Light" panose="020B0403030101060003" pitchFamily="34" charset="0"/>
                      </a:endParaRPr>
                    </a:p>
                  </a:txBody>
                  <a:tcPr marL="6145" marR="6145" marT="6145" marB="0" anchor="b"/>
                </a:tc>
                <a:tc>
                  <a:txBody>
                    <a:bodyPr/>
                    <a:lstStyle/>
                    <a:p>
                      <a:pPr algn="ctr" fontAlgn="b"/>
                      <a:r>
                        <a:rPr lang="en-GB" sz="1400" b="1" u="none" strike="noStrike" dirty="0" smtClean="0">
                          <a:effectLst/>
                        </a:rPr>
                        <a:t>Desired</a:t>
                      </a:r>
                      <a:r>
                        <a:rPr lang="en-GB" sz="1400" b="1" u="none" strike="noStrike" baseline="0" dirty="0" smtClean="0">
                          <a:effectLst/>
                        </a:rPr>
                        <a:t> Standard</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b="1" u="none" strike="noStrike" dirty="0" smtClean="0">
                          <a:effectLst/>
                        </a:rPr>
                        <a:t>% </a:t>
                      </a:r>
                      <a:r>
                        <a:rPr lang="en-GB" sz="1400" b="1" u="none" strike="noStrike" baseline="0" dirty="0" smtClean="0">
                          <a:effectLst/>
                        </a:rPr>
                        <a:t>that meet standard</a:t>
                      </a:r>
                      <a:endParaRPr lang="en-GB" sz="1400" b="1"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3058827392"/>
                  </a:ext>
                </a:extLst>
              </a:tr>
              <a:tr h="286317">
                <a:tc>
                  <a:txBody>
                    <a:bodyPr/>
                    <a:lstStyle/>
                    <a:p>
                      <a:pPr algn="l" fontAlgn="b"/>
                      <a:r>
                        <a:rPr lang="en-GB" sz="1400" b="1" u="none" strike="noStrike" dirty="0">
                          <a:effectLst/>
                        </a:rPr>
                        <a:t>Policies?</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smtClean="0">
                          <a:effectLst/>
                        </a:rPr>
                        <a:t>Have Policy</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71%</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260060798"/>
                  </a:ext>
                </a:extLst>
              </a:tr>
              <a:tr h="286317">
                <a:tc>
                  <a:txBody>
                    <a:bodyPr/>
                    <a:lstStyle/>
                    <a:p>
                      <a:pPr algn="l" fontAlgn="b"/>
                      <a:r>
                        <a:rPr lang="en-GB" sz="1400" b="1" u="none" strike="noStrike" dirty="0">
                          <a:effectLst/>
                        </a:rPr>
                        <a:t>Responsibility?</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smtClean="0">
                          <a:effectLst/>
                        </a:rPr>
                        <a:t>Have Someone responsible for sustainability</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43%</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2679611151"/>
                  </a:ext>
                </a:extLst>
              </a:tr>
              <a:tr h="286317">
                <a:tc>
                  <a:txBody>
                    <a:bodyPr/>
                    <a:lstStyle/>
                    <a:p>
                      <a:pPr algn="l" fontAlgn="b"/>
                      <a:r>
                        <a:rPr lang="en-GB" sz="1400" b="1" u="none" strike="noStrike" dirty="0">
                          <a:effectLst/>
                        </a:rPr>
                        <a:t>Documented Approach?</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smtClean="0">
                          <a:effectLst/>
                        </a:rPr>
                        <a:t>Have Documentation</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91%</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3402472311"/>
                  </a:ext>
                </a:extLst>
              </a:tr>
              <a:tr h="355997">
                <a:tc>
                  <a:txBody>
                    <a:bodyPr/>
                    <a:lstStyle/>
                    <a:p>
                      <a:pPr algn="l" fontAlgn="b"/>
                      <a:r>
                        <a:rPr lang="en-GB" sz="1400" b="1" u="none" strike="noStrike" dirty="0">
                          <a:effectLst/>
                        </a:rPr>
                        <a:t>External Pressure</a:t>
                      </a:r>
                      <a:r>
                        <a:rPr lang="en-GB" sz="1400" b="1" u="none" strike="noStrike" dirty="0" smtClean="0">
                          <a:effectLst/>
                        </a:rPr>
                        <a:t>? *</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smtClean="0">
                          <a:effectLst/>
                        </a:rPr>
                        <a:t>Much perceived</a:t>
                      </a:r>
                      <a:r>
                        <a:rPr lang="en-GB" sz="1400" u="none" strike="noStrike" baseline="0" dirty="0" smtClean="0">
                          <a:effectLst/>
                        </a:rPr>
                        <a:t> Pressure</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71%*</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2337062828"/>
                  </a:ext>
                </a:extLst>
              </a:tr>
              <a:tr h="286317">
                <a:tc>
                  <a:txBody>
                    <a:bodyPr/>
                    <a:lstStyle/>
                    <a:p>
                      <a:pPr algn="l" fontAlgn="b"/>
                      <a:r>
                        <a:rPr lang="en-GB" sz="1400" b="1" u="none" strike="noStrike" dirty="0">
                          <a:effectLst/>
                        </a:rPr>
                        <a:t>Engagement with Regulation?</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a:effectLst/>
                        </a:rPr>
                        <a:t>Sees relevance of regulations</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Not</a:t>
                      </a:r>
                      <a:r>
                        <a:rPr lang="en-GB" sz="1400" u="none" strike="noStrike" baseline="0" dirty="0" smtClean="0">
                          <a:effectLst/>
                        </a:rPr>
                        <a:t> covered by survey</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1558981624"/>
                  </a:ext>
                </a:extLst>
              </a:tr>
              <a:tr h="286317">
                <a:tc>
                  <a:txBody>
                    <a:bodyPr/>
                    <a:lstStyle/>
                    <a:p>
                      <a:pPr algn="l" fontAlgn="b"/>
                      <a:r>
                        <a:rPr lang="en-GB" sz="1400" b="1" u="none" strike="noStrike" dirty="0">
                          <a:effectLst/>
                        </a:rPr>
                        <a:t>Measurement and Reporting?</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a:effectLst/>
                        </a:rPr>
                        <a:t>Measuring and reporting progress</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71%</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3765509174"/>
                  </a:ext>
                </a:extLst>
              </a:tr>
              <a:tr h="200361">
                <a:tc>
                  <a:txBody>
                    <a:bodyPr/>
                    <a:lstStyle/>
                    <a:p>
                      <a:pPr algn="l" fontAlgn="b"/>
                      <a:r>
                        <a:rPr lang="en-GB" sz="1400" b="1" u="none" strike="noStrike" dirty="0">
                          <a:effectLst/>
                        </a:rPr>
                        <a:t>Engagement with Initiatives</a:t>
                      </a:r>
                      <a:r>
                        <a:rPr lang="en-GB" sz="1400" b="1" u="none" strike="noStrike" dirty="0" smtClean="0">
                          <a:effectLst/>
                        </a:rPr>
                        <a:t>? </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a:effectLst/>
                        </a:rPr>
                        <a:t>Engaged with multiple industry </a:t>
                      </a:r>
                      <a:r>
                        <a:rPr lang="en-GB" sz="1400" u="none" strike="noStrike" dirty="0" smtClean="0">
                          <a:effectLst/>
                        </a:rPr>
                        <a:t>initiatives* </a:t>
                      </a:r>
                      <a:r>
                        <a:rPr lang="en-GB" sz="1400" u="none" strike="noStrike" dirty="0">
                          <a:effectLst/>
                        </a:rPr>
                        <a:t>&amp; B Corp’ ambition</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96%*/53%</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4068172034"/>
                  </a:ext>
                </a:extLst>
              </a:tr>
              <a:tr h="286317">
                <a:tc>
                  <a:txBody>
                    <a:bodyPr/>
                    <a:lstStyle/>
                    <a:p>
                      <a:pPr algn="l" fontAlgn="b"/>
                      <a:r>
                        <a:rPr lang="en-GB" sz="1400" b="1" u="none" strike="noStrike" dirty="0">
                          <a:effectLst/>
                        </a:rPr>
                        <a:t>Use of Standards</a:t>
                      </a:r>
                      <a:r>
                        <a:rPr lang="en-GB" sz="1400" b="1" u="none" strike="noStrike" dirty="0" smtClean="0">
                          <a:effectLst/>
                        </a:rPr>
                        <a:t>? *</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a:effectLst/>
                        </a:rPr>
                        <a:t>Using multiple standards</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23%</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2654295461"/>
                  </a:ext>
                </a:extLst>
              </a:tr>
              <a:tr h="286317">
                <a:tc>
                  <a:txBody>
                    <a:bodyPr/>
                    <a:lstStyle/>
                    <a:p>
                      <a:pPr algn="l" fontAlgn="b"/>
                      <a:r>
                        <a:rPr lang="en-GB" sz="1400" b="1" u="none" strike="noStrike" dirty="0">
                          <a:effectLst/>
                        </a:rPr>
                        <a:t>Offsetting and Carbon Credits</a:t>
                      </a:r>
                      <a:r>
                        <a:rPr lang="en-GB" sz="1400" b="1" u="none" strike="noStrike" dirty="0" smtClean="0">
                          <a:effectLst/>
                        </a:rPr>
                        <a:t>? *</a:t>
                      </a:r>
                      <a:endParaRPr lang="en-GB" sz="1400" b="1"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l" fontAlgn="b"/>
                      <a:r>
                        <a:rPr lang="en-GB" sz="1400" u="none" strike="noStrike" dirty="0">
                          <a:effectLst/>
                        </a:rPr>
                        <a:t>Uses credits &amp; offsets</a:t>
                      </a:r>
                      <a:endParaRPr lang="en-GB" sz="1400" b="0" i="0" u="none" strike="noStrike" dirty="0">
                        <a:solidFill>
                          <a:srgbClr val="000000"/>
                        </a:solidFill>
                        <a:effectLst/>
                        <a:latin typeface="Raleway Light" panose="020B0403030101060003" pitchFamily="34" charset="0"/>
                      </a:endParaRPr>
                    </a:p>
                  </a:txBody>
                  <a:tcPr marL="6145" marR="6145" marT="6145" marB="0" anchor="ctr"/>
                </a:tc>
                <a:tc>
                  <a:txBody>
                    <a:bodyPr/>
                    <a:lstStyle/>
                    <a:p>
                      <a:pPr algn="ctr" fontAlgn="b"/>
                      <a:r>
                        <a:rPr lang="en-GB" sz="1400" u="none" strike="noStrike" dirty="0" smtClean="0">
                          <a:effectLst/>
                        </a:rPr>
                        <a:t>64%</a:t>
                      </a:r>
                      <a:endParaRPr lang="en-GB" sz="1400" b="0" i="0" u="none" strike="noStrike" dirty="0">
                        <a:solidFill>
                          <a:srgbClr val="000000"/>
                        </a:solidFill>
                        <a:effectLst/>
                        <a:latin typeface="Raleway Light" panose="020B0403030101060003" pitchFamily="34" charset="0"/>
                      </a:endParaRPr>
                    </a:p>
                  </a:txBody>
                  <a:tcPr marL="6145" marR="6145" marT="6145" marB="0" anchor="ctr"/>
                </a:tc>
                <a:extLst>
                  <a:ext uri="{0D108BD9-81ED-4DB2-BD59-A6C34878D82A}">
                    <a16:rowId xmlns:a16="http://schemas.microsoft.com/office/drawing/2014/main" val="1079931093"/>
                  </a:ext>
                </a:extLst>
              </a:tr>
            </a:tbl>
          </a:graphicData>
        </a:graphic>
      </p:graphicFrame>
      <p:sp>
        <p:nvSpPr>
          <p:cNvPr id="8" name="TextBox 7"/>
          <p:cNvSpPr txBox="1"/>
          <p:nvPr/>
        </p:nvSpPr>
        <p:spPr>
          <a:xfrm>
            <a:off x="708826" y="4810064"/>
            <a:ext cx="6261651" cy="246221"/>
          </a:xfrm>
          <a:prstGeom prst="rect">
            <a:avLst/>
          </a:prstGeom>
          <a:noFill/>
        </p:spPr>
        <p:txBody>
          <a:bodyPr wrap="none" rtlCol="0">
            <a:spAutoFit/>
          </a:bodyPr>
          <a:lstStyle/>
          <a:p>
            <a:r>
              <a:rPr lang="en-GB" sz="1000" dirty="0" smtClean="0">
                <a:latin typeface="Raleway Light" panose="020B0403030101060003" pitchFamily="34" charset="0"/>
              </a:rPr>
              <a:t>* 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218273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33</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solidFill>
                  <a:srgbClr val="333E48"/>
                </a:solidFill>
                <a:latin typeface="National2"/>
              </a:rPr>
              <a:t>A third of agencies indicated that they were prepared to take a lead in driving change in the industry</a:t>
            </a:r>
            <a:endParaRPr lang="en-GB" dirty="0"/>
          </a:p>
        </p:txBody>
      </p:sp>
      <p:graphicFrame>
        <p:nvGraphicFramePr>
          <p:cNvPr id="5" name="Chart 4"/>
          <p:cNvGraphicFramePr/>
          <p:nvPr>
            <p:extLst>
              <p:ext uri="{D42A27DB-BD31-4B8C-83A1-F6EECF244321}">
                <p14:modId xmlns:p14="http://schemas.microsoft.com/office/powerpoint/2010/main" val="382693730"/>
              </p:ext>
            </p:extLst>
          </p:nvPr>
        </p:nvGraphicFramePr>
        <p:xfrm>
          <a:off x="789146" y="1654629"/>
          <a:ext cx="7939313" cy="314498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1923" y="4553397"/>
            <a:ext cx="3145413" cy="246221"/>
          </a:xfrm>
          <a:prstGeom prst="rect">
            <a:avLst/>
          </a:prstGeom>
          <a:noFill/>
        </p:spPr>
        <p:txBody>
          <a:bodyPr wrap="none" rtlCol="0">
            <a:spAutoFit/>
          </a:bodyPr>
          <a:lstStyle/>
          <a:p>
            <a:r>
              <a:rPr lang="en-GB" sz="1000" dirty="0" smtClean="0">
                <a:latin typeface="Raleway Light" panose="020B0403030101060003" pitchFamily="34" charset="0"/>
              </a:rPr>
              <a:t>Base: </a:t>
            </a:r>
            <a:r>
              <a:rPr lang="en-GB" sz="1000" dirty="0">
                <a:latin typeface="Raleway Light" panose="020B0403030101060003" pitchFamily="34" charset="0"/>
              </a:rPr>
              <a:t>22 agencies passing responsibility threshold*</a:t>
            </a:r>
          </a:p>
        </p:txBody>
      </p:sp>
      <p:sp>
        <p:nvSpPr>
          <p:cNvPr id="2" name="Rectangle 1"/>
          <p:cNvSpPr/>
          <p:nvPr/>
        </p:nvSpPr>
        <p:spPr>
          <a:xfrm>
            <a:off x="751923" y="4804842"/>
            <a:ext cx="6885586" cy="246221"/>
          </a:xfrm>
          <a:prstGeom prst="rect">
            <a:avLst/>
          </a:prstGeom>
        </p:spPr>
        <p:txBody>
          <a:bodyPr wrap="square">
            <a:spAutoFit/>
          </a:bodyPr>
          <a:lstStyle/>
          <a:p>
            <a:r>
              <a:rPr lang="en-GB" sz="1000" dirty="0">
                <a:latin typeface="Raleway Light" panose="020B0403030101060003" pitchFamily="34" charset="0"/>
              </a:rPr>
              <a:t>*Have individual with sole responsibility for sustainability or someone committed to it within the business</a:t>
            </a:r>
          </a:p>
        </p:txBody>
      </p:sp>
    </p:spTree>
    <p:extLst>
      <p:ext uri="{BB962C8B-B14F-4D97-AF65-F5344CB8AC3E}">
        <p14:creationId xmlns:p14="http://schemas.microsoft.com/office/powerpoint/2010/main" val="3355746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34</a:t>
            </a:fld>
            <a:endParaRPr lang="en-US" dirty="0"/>
          </a:p>
        </p:txBody>
      </p:sp>
      <p:sp>
        <p:nvSpPr>
          <p:cNvPr id="62" name="Text Placeholder 61"/>
          <p:cNvSpPr>
            <a:spLocks noGrp="1"/>
          </p:cNvSpPr>
          <p:nvPr>
            <p:ph type="body" sz="quarter" idx="11"/>
          </p:nvPr>
        </p:nvSpPr>
        <p:spPr>
          <a:xfrm>
            <a:off x="708826" y="494191"/>
            <a:ext cx="8389938" cy="290900"/>
          </a:xfrm>
        </p:spPr>
        <p:txBody>
          <a:bodyPr/>
          <a:lstStyle/>
          <a:p>
            <a:r>
              <a:rPr lang="en-GB" dirty="0" smtClean="0"/>
              <a:t>Considerable barriers to progress on sustainability are perceived</a:t>
            </a:r>
            <a:endParaRPr lang="en-GB" dirty="0"/>
          </a:p>
        </p:txBody>
      </p:sp>
      <p:graphicFrame>
        <p:nvGraphicFramePr>
          <p:cNvPr id="5" name="Chart 4"/>
          <p:cNvGraphicFramePr/>
          <p:nvPr>
            <p:extLst>
              <p:ext uri="{D42A27DB-BD31-4B8C-83A1-F6EECF244321}">
                <p14:modId xmlns:p14="http://schemas.microsoft.com/office/powerpoint/2010/main" val="1275537443"/>
              </p:ext>
            </p:extLst>
          </p:nvPr>
        </p:nvGraphicFramePr>
        <p:xfrm>
          <a:off x="751923" y="1036537"/>
          <a:ext cx="8346841" cy="345664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51923" y="4553397"/>
            <a:ext cx="3145413" cy="246221"/>
          </a:xfrm>
          <a:prstGeom prst="rect">
            <a:avLst/>
          </a:prstGeom>
          <a:noFill/>
        </p:spPr>
        <p:txBody>
          <a:bodyPr wrap="none" rtlCol="0">
            <a:spAutoFit/>
          </a:bodyPr>
          <a:lstStyle/>
          <a:p>
            <a:r>
              <a:rPr lang="en-GB" sz="1000" dirty="0" smtClean="0">
                <a:latin typeface="Raleway Light" panose="020B0403030101060003" pitchFamily="34" charset="0"/>
              </a:rPr>
              <a:t>Base: 22</a:t>
            </a:r>
            <a:r>
              <a:rPr lang="en-GB" sz="1000" dirty="0">
                <a:latin typeface="Raleway Light" panose="020B0403030101060003" pitchFamily="34" charset="0"/>
              </a:rPr>
              <a:t> agencies passing responsibility </a:t>
            </a:r>
            <a:r>
              <a:rPr lang="en-GB" sz="1000" dirty="0" smtClean="0">
                <a:latin typeface="Raleway Light" panose="020B0403030101060003" pitchFamily="34" charset="0"/>
              </a:rPr>
              <a:t>threshold*</a:t>
            </a:r>
            <a:endParaRPr lang="en-GB" sz="1000" dirty="0">
              <a:latin typeface="Raleway Light" panose="020B0403030101060003" pitchFamily="34" charset="0"/>
            </a:endParaRPr>
          </a:p>
        </p:txBody>
      </p:sp>
      <p:sp>
        <p:nvSpPr>
          <p:cNvPr id="10" name="TextBox 7"/>
          <p:cNvSpPr txBox="1"/>
          <p:nvPr/>
        </p:nvSpPr>
        <p:spPr>
          <a:xfrm>
            <a:off x="751923" y="4804842"/>
            <a:ext cx="6261651"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dirty="0" smtClean="0">
                <a:latin typeface="Raleway Light" panose="020B0403030101060003" pitchFamily="34" charset="0"/>
              </a:rPr>
              <a:t>*Have individual with sole responsibility for sustainability or someone committed to it within the business</a:t>
            </a:r>
            <a:endParaRPr lang="en-GB" sz="1000" dirty="0">
              <a:latin typeface="Raleway Light" panose="020B0403030101060003" pitchFamily="34" charset="0"/>
            </a:endParaRPr>
          </a:p>
        </p:txBody>
      </p:sp>
    </p:spTree>
    <p:extLst>
      <p:ext uri="{BB962C8B-B14F-4D97-AF65-F5344CB8AC3E}">
        <p14:creationId xmlns:p14="http://schemas.microsoft.com/office/powerpoint/2010/main" val="46952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60"/>
          <p:cNvSpPr>
            <a:spLocks noGrp="1"/>
          </p:cNvSpPr>
          <p:nvPr>
            <p:ph type="body" sz="quarter" idx="10"/>
          </p:nvPr>
        </p:nvSpPr>
        <p:spPr>
          <a:xfrm>
            <a:off x="710420" y="905789"/>
            <a:ext cx="8410575" cy="4156570"/>
          </a:xfrm>
        </p:spPr>
        <p:txBody>
          <a:bodyPr/>
          <a:lstStyle/>
          <a:p>
            <a:pPr marL="285750" indent="-285750"/>
            <a:r>
              <a:rPr lang="en-GB" sz="1400" dirty="0" smtClean="0">
                <a:latin typeface="Raleway" panose="020B0503030101060003" pitchFamily="34" charset="0"/>
              </a:rPr>
              <a:t>Most agencies think of sustainability in terms of the environment but there are other </a:t>
            </a:r>
            <a:r>
              <a:rPr lang="en-GB" sz="1400" dirty="0" smtClean="0">
                <a:latin typeface="Raleway" panose="020B0503030101060003" pitchFamily="34" charset="0"/>
              </a:rPr>
              <a:t>issues.</a:t>
            </a:r>
          </a:p>
          <a:p>
            <a:pPr marL="285750" indent="-285750"/>
            <a:r>
              <a:rPr lang="en-GB" sz="1400" dirty="0" smtClean="0">
                <a:latin typeface="Raleway" panose="020B0503030101060003" pitchFamily="34" charset="0"/>
              </a:rPr>
              <a:t>Many </a:t>
            </a:r>
            <a:r>
              <a:rPr lang="en-GB" sz="1400" dirty="0" smtClean="0">
                <a:latin typeface="Raleway" panose="020B0503030101060003" pitchFamily="34" charset="0"/>
              </a:rPr>
              <a:t>agencies are getting the basics right but there is room for </a:t>
            </a:r>
            <a:r>
              <a:rPr lang="en-GB" sz="1400" dirty="0" smtClean="0">
                <a:latin typeface="Raleway" panose="020B0503030101060003" pitchFamily="34" charset="0"/>
              </a:rPr>
              <a:t>improvement.</a:t>
            </a:r>
          </a:p>
          <a:p>
            <a:pPr marL="285750" indent="-285750"/>
            <a:r>
              <a:rPr lang="en-GB" sz="1400" dirty="0" smtClean="0">
                <a:latin typeface="Raleway" panose="020B0503030101060003" pitchFamily="34" charset="0"/>
              </a:rPr>
              <a:t>Over </a:t>
            </a:r>
            <a:r>
              <a:rPr lang="en-GB" sz="1400" dirty="0">
                <a:latin typeface="Raleway" panose="020B0503030101060003" pitchFamily="34" charset="0"/>
              </a:rPr>
              <a:t>90% of respondents indicated that their agency has documented environmental and societal </a:t>
            </a:r>
            <a:r>
              <a:rPr lang="en-GB" sz="1400" dirty="0" smtClean="0">
                <a:latin typeface="Raleway" panose="020B0503030101060003" pitchFamily="34" charset="0"/>
              </a:rPr>
              <a:t>policies.</a:t>
            </a:r>
          </a:p>
          <a:p>
            <a:pPr marL="285750" indent="-285750"/>
            <a:r>
              <a:rPr lang="en-GB" sz="1400" dirty="0" smtClean="0">
                <a:latin typeface="Raleway" panose="020B0503030101060003" pitchFamily="34" charset="0"/>
                <a:ea typeface="Helvetica Neue" panose="02000503000000020004" pitchFamily="2" charset="0"/>
                <a:cs typeface="Calibri" panose="020F0502020204030204" pitchFamily="34" charset="0"/>
              </a:rPr>
              <a:t>Over </a:t>
            </a:r>
            <a:r>
              <a:rPr lang="en-GB" sz="1400" dirty="0" smtClean="0">
                <a:latin typeface="Raleway" panose="020B0503030101060003" pitchFamily="34" charset="0"/>
                <a:ea typeface="Helvetica Neue" panose="02000503000000020004" pitchFamily="2" charset="0"/>
                <a:cs typeface="Calibri" panose="020F0502020204030204" pitchFamily="34" charset="0"/>
              </a:rPr>
              <a:t>three-fifths of </a:t>
            </a:r>
            <a:r>
              <a:rPr lang="en-GB" sz="1400" dirty="0">
                <a:latin typeface="Raleway" panose="020B0503030101060003" pitchFamily="34" charset="0"/>
                <a:ea typeface="Helvetica Neue" panose="02000503000000020004" pitchFamily="2" charset="0"/>
                <a:cs typeface="Calibri" panose="020F0502020204030204" pitchFamily="34" charset="0"/>
              </a:rPr>
              <a:t>respondents indicated that their agency report on their progress towards </a:t>
            </a:r>
            <a:r>
              <a:rPr lang="en-GB" sz="1400" dirty="0" smtClean="0">
                <a:latin typeface="Raleway" panose="020B0503030101060003" pitchFamily="34" charset="0"/>
                <a:ea typeface="Helvetica Neue" panose="02000503000000020004" pitchFamily="2" charset="0"/>
                <a:cs typeface="Calibri" panose="020F0502020204030204" pitchFamily="34" charset="0"/>
              </a:rPr>
              <a:t>their sustainability </a:t>
            </a:r>
            <a:r>
              <a:rPr lang="en-GB" sz="1400" dirty="0" smtClean="0">
                <a:latin typeface="Raleway" panose="020B0503030101060003" pitchFamily="34" charset="0"/>
                <a:ea typeface="Helvetica Neue" panose="02000503000000020004" pitchFamily="2" charset="0"/>
                <a:cs typeface="Calibri" panose="020F0502020204030204" pitchFamily="34" charset="0"/>
              </a:rPr>
              <a:t>goals.</a:t>
            </a:r>
            <a:endParaRPr lang="en-GB" sz="1400" dirty="0">
              <a:latin typeface="Raleway" panose="020B0503030101060003" pitchFamily="34" charset="0"/>
              <a:ea typeface="Helvetica Neue" panose="02000503000000020004" pitchFamily="2" charset="0"/>
              <a:cs typeface="Calibri" panose="020F0502020204030204" pitchFamily="34" charset="0"/>
            </a:endParaRPr>
          </a:p>
          <a:p>
            <a:pPr marL="285750" indent="-285750"/>
            <a:r>
              <a:rPr lang="en-GB" sz="1400" dirty="0" smtClean="0">
                <a:latin typeface="Raleway" panose="020B0503030101060003" pitchFamily="34" charset="0"/>
              </a:rPr>
              <a:t>71</a:t>
            </a:r>
            <a:r>
              <a:rPr lang="en-GB" sz="1400" dirty="0">
                <a:latin typeface="Raleway" panose="020B0503030101060003" pitchFamily="34" charset="0"/>
              </a:rPr>
              <a:t>% of respondents* indicated that their agency experiences societal pressure for </a:t>
            </a:r>
            <a:r>
              <a:rPr lang="en-GB" sz="1400" dirty="0" smtClean="0">
                <a:latin typeface="Raleway" panose="020B0503030101060003" pitchFamily="34" charset="0"/>
              </a:rPr>
              <a:t>sustainability</a:t>
            </a:r>
          </a:p>
          <a:p>
            <a:pPr marL="285750" indent="-285750"/>
            <a:r>
              <a:rPr lang="en-GB" sz="1400" dirty="0" smtClean="0">
                <a:latin typeface="Raleway" panose="020B0503030101060003" pitchFamily="34" charset="0"/>
                <a:cs typeface="Calibri" panose="020F0502020204030204" pitchFamily="34" charset="0"/>
              </a:rPr>
              <a:t>Only </a:t>
            </a:r>
            <a:r>
              <a:rPr lang="en-GB" sz="1400" dirty="0">
                <a:latin typeface="Raleway" panose="020B0503030101060003" pitchFamily="34" charset="0"/>
                <a:cs typeface="Calibri" panose="020F0502020204030204" pitchFamily="34" charset="0"/>
              </a:rPr>
              <a:t>3% of agencies indicated that they have Bcorp status, although a further 50% are intending to gain </a:t>
            </a:r>
            <a:r>
              <a:rPr lang="en-GB" sz="1400" dirty="0" smtClean="0">
                <a:latin typeface="Raleway" panose="020B0503030101060003" pitchFamily="34" charset="0"/>
                <a:cs typeface="Calibri" panose="020F0502020204030204" pitchFamily="34" charset="0"/>
              </a:rPr>
              <a:t>this.</a:t>
            </a:r>
          </a:p>
          <a:p>
            <a:pPr marL="285750" indent="-285750"/>
            <a:r>
              <a:rPr lang="en-GB" sz="1400" dirty="0" smtClean="0">
                <a:latin typeface="Raleway" panose="020B0503030101060003" pitchFamily="34" charset="0"/>
                <a:cs typeface="Calibri" panose="020F0502020204030204" pitchFamily="34" charset="0"/>
              </a:rPr>
              <a:t>Less </a:t>
            </a:r>
            <a:r>
              <a:rPr lang="en-GB" sz="1400" dirty="0">
                <a:latin typeface="Raleway" panose="020B0503030101060003" pitchFamily="34" charset="0"/>
                <a:cs typeface="Calibri" panose="020F0502020204030204" pitchFamily="34" charset="0"/>
              </a:rPr>
              <a:t>than a quarter of respondents indicated that their agency had one or more of </a:t>
            </a:r>
            <a:r>
              <a:rPr lang="en-GB" sz="1400" dirty="0" smtClean="0">
                <a:latin typeface="Raleway" panose="020B0503030101060003" pitchFamily="34" charset="0"/>
                <a:cs typeface="Calibri" panose="020F0502020204030204" pitchFamily="34" charset="0"/>
              </a:rPr>
              <a:t>the standard </a:t>
            </a:r>
            <a:r>
              <a:rPr lang="en-GB" sz="1400" dirty="0" smtClean="0">
                <a:latin typeface="Raleway" panose="020B0503030101060003" pitchFamily="34" charset="0"/>
                <a:cs typeface="Calibri" panose="020F0502020204030204" pitchFamily="34" charset="0"/>
              </a:rPr>
              <a:t>accreditations.</a:t>
            </a:r>
          </a:p>
          <a:p>
            <a:pPr marL="285750" indent="-285750"/>
            <a:r>
              <a:rPr lang="en-GB" sz="1400" dirty="0" smtClean="0">
                <a:latin typeface="Raleway" panose="020B0503030101060003" pitchFamily="34" charset="0"/>
              </a:rPr>
              <a:t>Two-thirds </a:t>
            </a:r>
            <a:r>
              <a:rPr lang="en-GB" sz="1400" dirty="0" smtClean="0">
                <a:latin typeface="Raleway" panose="020B0503030101060003" pitchFamily="34" charset="0"/>
              </a:rPr>
              <a:t>of agencies make use of carbon offsetting or carbon credits.  However, </a:t>
            </a:r>
            <a:r>
              <a:rPr lang="en-GB" sz="1400" dirty="0">
                <a:latin typeface="Raleway" panose="020B0503030101060003" pitchFamily="34" charset="0"/>
              </a:rPr>
              <a:t>Net </a:t>
            </a:r>
            <a:r>
              <a:rPr lang="en-GB" sz="1400" dirty="0" smtClean="0">
                <a:latin typeface="Raleway" panose="020B0503030101060003" pitchFamily="34" charset="0"/>
              </a:rPr>
              <a:t>Zero </a:t>
            </a:r>
            <a:r>
              <a:rPr lang="en-GB" sz="1400" dirty="0">
                <a:latin typeface="Raleway" panose="020B0503030101060003" pitchFamily="34" charset="0"/>
              </a:rPr>
              <a:t>may be constrained by dependence on </a:t>
            </a:r>
            <a:r>
              <a:rPr lang="en-GB" sz="1400" dirty="0" smtClean="0">
                <a:latin typeface="Raleway" panose="020B0503030101060003" pitchFamily="34" charset="0"/>
              </a:rPr>
              <a:t>these.</a:t>
            </a:r>
          </a:p>
          <a:p>
            <a:pPr marL="285750" indent="-285750"/>
            <a:r>
              <a:rPr lang="en-GB" sz="1400" dirty="0" smtClean="0">
                <a:latin typeface="Raleway" panose="020B0503030101060003" pitchFamily="34" charset="0"/>
              </a:rPr>
              <a:t>There </a:t>
            </a:r>
            <a:r>
              <a:rPr lang="en-GB" sz="1400" dirty="0" smtClean="0">
                <a:latin typeface="Raleway" panose="020B0503030101060003" pitchFamily="34" charset="0"/>
              </a:rPr>
              <a:t>are still perceived to be considerable </a:t>
            </a:r>
            <a:r>
              <a:rPr lang="en-GB" sz="1400" dirty="0">
                <a:latin typeface="Raleway" panose="020B0503030101060003" pitchFamily="34" charset="0"/>
              </a:rPr>
              <a:t>barriers to progress on </a:t>
            </a:r>
            <a:r>
              <a:rPr lang="en-GB" sz="1400" dirty="0" smtClean="0">
                <a:latin typeface="Raleway" panose="020B0503030101060003" pitchFamily="34" charset="0"/>
              </a:rPr>
              <a:t>sustainability.</a:t>
            </a:r>
          </a:p>
          <a:p>
            <a:pPr marL="180000" lvl="1" indent="0">
              <a:buNone/>
            </a:pPr>
            <a:endParaRPr lang="en-GB" sz="1600" dirty="0"/>
          </a:p>
          <a:p>
            <a:pPr lvl="1"/>
            <a:endParaRPr lang="en-GB" sz="1600" dirty="0">
              <a:ea typeface="Helvetica Neue" panose="02000503000000020004" pitchFamily="2" charset="0"/>
              <a:cs typeface="Calibri" panose="020F0502020204030204" pitchFamily="34" charset="0"/>
            </a:endParaRPr>
          </a:p>
          <a:p>
            <a:pPr lvl="1"/>
            <a:endParaRPr lang="en-GB" sz="1600" dirty="0">
              <a:ea typeface="Helvetica Neue" panose="02000503000000020004" pitchFamily="2" charset="0"/>
              <a:cs typeface="Calibri" panose="020F0502020204030204" pitchFamily="34" charset="0"/>
            </a:endParaRPr>
          </a:p>
          <a:p>
            <a:pPr lvl="1"/>
            <a:endParaRPr lang="en-GB" sz="1600" dirty="0"/>
          </a:p>
          <a:p>
            <a:pPr lvl="1"/>
            <a:endParaRPr lang="en-GB" sz="1600" dirty="0">
              <a:ea typeface="Helvetica Neue" panose="02000503000000020004" pitchFamily="2" charset="0"/>
              <a:cs typeface="Calibri" panose="020F0502020204030204" pitchFamily="34" charset="0"/>
            </a:endParaRPr>
          </a:p>
          <a:p>
            <a:pPr lvl="1"/>
            <a:endParaRPr lang="en-GB" sz="1600" dirty="0" smtClean="0"/>
          </a:p>
          <a:p>
            <a:endParaRPr lang="en-GB" sz="1600" dirty="0"/>
          </a:p>
          <a:p>
            <a:endParaRPr lang="en-GB" sz="1600" dirty="0" smtClean="0"/>
          </a:p>
          <a:p>
            <a:endParaRPr lang="en-GB" sz="1600" dirty="0"/>
          </a:p>
          <a:p>
            <a:endParaRPr lang="en-GB" sz="1600" dirty="0" smtClean="0"/>
          </a:p>
          <a:p>
            <a:endParaRPr lang="en-GB" sz="1600" dirty="0"/>
          </a:p>
          <a:p>
            <a:pPr indent="0">
              <a:buNone/>
            </a:pPr>
            <a:endParaRPr lang="en-GB" sz="1600" dirty="0" smtClean="0"/>
          </a:p>
          <a:p>
            <a:pPr indent="0">
              <a:buNone/>
            </a:pPr>
            <a:endParaRPr lang="en-GB" sz="1600" dirty="0"/>
          </a:p>
        </p:txBody>
      </p:sp>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4</a:t>
            </a:fld>
            <a:endParaRPr lang="en-US" dirty="0"/>
          </a:p>
        </p:txBody>
      </p:sp>
      <p:sp>
        <p:nvSpPr>
          <p:cNvPr id="62" name="Text Placeholder 61"/>
          <p:cNvSpPr>
            <a:spLocks noGrp="1"/>
          </p:cNvSpPr>
          <p:nvPr>
            <p:ph type="body" sz="quarter" idx="11"/>
          </p:nvPr>
        </p:nvSpPr>
        <p:spPr/>
        <p:txBody>
          <a:bodyPr/>
          <a:lstStyle/>
          <a:p>
            <a:r>
              <a:rPr lang="en-GB" dirty="0" smtClean="0"/>
              <a:t>Summary of Main Findings</a:t>
            </a:r>
            <a:endParaRPr lang="en-GB" dirty="0"/>
          </a:p>
        </p:txBody>
      </p:sp>
    </p:spTree>
    <p:extLst>
      <p:ext uri="{BB962C8B-B14F-4D97-AF65-F5344CB8AC3E}">
        <p14:creationId xmlns:p14="http://schemas.microsoft.com/office/powerpoint/2010/main" val="373771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5</a:t>
            </a:fld>
            <a:endParaRPr lang="en-US" dirty="0"/>
          </a:p>
        </p:txBody>
      </p:sp>
      <p:sp>
        <p:nvSpPr>
          <p:cNvPr id="62" name="Text Placeholder 61"/>
          <p:cNvSpPr>
            <a:spLocks noGrp="1"/>
          </p:cNvSpPr>
          <p:nvPr>
            <p:ph type="body" sz="quarter" idx="11"/>
          </p:nvPr>
        </p:nvSpPr>
        <p:spPr/>
        <p:txBody>
          <a:bodyPr/>
          <a:lstStyle/>
          <a:p>
            <a:r>
              <a:rPr lang="en-GB" dirty="0" smtClean="0"/>
              <a:t>For responding agencies it is clear that the environment and climate change are top of mind when thinking about sustainability. </a:t>
            </a:r>
          </a:p>
        </p:txBody>
      </p:sp>
      <p:graphicFrame>
        <p:nvGraphicFramePr>
          <p:cNvPr id="5" name="Chart 4"/>
          <p:cNvGraphicFramePr/>
          <p:nvPr>
            <p:extLst>
              <p:ext uri="{D42A27DB-BD31-4B8C-83A1-F6EECF244321}">
                <p14:modId xmlns:p14="http://schemas.microsoft.com/office/powerpoint/2010/main" val="1308006261"/>
              </p:ext>
            </p:extLst>
          </p:nvPr>
        </p:nvGraphicFramePr>
        <p:xfrm>
          <a:off x="708826" y="1490598"/>
          <a:ext cx="8302220" cy="32637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7923" y="4754394"/>
            <a:ext cx="1249060" cy="246221"/>
          </a:xfrm>
          <a:prstGeom prst="rect">
            <a:avLst/>
          </a:prstGeom>
          <a:noFill/>
        </p:spPr>
        <p:txBody>
          <a:bodyPr wrap="none" rtlCol="0">
            <a:spAutoFit/>
          </a:bodyPr>
          <a:lstStyle/>
          <a:p>
            <a:r>
              <a:rPr lang="en-GB" sz="1000" dirty="0" smtClean="0">
                <a:latin typeface="Raleway Light" panose="020B0403030101060003" pitchFamily="34" charset="0"/>
              </a:rPr>
              <a:t>Base: 34 Agencies</a:t>
            </a:r>
            <a:endParaRPr lang="en-GB" sz="1000" dirty="0">
              <a:latin typeface="Raleway Light" panose="020B0403030101060003" pitchFamily="34" charset="0"/>
            </a:endParaRPr>
          </a:p>
        </p:txBody>
      </p:sp>
      <p:sp>
        <p:nvSpPr>
          <p:cNvPr id="2" name="Rectangle 1"/>
          <p:cNvSpPr/>
          <p:nvPr/>
        </p:nvSpPr>
        <p:spPr>
          <a:xfrm>
            <a:off x="4392891" y="4877504"/>
            <a:ext cx="4260915" cy="261610"/>
          </a:xfrm>
          <a:prstGeom prst="rect">
            <a:avLst/>
          </a:prstGeom>
        </p:spPr>
        <p:txBody>
          <a:bodyPr wrap="square">
            <a:spAutoFit/>
          </a:bodyPr>
          <a:lstStyle/>
          <a:p>
            <a:r>
              <a:rPr lang="en-GB" sz="1100" i="1" dirty="0">
                <a:solidFill>
                  <a:srgbClr val="333E48"/>
                </a:solidFill>
              </a:rPr>
              <a:t>When you think of sustainability, which of the following come to mind?</a:t>
            </a:r>
            <a:endParaRPr lang="en-GB" sz="1100" i="1" dirty="0"/>
          </a:p>
        </p:txBody>
      </p:sp>
    </p:spTree>
    <p:extLst>
      <p:ext uri="{BB962C8B-B14F-4D97-AF65-F5344CB8AC3E}">
        <p14:creationId xmlns:p14="http://schemas.microsoft.com/office/powerpoint/2010/main" val="344345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889000" y="5302509"/>
            <a:ext cx="3191193" cy="110351"/>
          </a:xfrm>
        </p:spPr>
        <p:txBody>
          <a:bodyPr/>
          <a:lstStyle/>
          <a:p>
            <a:r>
              <a:rPr lang="en-US" dirty="0" smtClean="0"/>
              <a:t>| IPA Sustainability Survey 2022</a:t>
            </a:r>
            <a:endParaRPr lang="en-US" dirty="0"/>
          </a:p>
        </p:txBody>
      </p:sp>
      <p:sp>
        <p:nvSpPr>
          <p:cNvPr id="3" name="Slide Number Placeholder 2"/>
          <p:cNvSpPr>
            <a:spLocks noGrp="1"/>
          </p:cNvSpPr>
          <p:nvPr>
            <p:ph type="sldNum" sz="quarter" idx="4"/>
          </p:nvPr>
        </p:nvSpPr>
        <p:spPr/>
        <p:txBody>
          <a:bodyPr/>
          <a:lstStyle/>
          <a:p>
            <a:fld id="{250383E6-0508-4FD6-840C-C50B0CB81885}" type="slidenum">
              <a:rPr lang="en-US" smtClean="0"/>
              <a:pPr/>
              <a:t>6</a:t>
            </a:fld>
            <a:endParaRPr lang="en-US" dirty="0"/>
          </a:p>
        </p:txBody>
      </p:sp>
      <p:sp>
        <p:nvSpPr>
          <p:cNvPr id="6" name="Text Placeholder 5"/>
          <p:cNvSpPr>
            <a:spLocks noGrp="1"/>
          </p:cNvSpPr>
          <p:nvPr>
            <p:ph type="body" sz="quarter" idx="11"/>
          </p:nvPr>
        </p:nvSpPr>
        <p:spPr/>
        <p:txBody>
          <a:bodyPr/>
          <a:lstStyle/>
          <a:p>
            <a:r>
              <a:rPr lang="en-GB" dirty="0" smtClean="0"/>
              <a:t>To what extent do agencies </a:t>
            </a:r>
            <a:r>
              <a:rPr lang="en-GB" dirty="0" smtClean="0">
                <a:solidFill>
                  <a:srgbClr val="333E48"/>
                </a:solidFill>
                <a:latin typeface="National2"/>
              </a:rPr>
              <a:t>agree with </a:t>
            </a:r>
            <a:r>
              <a:rPr lang="en-GB" dirty="0">
                <a:solidFill>
                  <a:srgbClr val="333E48"/>
                </a:solidFill>
                <a:latin typeface="National2"/>
              </a:rPr>
              <a:t>key sustainability assertions</a:t>
            </a:r>
          </a:p>
          <a:p>
            <a:endParaRPr lang="en-GB" dirty="0"/>
          </a:p>
        </p:txBody>
      </p:sp>
      <p:graphicFrame>
        <p:nvGraphicFramePr>
          <p:cNvPr id="9" name="Chart 8"/>
          <p:cNvGraphicFramePr/>
          <p:nvPr>
            <p:extLst>
              <p:ext uri="{D42A27DB-BD31-4B8C-83A1-F6EECF244321}">
                <p14:modId xmlns:p14="http://schemas.microsoft.com/office/powerpoint/2010/main" val="579540607"/>
              </p:ext>
            </p:extLst>
          </p:nvPr>
        </p:nvGraphicFramePr>
        <p:xfrm>
          <a:off x="1329179" y="979714"/>
          <a:ext cx="7286920" cy="40942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97923" y="4754394"/>
            <a:ext cx="1233030" cy="246221"/>
          </a:xfrm>
          <a:prstGeom prst="rect">
            <a:avLst/>
          </a:prstGeom>
          <a:noFill/>
        </p:spPr>
        <p:txBody>
          <a:bodyPr wrap="none" rtlCol="0">
            <a:spAutoFit/>
          </a:bodyPr>
          <a:lstStyle/>
          <a:p>
            <a:r>
              <a:rPr lang="en-GB" sz="1000" dirty="0" smtClean="0">
                <a:latin typeface="Raleway Light" panose="020B0403030101060003" pitchFamily="34" charset="0"/>
              </a:rPr>
              <a:t>Base: 31 Agencies</a:t>
            </a:r>
            <a:endParaRPr lang="en-GB" sz="1000" dirty="0">
              <a:latin typeface="Raleway Light" panose="020B0403030101060003" pitchFamily="34" charset="0"/>
            </a:endParaRPr>
          </a:p>
        </p:txBody>
      </p:sp>
    </p:spTree>
    <p:extLst>
      <p:ext uri="{BB962C8B-B14F-4D97-AF65-F5344CB8AC3E}">
        <p14:creationId xmlns:p14="http://schemas.microsoft.com/office/powerpoint/2010/main" val="411200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7</a:t>
            </a:fld>
            <a:endParaRPr lang="en-US" dirty="0"/>
          </a:p>
        </p:txBody>
      </p:sp>
      <p:sp>
        <p:nvSpPr>
          <p:cNvPr id="62" name="Text Placeholder 61"/>
          <p:cNvSpPr>
            <a:spLocks noGrp="1"/>
          </p:cNvSpPr>
          <p:nvPr>
            <p:ph type="body" sz="quarter" idx="11"/>
          </p:nvPr>
        </p:nvSpPr>
        <p:spPr/>
        <p:txBody>
          <a:bodyPr/>
          <a:lstStyle/>
          <a:p>
            <a:r>
              <a:rPr lang="en-GB" dirty="0" smtClean="0"/>
              <a:t>Definitions of Sustainability Maturity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67025594"/>
              </p:ext>
            </p:extLst>
          </p:nvPr>
        </p:nvGraphicFramePr>
        <p:xfrm>
          <a:off x="789146" y="1337733"/>
          <a:ext cx="8693149" cy="2804339"/>
        </p:xfrm>
        <a:graphic>
          <a:graphicData uri="http://schemas.openxmlformats.org/drawingml/2006/table">
            <a:tbl>
              <a:tblPr/>
              <a:tblGrid>
                <a:gridCol w="1841769">
                  <a:extLst>
                    <a:ext uri="{9D8B030D-6E8A-4147-A177-3AD203B41FA5}">
                      <a16:colId xmlns:a16="http://schemas.microsoft.com/office/drawing/2014/main" val="3075577611"/>
                    </a:ext>
                  </a:extLst>
                </a:gridCol>
                <a:gridCol w="1712845">
                  <a:extLst>
                    <a:ext uri="{9D8B030D-6E8A-4147-A177-3AD203B41FA5}">
                      <a16:colId xmlns:a16="http://schemas.microsoft.com/office/drawing/2014/main" val="2578242786"/>
                    </a:ext>
                  </a:extLst>
                </a:gridCol>
                <a:gridCol w="1712845">
                  <a:extLst>
                    <a:ext uri="{9D8B030D-6E8A-4147-A177-3AD203B41FA5}">
                      <a16:colId xmlns:a16="http://schemas.microsoft.com/office/drawing/2014/main" val="622416996"/>
                    </a:ext>
                  </a:extLst>
                </a:gridCol>
                <a:gridCol w="1712845">
                  <a:extLst>
                    <a:ext uri="{9D8B030D-6E8A-4147-A177-3AD203B41FA5}">
                      <a16:colId xmlns:a16="http://schemas.microsoft.com/office/drawing/2014/main" val="2036927986"/>
                    </a:ext>
                  </a:extLst>
                </a:gridCol>
                <a:gridCol w="1712845">
                  <a:extLst>
                    <a:ext uri="{9D8B030D-6E8A-4147-A177-3AD203B41FA5}">
                      <a16:colId xmlns:a16="http://schemas.microsoft.com/office/drawing/2014/main" val="1575432363"/>
                    </a:ext>
                  </a:extLst>
                </a:gridCol>
              </a:tblGrid>
              <a:tr h="263818">
                <a:tc>
                  <a:txBody>
                    <a:bodyPr/>
                    <a:lstStyle/>
                    <a:p>
                      <a:pPr algn="l" fontAlgn="b"/>
                      <a:endParaRPr lang="en-GB" sz="800" b="1" i="0" u="none" strike="noStrike" dirty="0">
                        <a:solidFill>
                          <a:srgbClr val="000000"/>
                        </a:solidFill>
                        <a:effectLst/>
                        <a:latin typeface="Raleway" panose="020B0503030101060003" pitchFamily="34" charset="0"/>
                      </a:endParaRPr>
                    </a:p>
                  </a:txBody>
                  <a:tcPr marL="6145" marR="6145" marT="614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GB" sz="800" b="1" i="0" u="none" strike="noStrike" dirty="0" smtClean="0">
                          <a:solidFill>
                            <a:srgbClr val="000000"/>
                          </a:solidFill>
                          <a:effectLst/>
                          <a:latin typeface="Raleway" panose="020B0503030101060003" pitchFamily="34" charset="0"/>
                        </a:rPr>
                        <a:t>Zero</a:t>
                      </a:r>
                      <a:endParaRPr lang="en-GB" sz="800" b="1" i="0" u="none" strike="noStrike" dirty="0">
                        <a:solidFill>
                          <a:srgbClr val="000000"/>
                        </a:solidFill>
                        <a:effectLst/>
                        <a:latin typeface="Raleway" panose="020B0503030101060003" pitchFamily="34" charset="0"/>
                      </a:endParaRP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GB" sz="800" b="1" i="0" u="none" strike="noStrike" dirty="0" smtClean="0">
                          <a:solidFill>
                            <a:srgbClr val="000000"/>
                          </a:solidFill>
                          <a:effectLst/>
                          <a:latin typeface="Raleway" panose="020B0503030101060003" pitchFamily="34" charset="0"/>
                        </a:rPr>
                        <a:t>Basic</a:t>
                      </a:r>
                      <a:endParaRPr lang="en-GB" sz="800" b="1" i="0" u="none" strike="noStrike" dirty="0">
                        <a:solidFill>
                          <a:srgbClr val="000000"/>
                        </a:solidFill>
                        <a:effectLst/>
                        <a:latin typeface="Raleway" panose="020B0503030101060003" pitchFamily="34" charset="0"/>
                      </a:endParaRP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GB" sz="800" b="1" i="0" u="none" strike="noStrike" dirty="0" smtClean="0">
                          <a:solidFill>
                            <a:srgbClr val="000000"/>
                          </a:solidFill>
                          <a:effectLst/>
                          <a:latin typeface="Raleway" panose="020B0503030101060003" pitchFamily="34" charset="0"/>
                        </a:rPr>
                        <a:t>Intermediate</a:t>
                      </a:r>
                      <a:endParaRPr lang="en-GB" sz="800" b="1" i="0" u="none" strike="noStrike" dirty="0">
                        <a:solidFill>
                          <a:srgbClr val="000000"/>
                        </a:solidFill>
                        <a:effectLst/>
                        <a:latin typeface="Raleway" panose="020B0503030101060003" pitchFamily="34" charset="0"/>
                      </a:endParaRP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GB" sz="800" b="1" i="0" u="none" strike="noStrike" dirty="0" smtClean="0">
                          <a:solidFill>
                            <a:srgbClr val="000000"/>
                          </a:solidFill>
                          <a:effectLst/>
                          <a:latin typeface="Raleway" panose="020B0503030101060003" pitchFamily="34" charset="0"/>
                        </a:rPr>
                        <a:t>Advanced</a:t>
                      </a:r>
                      <a:endParaRPr lang="en-GB" sz="800" b="1" i="0" u="none" strike="noStrike" dirty="0">
                        <a:solidFill>
                          <a:srgbClr val="000000"/>
                        </a:solidFill>
                        <a:effectLst/>
                        <a:latin typeface="Raleway" panose="020B0503030101060003" pitchFamily="34" charset="0"/>
                      </a:endParaRPr>
                    </a:p>
                  </a:txBody>
                  <a:tcPr marL="6145" marR="6145" marT="614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8827392"/>
                  </a:ext>
                </a:extLst>
              </a:tr>
              <a:tr h="286317">
                <a:tc>
                  <a:txBody>
                    <a:bodyPr/>
                    <a:lstStyle/>
                    <a:p>
                      <a:pPr algn="l" fontAlgn="b"/>
                      <a:r>
                        <a:rPr lang="en-GB" sz="800" b="1" i="0" u="none" strike="noStrike" dirty="0">
                          <a:solidFill>
                            <a:srgbClr val="000000"/>
                          </a:solidFill>
                          <a:effectLst/>
                          <a:latin typeface="Raleway" panose="020B0503030101060003" pitchFamily="34" charset="0"/>
                        </a:rPr>
                        <a:t>Policies?</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 policy</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Policy</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Policy</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Policy</a:t>
                      </a: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060798"/>
                  </a:ext>
                </a:extLst>
              </a:tr>
              <a:tr h="286317">
                <a:tc>
                  <a:txBody>
                    <a:bodyPr/>
                    <a:lstStyle/>
                    <a:p>
                      <a:pPr algn="l" fontAlgn="b"/>
                      <a:r>
                        <a:rPr lang="en-GB" sz="800" b="1" i="0" u="none" strike="noStrike" dirty="0">
                          <a:solidFill>
                            <a:srgbClr val="000000"/>
                          </a:solidFill>
                          <a:effectLst/>
                          <a:latin typeface="Raleway" panose="020B0503030101060003" pitchFamily="34" charset="0"/>
                        </a:rPr>
                        <a:t>Responsibility?</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 one responsible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Someone responsible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Someone responsible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Someone responsible</a:t>
                      </a: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611151"/>
                  </a:ext>
                </a:extLst>
              </a:tr>
              <a:tr h="286317">
                <a:tc>
                  <a:txBody>
                    <a:bodyPr/>
                    <a:lstStyle/>
                    <a:p>
                      <a:pPr algn="l" fontAlgn="b"/>
                      <a:r>
                        <a:rPr lang="en-GB" sz="800" b="1" i="0" u="none" strike="noStrike" dirty="0">
                          <a:solidFill>
                            <a:srgbClr val="000000"/>
                          </a:solidFill>
                          <a:effectLst/>
                          <a:latin typeface="Raleway" panose="020B0503030101060003" pitchFamily="34" charset="0"/>
                        </a:rPr>
                        <a:t>Documented Approach?</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 documentation</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 documentation</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smtClean="0">
                          <a:solidFill>
                            <a:srgbClr val="000000"/>
                          </a:solidFill>
                          <a:effectLst/>
                          <a:latin typeface="Raleway" panose="020B0503030101060003" pitchFamily="34" charset="0"/>
                        </a:rPr>
                        <a:t>Documentation</a:t>
                      </a:r>
                      <a:endParaRPr lang="en-GB" sz="800" b="0" i="0" u="none" strike="noStrike" dirty="0">
                        <a:solidFill>
                          <a:srgbClr val="000000"/>
                        </a:solidFill>
                        <a:effectLst/>
                        <a:latin typeface="Raleway" panose="020B0503030101060003" pitchFamily="34" charset="0"/>
                      </a:endParaRP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smtClean="0">
                          <a:solidFill>
                            <a:srgbClr val="000000"/>
                          </a:solidFill>
                          <a:effectLst/>
                          <a:latin typeface="Raleway" panose="020B0503030101060003" pitchFamily="34" charset="0"/>
                        </a:rPr>
                        <a:t>Documentation</a:t>
                      </a:r>
                      <a:endParaRPr lang="en-GB" sz="800" b="0" i="0" u="none" strike="noStrike" dirty="0">
                        <a:solidFill>
                          <a:srgbClr val="000000"/>
                        </a:solidFill>
                        <a:effectLst/>
                        <a:latin typeface="Raleway" panose="020B0503030101060003" pitchFamily="34" charset="0"/>
                      </a:endParaRP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2472311"/>
                  </a:ext>
                </a:extLst>
              </a:tr>
              <a:tr h="286317">
                <a:tc>
                  <a:txBody>
                    <a:bodyPr/>
                    <a:lstStyle/>
                    <a:p>
                      <a:pPr algn="l" fontAlgn="b"/>
                      <a:r>
                        <a:rPr lang="en-GB" sz="800" b="1" i="0" u="none" strike="noStrike" dirty="0">
                          <a:solidFill>
                            <a:srgbClr val="000000"/>
                          </a:solidFill>
                          <a:effectLst/>
                          <a:latin typeface="Raleway" panose="020B0503030101060003" pitchFamily="34" charset="0"/>
                        </a:rPr>
                        <a:t>External Pressure?</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 perceived external pressure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Little perceived external pressure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Much perceived pressure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Much perceived pressure</a:t>
                      </a: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062828"/>
                  </a:ext>
                </a:extLst>
              </a:tr>
              <a:tr h="286317">
                <a:tc>
                  <a:txBody>
                    <a:bodyPr/>
                    <a:lstStyle/>
                    <a:p>
                      <a:pPr algn="l" fontAlgn="b"/>
                      <a:r>
                        <a:rPr lang="en-GB" sz="800" b="1" i="0" u="none" strike="noStrike" dirty="0">
                          <a:solidFill>
                            <a:srgbClr val="000000"/>
                          </a:solidFill>
                          <a:effectLst/>
                          <a:latin typeface="Raleway" panose="020B0503030101060003" pitchFamily="34" charset="0"/>
                        </a:rPr>
                        <a:t>Engagement with Regulation?</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Doesn’t see relevant of regulations</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Sees relevance of regulations</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Sees relevance of regulations</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Sees relevance of regulations</a:t>
                      </a: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981624"/>
                  </a:ext>
                </a:extLst>
              </a:tr>
              <a:tr h="286317">
                <a:tc>
                  <a:txBody>
                    <a:bodyPr/>
                    <a:lstStyle/>
                    <a:p>
                      <a:pPr algn="l" fontAlgn="b"/>
                      <a:r>
                        <a:rPr lang="en-GB" sz="800" b="1" i="0" u="none" strike="noStrike" dirty="0">
                          <a:solidFill>
                            <a:srgbClr val="000000"/>
                          </a:solidFill>
                          <a:effectLst/>
                          <a:latin typeface="Raleway" panose="020B0503030101060003" pitchFamily="34" charset="0"/>
                        </a:rPr>
                        <a:t>Measurement and Reporting?</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None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Limited</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Measuring progress</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Measuring and reporting progress</a:t>
                      </a: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509174"/>
                  </a:ext>
                </a:extLst>
              </a:tr>
              <a:tr h="200361">
                <a:tc>
                  <a:txBody>
                    <a:bodyPr/>
                    <a:lstStyle/>
                    <a:p>
                      <a:pPr algn="l" fontAlgn="b"/>
                      <a:r>
                        <a:rPr lang="en-GB" sz="800" b="1" i="0" u="none" strike="noStrike" dirty="0">
                          <a:solidFill>
                            <a:srgbClr val="000000"/>
                          </a:solidFill>
                          <a:effectLst/>
                          <a:latin typeface="Raleway" panose="020B0503030101060003" pitchFamily="34" charset="0"/>
                        </a:rPr>
                        <a:t>Engagement with Initiatives?</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None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Starting to engage</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Engaged with industry initiatives</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Engaged with multiple industry initiatives &amp; B Corp’ ambition</a:t>
                      </a: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8172034"/>
                  </a:ext>
                </a:extLst>
              </a:tr>
              <a:tr h="286317">
                <a:tc>
                  <a:txBody>
                    <a:bodyPr/>
                    <a:lstStyle/>
                    <a:p>
                      <a:pPr algn="l" fontAlgn="b"/>
                      <a:r>
                        <a:rPr lang="en-GB" sz="800" b="1" i="0" u="none" strike="noStrike" dirty="0">
                          <a:solidFill>
                            <a:srgbClr val="000000"/>
                          </a:solidFill>
                          <a:effectLst/>
                          <a:latin typeface="Raleway" panose="020B0503030101060003" pitchFamily="34" charset="0"/>
                        </a:rPr>
                        <a:t>Use of Standards?</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No</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Starting to work with standards</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Raleway" panose="020B0503030101060003" pitchFamily="34" charset="0"/>
                        </a:rPr>
                        <a:t>Using multiple standards</a:t>
                      </a: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4295461"/>
                  </a:ext>
                </a:extLst>
              </a:tr>
              <a:tr h="286317">
                <a:tc>
                  <a:txBody>
                    <a:bodyPr/>
                    <a:lstStyle/>
                    <a:p>
                      <a:pPr algn="l" fontAlgn="b"/>
                      <a:r>
                        <a:rPr lang="en-GB" sz="800" b="1" i="0" u="none" strike="noStrike" dirty="0">
                          <a:solidFill>
                            <a:srgbClr val="000000"/>
                          </a:solidFill>
                          <a:effectLst/>
                          <a:latin typeface="Raleway" panose="020B0503030101060003" pitchFamily="34" charset="0"/>
                        </a:rPr>
                        <a:t>Offsetting and Carbon Credits?</a:t>
                      </a:r>
                    </a:p>
                  </a:txBody>
                  <a:tcPr marL="6145" marR="6145" marT="61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GB" sz="800" b="0" i="0" u="none" strike="noStrike" dirty="0">
                          <a:solidFill>
                            <a:srgbClr val="000000"/>
                          </a:solidFill>
                          <a:effectLst/>
                          <a:latin typeface="Raleway" panose="020B0503030101060003" pitchFamily="34" charset="0"/>
                        </a:rPr>
                        <a:t>No</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GB" sz="800" b="0" i="0" u="none" strike="noStrike" dirty="0">
                          <a:solidFill>
                            <a:srgbClr val="000000"/>
                          </a:solidFill>
                          <a:effectLst/>
                          <a:latin typeface="Raleway" panose="020B0503030101060003" pitchFamily="34" charset="0"/>
                        </a:rPr>
                        <a:t>No</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GB" sz="800" b="0" i="0" u="none" strike="noStrike" dirty="0">
                          <a:solidFill>
                            <a:srgbClr val="000000"/>
                          </a:solidFill>
                          <a:effectLst/>
                          <a:latin typeface="Raleway" panose="020B0503030101060003" pitchFamily="34" charset="0"/>
                        </a:rPr>
                        <a:t>Uses offsets</a:t>
                      </a:r>
                    </a:p>
                  </a:txBody>
                  <a:tcPr marL="6145" marR="6145" marT="6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GB" sz="800" b="0" i="0" u="none" strike="noStrike" dirty="0">
                          <a:solidFill>
                            <a:srgbClr val="000000"/>
                          </a:solidFill>
                          <a:effectLst/>
                          <a:latin typeface="Raleway" panose="020B0503030101060003" pitchFamily="34" charset="0"/>
                        </a:rPr>
                        <a:t>Uses credits &amp; offsets</a:t>
                      </a:r>
                    </a:p>
                  </a:txBody>
                  <a:tcPr marL="6145" marR="6145" marT="61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79931093"/>
                  </a:ext>
                </a:extLst>
              </a:tr>
            </a:tbl>
          </a:graphicData>
        </a:graphic>
      </p:graphicFrame>
    </p:spTree>
    <p:extLst>
      <p:ext uri="{BB962C8B-B14F-4D97-AF65-F5344CB8AC3E}">
        <p14:creationId xmlns:p14="http://schemas.microsoft.com/office/powerpoint/2010/main" val="1444680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IPA Sustainability Survey 2022</a:t>
            </a:r>
            <a:endParaRPr lang="en-US" dirty="0"/>
          </a:p>
        </p:txBody>
      </p:sp>
      <p:sp>
        <p:nvSpPr>
          <p:cNvPr id="5" name="Slide Number Placeholder 4"/>
          <p:cNvSpPr>
            <a:spLocks noGrp="1"/>
          </p:cNvSpPr>
          <p:nvPr>
            <p:ph type="sldNum" sz="quarter" idx="4"/>
          </p:nvPr>
        </p:nvSpPr>
        <p:spPr/>
        <p:txBody>
          <a:bodyPr/>
          <a:lstStyle/>
          <a:p>
            <a:fld id="{250383E6-0508-4FD6-840C-C50B0CB81885}" type="slidenum">
              <a:rPr lang="en-US" smtClean="0"/>
              <a:pPr/>
              <a:t>8</a:t>
            </a:fld>
            <a:endParaRPr lang="en-US" dirty="0"/>
          </a:p>
        </p:txBody>
      </p:sp>
      <p:sp>
        <p:nvSpPr>
          <p:cNvPr id="2" name="Title 1"/>
          <p:cNvSpPr>
            <a:spLocks noGrp="1"/>
          </p:cNvSpPr>
          <p:nvPr>
            <p:ph type="ctrTitle"/>
          </p:nvPr>
        </p:nvSpPr>
        <p:spPr>
          <a:xfrm>
            <a:off x="198425" y="1089048"/>
            <a:ext cx="8012321" cy="2455429"/>
          </a:xfrm>
        </p:spPr>
        <p:txBody>
          <a:bodyPr/>
          <a:lstStyle/>
          <a:p>
            <a:pPr>
              <a:lnSpc>
                <a:spcPct val="100000"/>
              </a:lnSpc>
            </a:pPr>
            <a:r>
              <a:rPr lang="en-US" dirty="0"/>
              <a:t>Many are getting the basics right, but there is room for </a:t>
            </a:r>
            <a:r>
              <a:rPr lang="en-US" dirty="0" smtClean="0"/>
              <a:t>improvement…</a:t>
            </a:r>
            <a:endParaRPr lang="en-US" dirty="0"/>
          </a:p>
        </p:txBody>
      </p:sp>
      <p:sp>
        <p:nvSpPr>
          <p:cNvPr id="11" name="Freeform 6"/>
          <p:cNvSpPr>
            <a:spLocks noEditPoints="1"/>
          </p:cNvSpPr>
          <p:nvPr/>
        </p:nvSpPr>
        <p:spPr bwMode="auto">
          <a:xfrm rot="10800000">
            <a:off x="16611519" y="7398459"/>
            <a:ext cx="1264074" cy="824875"/>
          </a:xfrm>
          <a:custGeom>
            <a:avLst/>
            <a:gdLst>
              <a:gd name="T0" fmla="*/ 3143 w 4818"/>
              <a:gd name="T1" fmla="*/ 0 h 3144"/>
              <a:gd name="T2" fmla="*/ 4537 w 4818"/>
              <a:gd name="T3" fmla="*/ 0 h 3144"/>
              <a:gd name="T4" fmla="*/ 4257 w 4818"/>
              <a:gd name="T5" fmla="*/ 1415 h 3144"/>
              <a:gd name="T6" fmla="*/ 4818 w 4818"/>
              <a:gd name="T7" fmla="*/ 1415 h 3144"/>
              <a:gd name="T8" fmla="*/ 4818 w 4818"/>
              <a:gd name="T9" fmla="*/ 3144 h 3144"/>
              <a:gd name="T10" fmla="*/ 2690 w 4818"/>
              <a:gd name="T11" fmla="*/ 3144 h 3144"/>
              <a:gd name="T12" fmla="*/ 2690 w 4818"/>
              <a:gd name="T13" fmla="*/ 1361 h 3144"/>
              <a:gd name="T14" fmla="*/ 3143 w 4818"/>
              <a:gd name="T15" fmla="*/ 0 h 3144"/>
              <a:gd name="T16" fmla="*/ 453 w 4818"/>
              <a:gd name="T17" fmla="*/ 0 h 3144"/>
              <a:gd name="T18" fmla="*/ 1847 w 4818"/>
              <a:gd name="T19" fmla="*/ 0 h 3144"/>
              <a:gd name="T20" fmla="*/ 1567 w 4818"/>
              <a:gd name="T21" fmla="*/ 1415 h 3144"/>
              <a:gd name="T22" fmla="*/ 2128 w 4818"/>
              <a:gd name="T23" fmla="*/ 1415 h 3144"/>
              <a:gd name="T24" fmla="*/ 2128 w 4818"/>
              <a:gd name="T25" fmla="*/ 3144 h 3144"/>
              <a:gd name="T26" fmla="*/ 0 w 4818"/>
              <a:gd name="T27" fmla="*/ 3144 h 3144"/>
              <a:gd name="T28" fmla="*/ 0 w 4818"/>
              <a:gd name="T29" fmla="*/ 1361 h 3144"/>
              <a:gd name="T30" fmla="*/ 453 w 4818"/>
              <a:gd name="T3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18" h="3144">
                <a:moveTo>
                  <a:pt x="3143" y="0"/>
                </a:moveTo>
                <a:lnTo>
                  <a:pt x="4537" y="0"/>
                </a:lnTo>
                <a:lnTo>
                  <a:pt x="4257" y="1415"/>
                </a:lnTo>
                <a:lnTo>
                  <a:pt x="4818" y="1415"/>
                </a:lnTo>
                <a:lnTo>
                  <a:pt x="4818" y="3144"/>
                </a:lnTo>
                <a:lnTo>
                  <a:pt x="2690" y="3144"/>
                </a:lnTo>
                <a:lnTo>
                  <a:pt x="2690" y="1361"/>
                </a:lnTo>
                <a:lnTo>
                  <a:pt x="3143" y="0"/>
                </a:lnTo>
                <a:close/>
                <a:moveTo>
                  <a:pt x="453" y="0"/>
                </a:moveTo>
                <a:lnTo>
                  <a:pt x="1847" y="0"/>
                </a:lnTo>
                <a:lnTo>
                  <a:pt x="1567" y="1415"/>
                </a:lnTo>
                <a:lnTo>
                  <a:pt x="2128" y="1415"/>
                </a:lnTo>
                <a:lnTo>
                  <a:pt x="2128" y="3144"/>
                </a:lnTo>
                <a:lnTo>
                  <a:pt x="0" y="3144"/>
                </a:lnTo>
                <a:lnTo>
                  <a:pt x="0" y="1361"/>
                </a:lnTo>
                <a:lnTo>
                  <a:pt x="453" y="0"/>
                </a:lnTo>
                <a:close/>
              </a:path>
            </a:pathLst>
          </a:custGeom>
          <a:solidFill>
            <a:schemeClr val="bg1">
              <a:alpha val="19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5001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57"/>
          <p:cNvSpPr>
            <a:spLocks noGrp="1"/>
          </p:cNvSpPr>
          <p:nvPr>
            <p:ph type="ftr" sz="quarter" idx="3"/>
          </p:nvPr>
        </p:nvSpPr>
        <p:spPr>
          <a:xfrm>
            <a:off x="889000" y="5302509"/>
            <a:ext cx="3191193" cy="118494"/>
          </a:xfrm>
        </p:spPr>
        <p:txBody>
          <a:bodyPr/>
          <a:lstStyle/>
          <a:p>
            <a:r>
              <a:rPr lang="en-US" dirty="0" smtClean="0"/>
              <a:t>| </a:t>
            </a:r>
            <a:r>
              <a:rPr lang="en-GB" dirty="0"/>
              <a:t>IPA Sustainability Survey 2022</a:t>
            </a:r>
            <a:endParaRPr lang="en-US" dirty="0"/>
          </a:p>
        </p:txBody>
      </p:sp>
      <p:sp>
        <p:nvSpPr>
          <p:cNvPr id="59" name="Slide Number Placeholder 58"/>
          <p:cNvSpPr>
            <a:spLocks noGrp="1"/>
          </p:cNvSpPr>
          <p:nvPr>
            <p:ph type="sldNum" sz="quarter" idx="4"/>
          </p:nvPr>
        </p:nvSpPr>
        <p:spPr/>
        <p:txBody>
          <a:bodyPr/>
          <a:lstStyle/>
          <a:p>
            <a:fld id="{250383E6-0508-4FD6-840C-C50B0CB81885}" type="slidenum">
              <a:rPr lang="en-US" smtClean="0"/>
              <a:pPr/>
              <a:t>9</a:t>
            </a:fld>
            <a:endParaRPr lang="en-US" dirty="0"/>
          </a:p>
        </p:txBody>
      </p:sp>
      <p:sp>
        <p:nvSpPr>
          <p:cNvPr id="62" name="Text Placeholder 61"/>
          <p:cNvSpPr>
            <a:spLocks noGrp="1"/>
          </p:cNvSpPr>
          <p:nvPr>
            <p:ph type="body" sz="quarter" idx="11"/>
          </p:nvPr>
        </p:nvSpPr>
        <p:spPr/>
        <p:txBody>
          <a:bodyPr/>
          <a:lstStyle/>
          <a:p>
            <a:r>
              <a:rPr lang="en-GB" dirty="0" smtClean="0"/>
              <a:t>58% of responding agencies </a:t>
            </a:r>
            <a:r>
              <a:rPr lang="en-GB" dirty="0"/>
              <a:t>are getting </a:t>
            </a:r>
            <a:r>
              <a:rPr lang="en-GB" dirty="0" smtClean="0"/>
              <a:t>sustainability basics right, whilst a further 29% are at an intermediate or advanced level.   Only a small number of agencies had a zero maturity score</a:t>
            </a:r>
          </a:p>
          <a:p>
            <a:endParaRPr lang="en-GB" dirty="0"/>
          </a:p>
        </p:txBody>
      </p:sp>
      <p:graphicFrame>
        <p:nvGraphicFramePr>
          <p:cNvPr id="5" name="Chart 4"/>
          <p:cNvGraphicFramePr/>
          <p:nvPr>
            <p:extLst>
              <p:ext uri="{D42A27DB-BD31-4B8C-83A1-F6EECF244321}">
                <p14:modId xmlns:p14="http://schemas.microsoft.com/office/powerpoint/2010/main" val="1713278076"/>
              </p:ext>
            </p:extLst>
          </p:nvPr>
        </p:nvGraphicFramePr>
        <p:xfrm>
          <a:off x="1088707" y="1591227"/>
          <a:ext cx="7707085" cy="37664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751923" y="4553397"/>
            <a:ext cx="1233030" cy="246221"/>
          </a:xfrm>
          <a:prstGeom prst="rect">
            <a:avLst/>
          </a:prstGeom>
          <a:noFill/>
        </p:spPr>
        <p:txBody>
          <a:bodyPr wrap="none" rtlCol="0">
            <a:spAutoFit/>
          </a:bodyPr>
          <a:lstStyle/>
          <a:p>
            <a:r>
              <a:rPr lang="en-GB" sz="1000" dirty="0" smtClean="0">
                <a:latin typeface="Raleway Light" panose="020B0403030101060003" pitchFamily="34" charset="0"/>
              </a:rPr>
              <a:t>Base: 31 Agencies</a:t>
            </a:r>
            <a:endParaRPr lang="en-GB" sz="1000" dirty="0">
              <a:latin typeface="Raleway Light" panose="020B0403030101060003" pitchFamily="34" charset="0"/>
            </a:endParaRPr>
          </a:p>
        </p:txBody>
      </p:sp>
    </p:spTree>
    <p:extLst>
      <p:ext uri="{BB962C8B-B14F-4D97-AF65-F5344CB8AC3E}">
        <p14:creationId xmlns:p14="http://schemas.microsoft.com/office/powerpoint/2010/main" val="243325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IPA Teal">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95DF850D-DA22-4657-8B61-C95FB7EA9B61}"/>
    </a:ext>
  </a:extLst>
</a:theme>
</file>

<file path=ppt/theme/theme10.xml><?xml version="1.0" encoding="utf-8"?>
<a:theme xmlns:a="http://schemas.openxmlformats.org/drawingml/2006/main" name="IPA Orang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CDAE3B03-D028-41D5-8D01-295E27E62058}"/>
    </a:ext>
  </a:extLst>
</a:theme>
</file>

<file path=ppt/theme/theme11.xml><?xml version="1.0" encoding="utf-8"?>
<a:theme xmlns:a="http://schemas.openxmlformats.org/drawingml/2006/main" name="IPA Red">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4C74299C-FF0B-48EF-8203-7FC4183B141C}"/>
    </a:ext>
  </a:extLst>
</a:theme>
</file>

<file path=ppt/theme/theme12.xml><?xml version="1.0" encoding="utf-8"?>
<a:theme xmlns:a="http://schemas.openxmlformats.org/drawingml/2006/main" name="IPA Brown">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511F5479-1717-4548-9B73-79108747D606}"/>
    </a:ext>
  </a:extLst>
</a:theme>
</file>

<file path=ppt/theme/theme13.xml><?xml version="1.0" encoding="utf-8"?>
<a:theme xmlns:a="http://schemas.openxmlformats.org/drawingml/2006/main" name="IPA Gold">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67222C55-54BF-42B6-BB2A-DE4E73103569}"/>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PA Purpl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D453E283-3AA4-459D-964B-15436A8C1087}"/>
    </a:ext>
  </a:extLst>
</a:theme>
</file>

<file path=ppt/theme/theme3.xml><?xml version="1.0" encoding="utf-8"?>
<a:theme xmlns:a="http://schemas.openxmlformats.org/drawingml/2006/main" name="1_IPA Violet">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1700C0B0-D562-4774-A4A7-4BA7FA315615}"/>
    </a:ext>
  </a:extLst>
</a:theme>
</file>

<file path=ppt/theme/theme4.xml><?xml version="1.0" encoding="utf-8"?>
<a:theme xmlns:a="http://schemas.openxmlformats.org/drawingml/2006/main" name="IPA New Purpl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9ACDB0AE-EB9C-4E7C-97C7-B58DD90A5391}"/>
    </a:ext>
  </a:extLst>
</a:theme>
</file>

<file path=ppt/theme/theme5.xml><?xml version="1.0" encoding="utf-8"?>
<a:theme xmlns:a="http://schemas.openxmlformats.org/drawingml/2006/main" name="IPA Blue">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3E029B20-BC2D-4FDA-9968-FF24C2526AC9}"/>
    </a:ext>
  </a:extLst>
</a:theme>
</file>

<file path=ppt/theme/theme6.xml><?xml version="1.0" encoding="utf-8"?>
<a:theme xmlns:a="http://schemas.openxmlformats.org/drawingml/2006/main" name="IPA Dark Green">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4F93EA98-AB97-479C-BAD7-81618E0CC550}"/>
    </a:ext>
  </a:extLst>
</a:theme>
</file>

<file path=ppt/theme/theme7.xml><?xml version="1.0" encoding="utf-8"?>
<a:theme xmlns:a="http://schemas.openxmlformats.org/drawingml/2006/main" name="IPA Mid Green">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90AB14E2-32AB-4630-B22B-5742B102A31D}"/>
    </a:ext>
  </a:extLst>
</a:theme>
</file>

<file path=ppt/theme/theme8.xml><?xml version="1.0" encoding="utf-8"?>
<a:theme xmlns:a="http://schemas.openxmlformats.org/drawingml/2006/main" name="IPA Light Green">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09DE5058-2B40-412F-9BAC-CE8924123C52}"/>
    </a:ext>
  </a:extLst>
</a:theme>
</file>

<file path=ppt/theme/theme9.xml><?xml version="1.0" encoding="utf-8"?>
<a:theme xmlns:a="http://schemas.openxmlformats.org/drawingml/2006/main" name="IPA Yellow">
  <a:themeElements>
    <a:clrScheme name="Custom 12">
      <a:dk1>
        <a:srgbClr val="131313"/>
      </a:dk1>
      <a:lt1>
        <a:sysClr val="window" lastClr="FFFFFF"/>
      </a:lt1>
      <a:dk2>
        <a:srgbClr val="009974"/>
      </a:dk2>
      <a:lt2>
        <a:srgbClr val="B4A260"/>
      </a:lt2>
      <a:accent1>
        <a:srgbClr val="79433E"/>
      </a:accent1>
      <a:accent2>
        <a:srgbClr val="CA333A"/>
      </a:accent2>
      <a:accent3>
        <a:srgbClr val="D86A24"/>
      </a:accent3>
      <a:accent4>
        <a:srgbClr val="F8CE20"/>
      </a:accent4>
      <a:accent5>
        <a:srgbClr val="136B98"/>
      </a:accent5>
      <a:accent6>
        <a:srgbClr val="ADCC2B"/>
      </a:accent6>
      <a:hlink>
        <a:srgbClr val="131313"/>
      </a:hlink>
      <a:folHlink>
        <a:srgbClr val="6123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PA_PowerpointTemplate" id="{5357F2D9-5F61-48A2-A08D-21570C6D5AC2}" vid="{0DD194A0-2CA6-4515-A919-D0667DAB2C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82078BD3C0D42A1833189AC480FA2" ma:contentTypeVersion="14" ma:contentTypeDescription="Create a new document." ma:contentTypeScope="" ma:versionID="c4333e31ef87b582a723a0a33cf31126">
  <xsd:schema xmlns:xsd="http://www.w3.org/2001/XMLSchema" xmlns:xs="http://www.w3.org/2001/XMLSchema" xmlns:p="http://schemas.microsoft.com/office/2006/metadata/properties" xmlns:ns3="e7bdd972-fac2-4b58-96cd-b06a13af219b" xmlns:ns4="71a0791f-5679-44fb-b4c9-cc9cc3ccd3e6" targetNamespace="http://schemas.microsoft.com/office/2006/metadata/properties" ma:root="true" ma:fieldsID="76c7f017c671d1bc6f8a377feefa86a2" ns3:_="" ns4:_="">
    <xsd:import namespace="e7bdd972-fac2-4b58-96cd-b06a13af219b"/>
    <xsd:import namespace="71a0791f-5679-44fb-b4c9-cc9cc3ccd3e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dd972-fac2-4b58-96cd-b06a13af2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a0791f-5679-44fb-b4c9-cc9cc3ccd3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055492-FFBE-43CB-99FA-CE0307F8C9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bdd972-fac2-4b58-96cd-b06a13af219b"/>
    <ds:schemaRef ds:uri="71a0791f-5679-44fb-b4c9-cc9cc3ccd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76F11C-7ABC-443B-89B5-2FCCCC74B521}">
  <ds:schemaRefs>
    <ds:schemaRef ds:uri="http://schemas.microsoft.com/sharepoint/v3/contenttype/forms"/>
  </ds:schemaRefs>
</ds:datastoreItem>
</file>

<file path=customXml/itemProps3.xml><?xml version="1.0" encoding="utf-8"?>
<ds:datastoreItem xmlns:ds="http://schemas.openxmlformats.org/officeDocument/2006/customXml" ds:itemID="{28F5F2A2-6A78-4A67-87ED-9057EA7D7C8F}">
  <ds:schemaRefs>
    <ds:schemaRef ds:uri="e7bdd972-fac2-4b58-96cd-b06a13af219b"/>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0791f-5679-44fb-b4c9-cc9cc3ccd3e6"/>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IPA_PowerpointTemplate</Template>
  <TotalTime>9938</TotalTime>
  <Words>1768</Words>
  <Application>Microsoft Office PowerPoint</Application>
  <PresentationFormat>Custom</PresentationFormat>
  <Paragraphs>285</Paragraphs>
  <Slides>34</Slides>
  <Notes>0</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34</vt:i4>
      </vt:variant>
    </vt:vector>
  </HeadingPairs>
  <TitlesOfParts>
    <vt:vector size="53" baseType="lpstr">
      <vt:lpstr>Arial</vt:lpstr>
      <vt:lpstr>Calibri</vt:lpstr>
      <vt:lpstr>Helvetica Neue</vt:lpstr>
      <vt:lpstr>National2</vt:lpstr>
      <vt:lpstr>Raleway</vt:lpstr>
      <vt:lpstr>Raleway Light</vt:lpstr>
      <vt:lpstr>IPA Teal</vt:lpstr>
      <vt:lpstr>IPA Purple</vt:lpstr>
      <vt:lpstr>1_IPA Violet</vt:lpstr>
      <vt:lpstr>IPA New Purple</vt:lpstr>
      <vt:lpstr>IPA Blue</vt:lpstr>
      <vt:lpstr>IPA Dark Green</vt:lpstr>
      <vt:lpstr>IPA Mid Green</vt:lpstr>
      <vt:lpstr>IPA Light Green</vt:lpstr>
      <vt:lpstr>IPA Yellow</vt:lpstr>
      <vt:lpstr>IPA Orange</vt:lpstr>
      <vt:lpstr>IPA Red</vt:lpstr>
      <vt:lpstr>IPA Brown</vt:lpstr>
      <vt:lpstr>IPA Gold</vt:lpstr>
      <vt:lpstr>IPA Sustainability Survey 2022</vt:lpstr>
      <vt:lpstr>PowerPoint Presentation</vt:lpstr>
      <vt:lpstr>PowerPoint Presentation</vt:lpstr>
      <vt:lpstr>PowerPoint Presentation</vt:lpstr>
      <vt:lpstr>PowerPoint Presentation</vt:lpstr>
      <vt:lpstr>PowerPoint Presentation</vt:lpstr>
      <vt:lpstr>PowerPoint Presentation</vt:lpstr>
      <vt:lpstr>Many are getting the basics right, but there is room for improvement…</vt:lpstr>
      <vt:lpstr>PowerPoint Presentation</vt:lpstr>
      <vt:lpstr>PowerPoint Presentation</vt:lpstr>
      <vt:lpstr>PowerPoint Presentation</vt:lpstr>
      <vt:lpstr>PowerPoint Presentation</vt:lpstr>
      <vt:lpstr>Agencies are taking a stance, but capability and capacity are barriers to change…</vt:lpstr>
      <vt:lpstr>PowerPoint Presentation</vt:lpstr>
      <vt:lpstr>PowerPoint Presentation</vt:lpstr>
      <vt:lpstr>PowerPoint Presentation</vt:lpstr>
      <vt:lpstr>PowerPoint Presentation</vt:lpstr>
      <vt:lpstr>Change drivers may be more internal than external…</vt:lpstr>
      <vt:lpstr>PowerPoint Presentation</vt:lpstr>
      <vt:lpstr>PowerPoint Presentation</vt:lpstr>
      <vt:lpstr>PowerPoint Presentation</vt:lpstr>
      <vt:lpstr>PowerPoint Presentation</vt:lpstr>
      <vt:lpstr>PowerPoint Presentation</vt:lpstr>
      <vt:lpstr>PowerPoint Presentation</vt:lpstr>
      <vt:lpstr>However, evaluation, measurement, and reporting are challenging…</vt:lpstr>
      <vt:lpstr>PowerPoint Presentation</vt:lpstr>
      <vt:lpstr>PowerPoint Presentation</vt:lpstr>
      <vt:lpstr>PowerPoint Presentation</vt:lpstr>
      <vt:lpstr>PowerPoint Presentation</vt:lpstr>
      <vt:lpstr>Net zero may be constrained by dependence on offsetting and embedded carbon…</vt:lpstr>
      <vt:lpstr>PowerPoint Presentation</vt:lpstr>
      <vt:lpstr>PowerPoint Presentation</vt:lpstr>
      <vt:lpstr>PowerPoint Presentation</vt:lpstr>
      <vt:lpstr>PowerPoint Presentation</vt:lpstr>
    </vt:vector>
  </TitlesOfParts>
  <Company>Institute of Practitioners in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 Sustainability Survey 2022</dc:title>
  <dc:creator>Roger Ingham</dc:creator>
  <cp:lastModifiedBy>Angelika Libera MIPA</cp:lastModifiedBy>
  <cp:revision>86</cp:revision>
  <dcterms:created xsi:type="dcterms:W3CDTF">2022-06-08T06:56:24Z</dcterms:created>
  <dcterms:modified xsi:type="dcterms:W3CDTF">2022-11-16T12:35:10Z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0x0101001DD82078BD3C0D42A1833189AC480FA2</vt:lpwstr>
  </property>
</Properties>
</file>