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64" r:id="rId3"/>
    <p:sldId id="265" r:id="rId4"/>
    <p:sldId id="266" r:id="rId5"/>
    <p:sldId id="268" r:id="rId6"/>
    <p:sldId id="270" r:id="rId7"/>
    <p:sldId id="269" r:id="rId8"/>
    <p:sldId id="271" r:id="rId9"/>
    <p:sldId id="272" r:id="rId10"/>
    <p:sldId id="273" r:id="rId11"/>
    <p:sldId id="274" r:id="rId12"/>
    <p:sldId id="275" r:id="rId13"/>
    <p:sldId id="276" r:id="rId14"/>
    <p:sldId id="277" r:id="rId15"/>
    <p:sldId id="278" r:id="rId16"/>
    <p:sldId id="291" r:id="rId17"/>
    <p:sldId id="304" r:id="rId18"/>
    <p:sldId id="302" r:id="rId19"/>
    <p:sldId id="303" r:id="rId20"/>
    <p:sldId id="279" r:id="rId21"/>
    <p:sldId id="280" r:id="rId22"/>
    <p:sldId id="296" r:id="rId23"/>
    <p:sldId id="298" r:id="rId24"/>
    <p:sldId id="286" r:id="rId25"/>
    <p:sldId id="305" r:id="rId26"/>
    <p:sldId id="306" r:id="rId27"/>
    <p:sldId id="307"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78796" autoAdjust="0"/>
  </p:normalViewPr>
  <p:slideViewPr>
    <p:cSldViewPr snapToGrid="0">
      <p:cViewPr>
        <p:scale>
          <a:sx n="70" d="100"/>
          <a:sy n="70" d="100"/>
        </p:scale>
        <p:origin x="55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36326270681598"/>
          <c:y val="7.1777584196949587E-2"/>
          <c:w val="0.46719119850039326"/>
          <c:h val="0.76230604003516689"/>
        </c:manualLayout>
      </c:layout>
      <c:barChart>
        <c:barDir val="bar"/>
        <c:grouping val="clustered"/>
        <c:varyColors val="0"/>
        <c:ser>
          <c:idx val="0"/>
          <c:order val="0"/>
          <c:tx>
            <c:strRef>
              <c:f>Sheet1!$B$1</c:f>
              <c:strCache>
                <c:ptCount val="1"/>
                <c:pt idx="0">
                  <c:v>Male</c:v>
                </c:pt>
              </c:strCache>
            </c:strRef>
          </c:tx>
          <c:spPr>
            <a:solidFill>
              <a:schemeClr val="bg2">
                <a:lumMod val="75000"/>
              </a:schemeClr>
            </a:solidFill>
            <a:ln>
              <a:noFill/>
            </a:ln>
            <a:effectLst/>
          </c:spPr>
          <c:invertIfNegative val="0"/>
          <c:cat>
            <c:strRef>
              <c:f>Sheet1!$A$2:$A$12</c:f>
              <c:strCache>
                <c:ptCount val="9"/>
                <c:pt idx="0">
                  <c:v>I Prefer To Use Independent Shops For Fresh Produce Rather Than Supermarkets (e.g. Butcher, Fishmonger etc.)</c:v>
                </c:pt>
                <c:pt idx="1">
                  <c:v>I Am Trying To Buy More Fair Trade Products</c:v>
                </c:pt>
                <c:pt idx="2">
                  <c:v>It Is Important For Me To Know How The Products And Services I Buy Are Sourced And Made</c:v>
                </c:pt>
                <c:pt idx="3">
                  <c:v>I Have Consciously Reduced The Amount Of Meat I Am Consuming</c:v>
                </c:pt>
                <c:pt idx="4">
                  <c:v>I Prefer To Use Brands That Have A Clear Social Conscience</c:v>
                </c:pt>
                <c:pt idx="5">
                  <c:v>I Prefer Not To Buy Food That Has Been Genetically Modified</c:v>
                </c:pt>
                <c:pt idx="6">
                  <c:v>I Am Happy To Pay More For Locally Produced Items</c:v>
                </c:pt>
                <c:pt idx="7">
                  <c:v>I Like To Get Out To the Countryside Whenever I Can</c:v>
                </c:pt>
                <c:pt idx="8">
                  <c:v>I Am Actively Reducing The Amount Of Plastic I Use</c:v>
                </c:pt>
              </c:strCache>
            </c:strRef>
          </c:cat>
          <c:val>
            <c:numRef>
              <c:f>Sheet1!$B$2:$B$12</c:f>
              <c:numCache>
                <c:formatCode>General</c:formatCode>
                <c:ptCount val="9"/>
                <c:pt idx="0">
                  <c:v>25.3</c:v>
                </c:pt>
                <c:pt idx="1">
                  <c:v>27.3</c:v>
                </c:pt>
                <c:pt idx="2">
                  <c:v>34.9</c:v>
                </c:pt>
                <c:pt idx="3">
                  <c:v>28.1</c:v>
                </c:pt>
                <c:pt idx="4">
                  <c:v>37</c:v>
                </c:pt>
                <c:pt idx="5">
                  <c:v>40.700000000000003</c:v>
                </c:pt>
                <c:pt idx="6">
                  <c:v>49.7</c:v>
                </c:pt>
                <c:pt idx="7">
                  <c:v>63.6</c:v>
                </c:pt>
                <c:pt idx="8">
                  <c:v>57.3</c:v>
                </c:pt>
              </c:numCache>
            </c:numRef>
          </c:val>
          <c:extLst>
            <c:ext xmlns:c16="http://schemas.microsoft.com/office/drawing/2014/chart" uri="{C3380CC4-5D6E-409C-BE32-E72D297353CC}">
              <c16:uniqueId val="{00000000-024F-414C-A3B0-F12450E991F3}"/>
            </c:ext>
          </c:extLst>
        </c:ser>
        <c:ser>
          <c:idx val="1"/>
          <c:order val="1"/>
          <c:tx>
            <c:strRef>
              <c:f>Sheet1!$C$1</c:f>
              <c:strCache>
                <c:ptCount val="1"/>
                <c:pt idx="0">
                  <c:v>Female</c:v>
                </c:pt>
              </c:strCache>
            </c:strRef>
          </c:tx>
          <c:spPr>
            <a:solidFill>
              <a:srgbClr val="A50235"/>
            </a:solidFill>
            <a:ln>
              <a:noFill/>
            </a:ln>
            <a:effectLst/>
          </c:spPr>
          <c:invertIfNegative val="0"/>
          <c:cat>
            <c:strRef>
              <c:f>Sheet1!$A$2:$A$12</c:f>
              <c:strCache>
                <c:ptCount val="9"/>
                <c:pt idx="0">
                  <c:v>I Prefer To Use Independent Shops For Fresh Produce Rather Than Supermarkets (e.g. Butcher, Fishmonger etc.)</c:v>
                </c:pt>
                <c:pt idx="1">
                  <c:v>I Am Trying To Buy More Fair Trade Products</c:v>
                </c:pt>
                <c:pt idx="2">
                  <c:v>It Is Important For Me To Know How The Products And Services I Buy Are Sourced And Made</c:v>
                </c:pt>
                <c:pt idx="3">
                  <c:v>I Have Consciously Reduced The Amount Of Meat I Am Consuming</c:v>
                </c:pt>
                <c:pt idx="4">
                  <c:v>I Prefer To Use Brands That Have A Clear Social Conscience</c:v>
                </c:pt>
                <c:pt idx="5">
                  <c:v>I Prefer Not To Buy Food That Has Been Genetically Modified</c:v>
                </c:pt>
                <c:pt idx="6">
                  <c:v>I Am Happy To Pay More For Locally Produced Items</c:v>
                </c:pt>
                <c:pt idx="7">
                  <c:v>I Like To Get Out To the Countryside Whenever I Can</c:v>
                </c:pt>
                <c:pt idx="8">
                  <c:v>I Am Actively Reducing The Amount Of Plastic I Use</c:v>
                </c:pt>
              </c:strCache>
            </c:strRef>
          </c:cat>
          <c:val>
            <c:numRef>
              <c:f>Sheet1!$C$2:$C$12</c:f>
              <c:numCache>
                <c:formatCode>General</c:formatCode>
                <c:ptCount val="9"/>
                <c:pt idx="0">
                  <c:v>23.6</c:v>
                </c:pt>
                <c:pt idx="1">
                  <c:v>36.1</c:v>
                </c:pt>
                <c:pt idx="2">
                  <c:v>39.200000000000003</c:v>
                </c:pt>
                <c:pt idx="3">
                  <c:v>39.9</c:v>
                </c:pt>
                <c:pt idx="4">
                  <c:v>44.9</c:v>
                </c:pt>
                <c:pt idx="5">
                  <c:v>53.8</c:v>
                </c:pt>
                <c:pt idx="6">
                  <c:v>54.8</c:v>
                </c:pt>
                <c:pt idx="7">
                  <c:v>65.400000000000006</c:v>
                </c:pt>
                <c:pt idx="8">
                  <c:v>72.099999999999994</c:v>
                </c:pt>
              </c:numCache>
            </c:numRef>
          </c:val>
          <c:extLst>
            <c:ext xmlns:c16="http://schemas.microsoft.com/office/drawing/2014/chart" uri="{C3380CC4-5D6E-409C-BE32-E72D297353CC}">
              <c16:uniqueId val="{00000001-024F-414C-A3B0-F12450E991F3}"/>
            </c:ext>
          </c:extLst>
        </c:ser>
        <c:dLbls>
          <c:showLegendKey val="0"/>
          <c:showVal val="0"/>
          <c:showCatName val="0"/>
          <c:showSerName val="0"/>
          <c:showPercent val="0"/>
          <c:showBubbleSize val="0"/>
        </c:dLbls>
        <c:gapWidth val="50"/>
        <c:axId val="222833664"/>
        <c:axId val="1"/>
      </c:barChart>
      <c:catAx>
        <c:axId val="222833664"/>
        <c:scaling>
          <c:orientation val="minMax"/>
        </c:scaling>
        <c:delete val="0"/>
        <c:axPos val="l"/>
        <c:numFmt formatCode="General" sourceLinked="1"/>
        <c:majorTickMark val="none"/>
        <c:minorTickMark val="none"/>
        <c:tickLblPos val="low"/>
        <c:spPr>
          <a:noFill/>
          <a:ln w="9518"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
        <c:crosses val="autoZero"/>
        <c:auto val="1"/>
        <c:lblAlgn val="ctr"/>
        <c:lblOffset val="0"/>
        <c:noMultiLvlLbl val="0"/>
      </c:catAx>
      <c:valAx>
        <c:axId val="1"/>
        <c:scaling>
          <c:orientation val="minMax"/>
        </c:scaling>
        <c:delete val="0"/>
        <c:axPos val="b"/>
        <c:title>
          <c:tx>
            <c:rich>
              <a:bodyPr/>
              <a:lstStyle/>
              <a:p>
                <a:pPr>
                  <a:defRPr/>
                </a:pPr>
                <a:r>
                  <a:rPr lang="en-GB" sz="1200" b="0" i="0" baseline="0" dirty="0" smtClean="0">
                    <a:effectLst/>
                  </a:rPr>
                  <a:t>% NET agree</a:t>
                </a:r>
                <a:endParaRPr lang="en-GB" sz="1200" dirty="0">
                  <a:effectLst/>
                </a:endParaRP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9"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22833664"/>
        <c:crosses val="autoZero"/>
        <c:crossBetween val="between"/>
      </c:valAx>
      <c:spPr>
        <a:noFill/>
        <a:ln w="25381">
          <a:noFill/>
        </a:ln>
      </c:spPr>
    </c:plotArea>
    <c:legend>
      <c:legendPos val="b"/>
      <c:layout>
        <c:manualLayout>
          <c:xMode val="edge"/>
          <c:yMode val="edge"/>
          <c:x val="3.6300038898896325E-2"/>
          <c:y val="0.92656536220855046"/>
          <c:w val="0.21696941550752927"/>
          <c:h val="4.9071844725752635E-2"/>
        </c:manualLayout>
      </c:layout>
      <c:overlay val="0"/>
      <c:spPr>
        <a:noFill/>
        <a:ln>
          <a:noFill/>
        </a:ln>
        <a:effectLst/>
      </c:spPr>
      <c:txPr>
        <a:bodyPr rot="0" spcFirstLastPara="1" vertOverflow="ellipsis" vert="horz" wrap="square" anchor="ctr" anchorCtr="1"/>
        <a:lstStyle/>
        <a:p>
          <a:pPr>
            <a:defRPr sz="1199"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99">
          <a:latin typeface="Century Gothic" panose="020B0502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36326270681598"/>
          <c:y val="7.1777584196949587E-2"/>
          <c:w val="0.46719119850039326"/>
          <c:h val="0.76230604003516689"/>
        </c:manualLayout>
      </c:layout>
      <c:barChart>
        <c:barDir val="bar"/>
        <c:grouping val="clustered"/>
        <c:varyColors val="0"/>
        <c:ser>
          <c:idx val="0"/>
          <c:order val="0"/>
          <c:tx>
            <c:strRef>
              <c:f>Sheet1!$B$1</c:f>
              <c:strCache>
                <c:ptCount val="1"/>
                <c:pt idx="0">
                  <c:v>C2DE</c:v>
                </c:pt>
              </c:strCache>
            </c:strRef>
          </c:tx>
          <c:spPr>
            <a:solidFill>
              <a:schemeClr val="bg2">
                <a:lumMod val="75000"/>
              </a:schemeClr>
            </a:solidFill>
          </c:spPr>
          <c:invertIfNegative val="0"/>
          <c:cat>
            <c:strRef>
              <c:f>Sheet1!$A$2:$A$12</c:f>
              <c:strCache>
                <c:ptCount val="8"/>
                <c:pt idx="0">
                  <c:v>I Am Trying To Buy More Fair Trade Products</c:v>
                </c:pt>
                <c:pt idx="1">
                  <c:v>I Have Consciously Reduced The Amount Of Meat I Am Consuming</c:v>
                </c:pt>
                <c:pt idx="2">
                  <c:v>It Is Important For Me To Know How The Products And Services I Buy Are Sourced And Made</c:v>
                </c:pt>
                <c:pt idx="3">
                  <c:v>I Prefer To Use Brands That Have A Clear Social Conscience</c:v>
                </c:pt>
                <c:pt idx="4">
                  <c:v>I Try To Buy Local Produce Whenever I Can</c:v>
                </c:pt>
                <c:pt idx="5">
                  <c:v>I Am Happy To Pay More For Locally Produced Items</c:v>
                </c:pt>
                <c:pt idx="6">
                  <c:v>I Like To Get Out To the Countryside Whenever I Can</c:v>
                </c:pt>
                <c:pt idx="7">
                  <c:v>I Am Actively Reducing The Amount Of Plastic I Use</c:v>
                </c:pt>
              </c:strCache>
            </c:strRef>
          </c:cat>
          <c:val>
            <c:numRef>
              <c:f>Sheet1!$B$2:$B$12</c:f>
              <c:numCache>
                <c:formatCode>#,##0</c:formatCode>
                <c:ptCount val="8"/>
                <c:pt idx="0">
                  <c:v>26.4</c:v>
                </c:pt>
                <c:pt idx="1">
                  <c:v>30.7</c:v>
                </c:pt>
                <c:pt idx="2">
                  <c:v>32.4</c:v>
                </c:pt>
                <c:pt idx="3">
                  <c:v>34.9</c:v>
                </c:pt>
                <c:pt idx="4">
                  <c:v>48.6</c:v>
                </c:pt>
                <c:pt idx="5">
                  <c:v>46.4</c:v>
                </c:pt>
                <c:pt idx="6">
                  <c:v>61.8</c:v>
                </c:pt>
                <c:pt idx="7">
                  <c:v>61.6</c:v>
                </c:pt>
              </c:numCache>
            </c:numRef>
          </c:val>
          <c:extLst>
            <c:ext xmlns:c16="http://schemas.microsoft.com/office/drawing/2014/chart" uri="{C3380CC4-5D6E-409C-BE32-E72D297353CC}">
              <c16:uniqueId val="{00000000-024F-414C-A3B0-F12450E991F3}"/>
            </c:ext>
          </c:extLst>
        </c:ser>
        <c:ser>
          <c:idx val="1"/>
          <c:order val="1"/>
          <c:tx>
            <c:strRef>
              <c:f>Sheet1!$C$1</c:f>
              <c:strCache>
                <c:ptCount val="1"/>
                <c:pt idx="0">
                  <c:v>ABC1</c:v>
                </c:pt>
              </c:strCache>
            </c:strRef>
          </c:tx>
          <c:spPr>
            <a:solidFill>
              <a:srgbClr val="990033"/>
            </a:solidFill>
          </c:spPr>
          <c:invertIfNegative val="0"/>
          <c:cat>
            <c:strRef>
              <c:f>Sheet1!$A$2:$A$12</c:f>
              <c:strCache>
                <c:ptCount val="8"/>
                <c:pt idx="0">
                  <c:v>I Am Trying To Buy More Fair Trade Products</c:v>
                </c:pt>
                <c:pt idx="1">
                  <c:v>I Have Consciously Reduced The Amount Of Meat I Am Consuming</c:v>
                </c:pt>
                <c:pt idx="2">
                  <c:v>It Is Important For Me To Know How The Products And Services I Buy Are Sourced And Made</c:v>
                </c:pt>
                <c:pt idx="3">
                  <c:v>I Prefer To Use Brands That Have A Clear Social Conscience</c:v>
                </c:pt>
                <c:pt idx="4">
                  <c:v>I Try To Buy Local Produce Whenever I Can</c:v>
                </c:pt>
                <c:pt idx="5">
                  <c:v>I Am Happy To Pay More For Locally Produced Items</c:v>
                </c:pt>
                <c:pt idx="6">
                  <c:v>I Like To Get Out To the Countryside Whenever I Can</c:v>
                </c:pt>
                <c:pt idx="7">
                  <c:v>I Am Actively Reducing The Amount Of Plastic I Use</c:v>
                </c:pt>
              </c:strCache>
            </c:strRef>
          </c:cat>
          <c:val>
            <c:numRef>
              <c:f>Sheet1!$C$2:$C$12</c:f>
              <c:numCache>
                <c:formatCode>#,##0</c:formatCode>
                <c:ptCount val="8"/>
                <c:pt idx="0">
                  <c:v>36.1</c:v>
                </c:pt>
                <c:pt idx="1">
                  <c:v>36.799999999999997</c:v>
                </c:pt>
                <c:pt idx="2">
                  <c:v>40.799999999999997</c:v>
                </c:pt>
                <c:pt idx="3">
                  <c:v>45.9</c:v>
                </c:pt>
                <c:pt idx="4">
                  <c:v>51.7</c:v>
                </c:pt>
                <c:pt idx="5">
                  <c:v>57.1</c:v>
                </c:pt>
                <c:pt idx="6">
                  <c:v>66.7</c:v>
                </c:pt>
                <c:pt idx="7">
                  <c:v>67.5</c:v>
                </c:pt>
              </c:numCache>
            </c:numRef>
          </c:val>
          <c:extLst>
            <c:ext xmlns:c16="http://schemas.microsoft.com/office/drawing/2014/chart" uri="{C3380CC4-5D6E-409C-BE32-E72D297353CC}">
              <c16:uniqueId val="{00000001-024F-414C-A3B0-F12450E991F3}"/>
            </c:ext>
          </c:extLst>
        </c:ser>
        <c:dLbls>
          <c:showLegendKey val="0"/>
          <c:showVal val="0"/>
          <c:showCatName val="0"/>
          <c:showSerName val="0"/>
          <c:showPercent val="0"/>
          <c:showBubbleSize val="0"/>
        </c:dLbls>
        <c:gapWidth val="50"/>
        <c:axId val="222833664"/>
        <c:axId val="1"/>
      </c:barChart>
      <c:catAx>
        <c:axId val="222833664"/>
        <c:scaling>
          <c:orientation val="minMax"/>
        </c:scaling>
        <c:delete val="0"/>
        <c:axPos val="l"/>
        <c:numFmt formatCode="General" sourceLinked="1"/>
        <c:majorTickMark val="none"/>
        <c:minorTickMark val="none"/>
        <c:tickLblPos val="low"/>
        <c:spPr>
          <a:noFill/>
          <a:ln w="9518"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
        <c:crosses val="autoZero"/>
        <c:auto val="1"/>
        <c:lblAlgn val="ctr"/>
        <c:lblOffset val="0"/>
        <c:noMultiLvlLbl val="0"/>
      </c:catAx>
      <c:valAx>
        <c:axId val="1"/>
        <c:scaling>
          <c:orientation val="minMax"/>
        </c:scaling>
        <c:delete val="0"/>
        <c:axPos val="b"/>
        <c:title>
          <c:tx>
            <c:rich>
              <a:bodyPr/>
              <a:lstStyle/>
              <a:p>
                <a:pPr>
                  <a:defRPr/>
                </a:pPr>
                <a:r>
                  <a:rPr lang="en-GB" sz="1200" b="0" i="0" baseline="0" dirty="0" smtClean="0">
                    <a:effectLst/>
                  </a:rPr>
                  <a:t>% NET agree</a:t>
                </a:r>
                <a:endParaRPr lang="en-GB" sz="1200" dirty="0">
                  <a:effectLst/>
                </a:endParaRPr>
              </a:p>
            </c:rich>
          </c:tx>
          <c:layout/>
          <c:overlay val="0"/>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9"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22833664"/>
        <c:crosses val="autoZero"/>
        <c:crossBetween val="between"/>
      </c:valAx>
      <c:spPr>
        <a:noFill/>
        <a:ln w="25381">
          <a:noFill/>
        </a:ln>
      </c:spPr>
    </c:plotArea>
    <c:legend>
      <c:legendPos val="b"/>
      <c:layout>
        <c:manualLayout>
          <c:xMode val="edge"/>
          <c:yMode val="edge"/>
          <c:x val="3.6300038898896325E-2"/>
          <c:y val="0.92656536220855046"/>
          <c:w val="0.19769788601074373"/>
          <c:h val="4.9071844725752635E-2"/>
        </c:manualLayout>
      </c:layout>
      <c:overlay val="0"/>
      <c:spPr>
        <a:noFill/>
        <a:ln>
          <a:noFill/>
        </a:ln>
        <a:effectLst/>
      </c:spPr>
      <c:txPr>
        <a:bodyPr rot="0" spcFirstLastPara="1" vertOverflow="ellipsis" vert="horz" wrap="square" anchor="ctr" anchorCtr="1"/>
        <a:lstStyle/>
        <a:p>
          <a:pPr>
            <a:defRPr sz="1199"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99">
          <a:latin typeface="Century Gothic" panose="020B0502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22383169276556"/>
          <c:y val="0.16503564203281329"/>
          <c:w val="0.30363968490177073"/>
          <c:h val="0.61694143408395619"/>
        </c:manualLayout>
      </c:layout>
      <c:radarChart>
        <c:radarStyle val="marker"/>
        <c:varyColors val="0"/>
        <c:ser>
          <c:idx val="0"/>
          <c:order val="0"/>
          <c:tx>
            <c:strRef>
              <c:f>Sheet1!$B$1</c:f>
              <c:strCache>
                <c:ptCount val="1"/>
                <c:pt idx="0">
                  <c:v>Age 15-34</c:v>
                </c:pt>
              </c:strCache>
            </c:strRef>
          </c:tx>
          <c:spPr>
            <a:ln w="28575" cap="rnd">
              <a:solidFill>
                <a:schemeClr val="accent1"/>
              </a:solidFill>
              <a:round/>
            </a:ln>
            <a:effectLst/>
          </c:spPr>
          <c:marker>
            <c:symbol val="none"/>
          </c:marker>
          <c:cat>
            <c:strRef>
              <c:f>Sheet1!$A$2:$A$12</c:f>
              <c:strCache>
                <c:ptCount val="11"/>
                <c:pt idx="0">
                  <c:v>I Prefer To Use Independent Shops For Fresh Produce Rather Than Supermarkets</c:v>
                </c:pt>
                <c:pt idx="1">
                  <c:v>I Am Trying To Buy More Fair Trade Products</c:v>
                </c:pt>
                <c:pt idx="2">
                  <c:v>I Have Consciously Reduced The Amount Of Meat I Am Consuming</c:v>
                </c:pt>
                <c:pt idx="3">
                  <c:v>It Is Important For Me To Know How The Products And Services I Buy Are Sourced And Made</c:v>
                </c:pt>
                <c:pt idx="4">
                  <c:v>Where and How a Product Is Made Is Very Important To Me</c:v>
                </c:pt>
                <c:pt idx="5">
                  <c:v>I Prefer To Use Brands That Have A Clear Social Conscience</c:v>
                </c:pt>
                <c:pt idx="6">
                  <c:v>I Try To Buy Local Produce Whenever I Can</c:v>
                </c:pt>
                <c:pt idx="7">
                  <c:v>I Prefer Not To Buy Food That Has Been Genetically Modified</c:v>
                </c:pt>
                <c:pt idx="8">
                  <c:v>I Am Happy To Pay More For Locally Produced Items</c:v>
                </c:pt>
                <c:pt idx="9">
                  <c:v>I Am Actively Reducing The Amount Of Plastic I Use</c:v>
                </c:pt>
                <c:pt idx="10">
                  <c:v>I Like To Get Out To the Countryside Whenever I Can</c:v>
                </c:pt>
              </c:strCache>
            </c:strRef>
          </c:cat>
          <c:val>
            <c:numRef>
              <c:f>Sheet1!$B$2:$B$12</c:f>
              <c:numCache>
                <c:formatCode>General</c:formatCode>
                <c:ptCount val="11"/>
                <c:pt idx="0">
                  <c:v>21.8</c:v>
                </c:pt>
                <c:pt idx="1">
                  <c:v>30</c:v>
                </c:pt>
                <c:pt idx="2">
                  <c:v>33</c:v>
                </c:pt>
                <c:pt idx="3">
                  <c:v>36.700000000000003</c:v>
                </c:pt>
                <c:pt idx="4">
                  <c:v>35.200000000000003</c:v>
                </c:pt>
                <c:pt idx="5">
                  <c:v>42.6</c:v>
                </c:pt>
                <c:pt idx="6">
                  <c:v>39.799999999999997</c:v>
                </c:pt>
                <c:pt idx="7">
                  <c:v>35.799999999999997</c:v>
                </c:pt>
                <c:pt idx="8">
                  <c:v>46.7</c:v>
                </c:pt>
                <c:pt idx="9">
                  <c:v>55.3</c:v>
                </c:pt>
                <c:pt idx="10">
                  <c:v>54.4</c:v>
                </c:pt>
              </c:numCache>
            </c:numRef>
          </c:val>
          <c:extLst>
            <c:ext xmlns:c16="http://schemas.microsoft.com/office/drawing/2014/chart" uri="{C3380CC4-5D6E-409C-BE32-E72D297353CC}">
              <c16:uniqueId val="{00000000-60AD-47B2-A688-1CC65A03960B}"/>
            </c:ext>
          </c:extLst>
        </c:ser>
        <c:ser>
          <c:idx val="1"/>
          <c:order val="1"/>
          <c:tx>
            <c:strRef>
              <c:f>Sheet1!$C$1</c:f>
              <c:strCache>
                <c:ptCount val="1"/>
                <c:pt idx="0">
                  <c:v>Age 35-54</c:v>
                </c:pt>
              </c:strCache>
            </c:strRef>
          </c:tx>
          <c:spPr>
            <a:ln w="28575" cap="rnd">
              <a:solidFill>
                <a:schemeClr val="bg2">
                  <a:lumMod val="75000"/>
                </a:schemeClr>
              </a:solidFill>
              <a:round/>
            </a:ln>
            <a:effectLst/>
          </c:spPr>
          <c:marker>
            <c:symbol val="none"/>
          </c:marker>
          <c:cat>
            <c:strRef>
              <c:f>Sheet1!$A$2:$A$12</c:f>
              <c:strCache>
                <c:ptCount val="11"/>
                <c:pt idx="0">
                  <c:v>I Prefer To Use Independent Shops For Fresh Produce Rather Than Supermarkets</c:v>
                </c:pt>
                <c:pt idx="1">
                  <c:v>I Am Trying To Buy More Fair Trade Products</c:v>
                </c:pt>
                <c:pt idx="2">
                  <c:v>I Have Consciously Reduced The Amount Of Meat I Am Consuming</c:v>
                </c:pt>
                <c:pt idx="3">
                  <c:v>It Is Important For Me To Know How The Products And Services I Buy Are Sourced And Made</c:v>
                </c:pt>
                <c:pt idx="4">
                  <c:v>Where and How a Product Is Made Is Very Important To Me</c:v>
                </c:pt>
                <c:pt idx="5">
                  <c:v>I Prefer To Use Brands That Have A Clear Social Conscience</c:v>
                </c:pt>
                <c:pt idx="6">
                  <c:v>I Try To Buy Local Produce Whenever I Can</c:v>
                </c:pt>
                <c:pt idx="7">
                  <c:v>I Prefer Not To Buy Food That Has Been Genetically Modified</c:v>
                </c:pt>
                <c:pt idx="8">
                  <c:v>I Am Happy To Pay More For Locally Produced Items</c:v>
                </c:pt>
                <c:pt idx="9">
                  <c:v>I Am Actively Reducing The Amount Of Plastic I Use</c:v>
                </c:pt>
                <c:pt idx="10">
                  <c:v>I Like To Get Out To the Countryside Whenever I Can</c:v>
                </c:pt>
              </c:strCache>
            </c:strRef>
          </c:cat>
          <c:val>
            <c:numRef>
              <c:f>Sheet1!$C$2:$C$12</c:f>
              <c:numCache>
                <c:formatCode>General</c:formatCode>
                <c:ptCount val="11"/>
                <c:pt idx="0">
                  <c:v>21.9</c:v>
                </c:pt>
                <c:pt idx="1">
                  <c:v>27.9</c:v>
                </c:pt>
                <c:pt idx="2">
                  <c:v>30.7</c:v>
                </c:pt>
                <c:pt idx="3">
                  <c:v>34.799999999999997</c:v>
                </c:pt>
                <c:pt idx="4">
                  <c:v>35.799999999999997</c:v>
                </c:pt>
                <c:pt idx="5">
                  <c:v>38.6</c:v>
                </c:pt>
                <c:pt idx="6">
                  <c:v>47.1</c:v>
                </c:pt>
                <c:pt idx="7">
                  <c:v>49.3</c:v>
                </c:pt>
                <c:pt idx="8">
                  <c:v>51.2</c:v>
                </c:pt>
                <c:pt idx="9">
                  <c:v>64.2</c:v>
                </c:pt>
                <c:pt idx="10">
                  <c:v>64.7</c:v>
                </c:pt>
              </c:numCache>
            </c:numRef>
          </c:val>
          <c:extLst>
            <c:ext xmlns:c16="http://schemas.microsoft.com/office/drawing/2014/chart" uri="{C3380CC4-5D6E-409C-BE32-E72D297353CC}">
              <c16:uniqueId val="{00000001-60AD-47B2-A688-1CC65A03960B}"/>
            </c:ext>
          </c:extLst>
        </c:ser>
        <c:ser>
          <c:idx val="2"/>
          <c:order val="2"/>
          <c:tx>
            <c:strRef>
              <c:f>Sheet1!$D$1</c:f>
              <c:strCache>
                <c:ptCount val="1"/>
                <c:pt idx="0">
                  <c:v>Age 55+</c:v>
                </c:pt>
              </c:strCache>
            </c:strRef>
          </c:tx>
          <c:spPr>
            <a:ln w="28575" cap="rnd">
              <a:solidFill>
                <a:srgbClr val="A50235"/>
              </a:solidFill>
              <a:round/>
            </a:ln>
            <a:effectLst/>
          </c:spPr>
          <c:marker>
            <c:symbol val="none"/>
          </c:marker>
          <c:cat>
            <c:strRef>
              <c:f>Sheet1!$A$2:$A$12</c:f>
              <c:strCache>
                <c:ptCount val="11"/>
                <c:pt idx="0">
                  <c:v>I Prefer To Use Independent Shops For Fresh Produce Rather Than Supermarkets</c:v>
                </c:pt>
                <c:pt idx="1">
                  <c:v>I Am Trying To Buy More Fair Trade Products</c:v>
                </c:pt>
                <c:pt idx="2">
                  <c:v>I Have Consciously Reduced The Amount Of Meat I Am Consuming</c:v>
                </c:pt>
                <c:pt idx="3">
                  <c:v>It Is Important For Me To Know How The Products And Services I Buy Are Sourced And Made</c:v>
                </c:pt>
                <c:pt idx="4">
                  <c:v>Where and How a Product Is Made Is Very Important To Me</c:v>
                </c:pt>
                <c:pt idx="5">
                  <c:v>I Prefer To Use Brands That Have A Clear Social Conscience</c:v>
                </c:pt>
                <c:pt idx="6">
                  <c:v>I Try To Buy Local Produce Whenever I Can</c:v>
                </c:pt>
                <c:pt idx="7">
                  <c:v>I Prefer Not To Buy Food That Has Been Genetically Modified</c:v>
                </c:pt>
                <c:pt idx="8">
                  <c:v>I Am Happy To Pay More For Locally Produced Items</c:v>
                </c:pt>
                <c:pt idx="9">
                  <c:v>I Am Actively Reducing The Amount Of Plastic I Use</c:v>
                </c:pt>
                <c:pt idx="10">
                  <c:v>I Like To Get Out To the Countryside Whenever I Can</c:v>
                </c:pt>
              </c:strCache>
            </c:strRef>
          </c:cat>
          <c:val>
            <c:numRef>
              <c:f>Sheet1!$D$2:$D$12</c:f>
              <c:numCache>
                <c:formatCode>General</c:formatCode>
                <c:ptCount val="11"/>
                <c:pt idx="0">
                  <c:v>28.8</c:v>
                </c:pt>
                <c:pt idx="1">
                  <c:v>36.6</c:v>
                </c:pt>
                <c:pt idx="2">
                  <c:v>37.9</c:v>
                </c:pt>
                <c:pt idx="3">
                  <c:v>39.4</c:v>
                </c:pt>
                <c:pt idx="4">
                  <c:v>43</c:v>
                </c:pt>
                <c:pt idx="5">
                  <c:v>41.8</c:v>
                </c:pt>
                <c:pt idx="6">
                  <c:v>61.6</c:v>
                </c:pt>
                <c:pt idx="7">
                  <c:v>55.1</c:v>
                </c:pt>
                <c:pt idx="8">
                  <c:v>57.9</c:v>
                </c:pt>
                <c:pt idx="9">
                  <c:v>73.2</c:v>
                </c:pt>
                <c:pt idx="10">
                  <c:v>72.5</c:v>
                </c:pt>
              </c:numCache>
            </c:numRef>
          </c:val>
          <c:extLst>
            <c:ext xmlns:c16="http://schemas.microsoft.com/office/drawing/2014/chart" uri="{C3380CC4-5D6E-409C-BE32-E72D297353CC}">
              <c16:uniqueId val="{00000002-60AD-47B2-A688-1CC65A03960B}"/>
            </c:ext>
          </c:extLst>
        </c:ser>
        <c:dLbls>
          <c:showLegendKey val="0"/>
          <c:showVal val="0"/>
          <c:showCatName val="0"/>
          <c:showSerName val="0"/>
          <c:showPercent val="0"/>
          <c:showBubbleSize val="0"/>
        </c:dLbls>
        <c:axId val="461127008"/>
        <c:axId val="461123072"/>
      </c:radarChart>
      <c:catAx>
        <c:axId val="46112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61123072"/>
        <c:crosses val="autoZero"/>
        <c:auto val="1"/>
        <c:lblAlgn val="ctr"/>
        <c:lblOffset val="100"/>
        <c:noMultiLvlLbl val="0"/>
      </c:catAx>
      <c:valAx>
        <c:axId val="46112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1127008"/>
        <c:crosses val="autoZero"/>
        <c:crossBetween val="between"/>
        <c:majorUnit val="20"/>
      </c:valAx>
      <c:spPr>
        <a:noFill/>
        <a:ln>
          <a:noFill/>
        </a:ln>
        <a:effectLst/>
      </c:spPr>
    </c:plotArea>
    <c:legend>
      <c:legendPos val="l"/>
      <c:layout>
        <c:manualLayout>
          <c:xMode val="edge"/>
          <c:yMode val="edge"/>
          <c:x val="0"/>
          <c:y val="0.7885100943648814"/>
          <c:w val="8.8874651361344204E-2"/>
          <c:h val="0.138075958459409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95154462044277"/>
          <c:y val="9.9161935933816822E-2"/>
          <c:w val="0.25259785755666109"/>
          <c:h val="0.5199329592426557"/>
        </c:manualLayout>
      </c:layout>
      <c:radarChart>
        <c:radarStyle val="marker"/>
        <c:varyColors val="0"/>
        <c:ser>
          <c:idx val="0"/>
          <c:order val="0"/>
          <c:tx>
            <c:strRef>
              <c:f>Sheet1!$B$1</c:f>
              <c:strCache>
                <c:ptCount val="1"/>
                <c:pt idx="0">
                  <c:v>The Guardian</c:v>
                </c:pt>
              </c:strCache>
            </c:strRef>
          </c:tx>
          <c:spPr>
            <a:ln w="28575" cap="rnd">
              <a:solidFill>
                <a:srgbClr val="990033"/>
              </a:solidFill>
              <a:round/>
            </a:ln>
            <a:effectLst/>
          </c:spPr>
          <c:marker>
            <c:symbol val="none"/>
          </c:marker>
          <c:cat>
            <c:strRef>
              <c:f>Sheet1!$A$2:$A$15</c:f>
              <c:strCache>
                <c:ptCount val="14"/>
                <c:pt idx="0">
                  <c:v>I Try To Buy Local Produce Whenever I Can</c:v>
                </c:pt>
                <c:pt idx="1">
                  <c:v>I Prefer Not To Buy Food That Has Been Genetically Modified</c:v>
                </c:pt>
                <c:pt idx="2">
                  <c:v>I Am Trying To Buy More Fair Trade Products</c:v>
                </c:pt>
                <c:pt idx="3">
                  <c:v>I Am Actively Reducing The Amount Of Plastic I Use</c:v>
                </c:pt>
                <c:pt idx="4">
                  <c:v>I Am Happy To Pay More For Locally Produced Items</c:v>
                </c:pt>
                <c:pt idx="5">
                  <c:v>I Have Consciously Reduced The Amount Of Meat I Am Consuming</c:v>
                </c:pt>
                <c:pt idx="6">
                  <c:v>I Prefer To Use Brands That Have A Clear Social Conscience</c:v>
                </c:pt>
                <c:pt idx="7">
                  <c:v>I Am Worried About the Pollution and Congestion Caused By Cars</c:v>
                </c:pt>
                <c:pt idx="8">
                  <c:v>I Am Concerned About the Effects of Climate Change</c:v>
                </c:pt>
                <c:pt idx="9">
                  <c:v>I Actively Avoid Shops I Feel Are Unethical</c:v>
                </c:pt>
                <c:pt idx="10">
                  <c:v>Where and How a Product Is Made Is Very Important To Me</c:v>
                </c:pt>
                <c:pt idx="11">
                  <c:v>I Prefer To Use Independent Shops For Fresh Produce Rather Than Supermarkets (e.g. Butcher, Fishmonger etc.)</c:v>
                </c:pt>
                <c:pt idx="12">
                  <c:v>I Like To Get Out To the Countryside Whenever I Can</c:v>
                </c:pt>
                <c:pt idx="13">
                  <c:v>It Is Important For Me To Know How The Products And Services I Buy Are Sourced And Made</c:v>
                </c:pt>
              </c:strCache>
            </c:strRef>
          </c:cat>
          <c:val>
            <c:numRef>
              <c:f>Sheet1!$B$2:$B$15</c:f>
              <c:numCache>
                <c:formatCode>General</c:formatCode>
                <c:ptCount val="14"/>
                <c:pt idx="0">
                  <c:v>50</c:v>
                </c:pt>
                <c:pt idx="1">
                  <c:v>50</c:v>
                </c:pt>
                <c:pt idx="2">
                  <c:v>110</c:v>
                </c:pt>
                <c:pt idx="3">
                  <c:v>25</c:v>
                </c:pt>
                <c:pt idx="4">
                  <c:v>33</c:v>
                </c:pt>
                <c:pt idx="5">
                  <c:v>80</c:v>
                </c:pt>
                <c:pt idx="6">
                  <c:v>83</c:v>
                </c:pt>
                <c:pt idx="7">
                  <c:v>58</c:v>
                </c:pt>
                <c:pt idx="8">
                  <c:v>41</c:v>
                </c:pt>
                <c:pt idx="9">
                  <c:v>72</c:v>
                </c:pt>
                <c:pt idx="10">
                  <c:v>86</c:v>
                </c:pt>
                <c:pt idx="11" formatCode="#,##0">
                  <c:v>103</c:v>
                </c:pt>
                <c:pt idx="12" formatCode="#,##0">
                  <c:v>22</c:v>
                </c:pt>
                <c:pt idx="13" formatCode="#,##0">
                  <c:v>78</c:v>
                </c:pt>
              </c:numCache>
            </c:numRef>
          </c:val>
          <c:extLst>
            <c:ext xmlns:c16="http://schemas.microsoft.com/office/drawing/2014/chart" uri="{C3380CC4-5D6E-409C-BE32-E72D297353CC}">
              <c16:uniqueId val="{00000000-60AD-47B2-A688-1CC65A03960B}"/>
            </c:ext>
          </c:extLst>
        </c:ser>
        <c:ser>
          <c:idx val="1"/>
          <c:order val="1"/>
          <c:tx>
            <c:strRef>
              <c:f>Sheet1!$C$1</c:f>
              <c:strCache>
                <c:ptCount val="1"/>
                <c:pt idx="0">
                  <c:v>The Telegraph</c:v>
                </c:pt>
              </c:strCache>
            </c:strRef>
          </c:tx>
          <c:spPr>
            <a:ln w="28575" cap="rnd">
              <a:solidFill>
                <a:schemeClr val="accent1"/>
              </a:solidFill>
              <a:round/>
            </a:ln>
            <a:effectLst/>
          </c:spPr>
          <c:marker>
            <c:symbol val="none"/>
          </c:marker>
          <c:cat>
            <c:strRef>
              <c:f>Sheet1!$A$2:$A$15</c:f>
              <c:strCache>
                <c:ptCount val="14"/>
                <c:pt idx="0">
                  <c:v>I Try To Buy Local Produce Whenever I Can</c:v>
                </c:pt>
                <c:pt idx="1">
                  <c:v>I Prefer Not To Buy Food That Has Been Genetically Modified</c:v>
                </c:pt>
                <c:pt idx="2">
                  <c:v>I Am Trying To Buy More Fair Trade Products</c:v>
                </c:pt>
                <c:pt idx="3">
                  <c:v>I Am Actively Reducing The Amount Of Plastic I Use</c:v>
                </c:pt>
                <c:pt idx="4">
                  <c:v>I Am Happy To Pay More For Locally Produced Items</c:v>
                </c:pt>
                <c:pt idx="5">
                  <c:v>I Have Consciously Reduced The Amount Of Meat I Am Consuming</c:v>
                </c:pt>
                <c:pt idx="6">
                  <c:v>I Prefer To Use Brands That Have A Clear Social Conscience</c:v>
                </c:pt>
                <c:pt idx="7">
                  <c:v>I Am Worried About the Pollution and Congestion Caused By Cars</c:v>
                </c:pt>
                <c:pt idx="8">
                  <c:v>I Am Concerned About the Effects of Climate Change</c:v>
                </c:pt>
                <c:pt idx="9">
                  <c:v>I Actively Avoid Shops I Feel Are Unethical</c:v>
                </c:pt>
                <c:pt idx="10">
                  <c:v>Where and How a Product Is Made Is Very Important To Me</c:v>
                </c:pt>
                <c:pt idx="11">
                  <c:v>I Prefer To Use Independent Shops For Fresh Produce Rather Than Supermarkets (e.g. Butcher, Fishmonger etc.)</c:v>
                </c:pt>
                <c:pt idx="12">
                  <c:v>I Like To Get Out To the Countryside Whenever I Can</c:v>
                </c:pt>
                <c:pt idx="13">
                  <c:v>It Is Important For Me To Know How The Products And Services I Buy Are Sourced And Made</c:v>
                </c:pt>
              </c:strCache>
            </c:strRef>
          </c:cat>
          <c:val>
            <c:numRef>
              <c:f>Sheet1!$C$2:$C$15</c:f>
              <c:numCache>
                <c:formatCode>General</c:formatCode>
                <c:ptCount val="14"/>
                <c:pt idx="0">
                  <c:v>28</c:v>
                </c:pt>
                <c:pt idx="1">
                  <c:v>16</c:v>
                </c:pt>
                <c:pt idx="2">
                  <c:v>33</c:v>
                </c:pt>
                <c:pt idx="3">
                  <c:v>15</c:v>
                </c:pt>
                <c:pt idx="4">
                  <c:v>28</c:v>
                </c:pt>
                <c:pt idx="5">
                  <c:v>-5</c:v>
                </c:pt>
                <c:pt idx="6">
                  <c:v>0</c:v>
                </c:pt>
                <c:pt idx="7">
                  <c:v>6</c:v>
                </c:pt>
                <c:pt idx="8">
                  <c:v>-13</c:v>
                </c:pt>
                <c:pt idx="9">
                  <c:v>-7</c:v>
                </c:pt>
                <c:pt idx="10">
                  <c:v>41</c:v>
                </c:pt>
                <c:pt idx="11" formatCode="#,##0">
                  <c:v>62</c:v>
                </c:pt>
                <c:pt idx="12" formatCode="#,##0">
                  <c:v>4</c:v>
                </c:pt>
                <c:pt idx="13" formatCode="#,##0">
                  <c:v>18</c:v>
                </c:pt>
              </c:numCache>
            </c:numRef>
          </c:val>
          <c:extLst>
            <c:ext xmlns:c16="http://schemas.microsoft.com/office/drawing/2014/chart" uri="{C3380CC4-5D6E-409C-BE32-E72D297353CC}">
              <c16:uniqueId val="{00000001-60AD-47B2-A688-1CC65A03960B}"/>
            </c:ext>
          </c:extLst>
        </c:ser>
        <c:ser>
          <c:idx val="2"/>
          <c:order val="2"/>
          <c:tx>
            <c:strRef>
              <c:f>Sheet1!$D$1</c:f>
              <c:strCache>
                <c:ptCount val="1"/>
                <c:pt idx="0">
                  <c:v>All Adults</c:v>
                </c:pt>
              </c:strCache>
            </c:strRef>
          </c:tx>
          <c:spPr>
            <a:ln w="28575" cap="rnd">
              <a:solidFill>
                <a:srgbClr val="FFC000"/>
              </a:solidFill>
              <a:prstDash val="sysDash"/>
              <a:round/>
            </a:ln>
            <a:effectLst/>
          </c:spPr>
          <c:marker>
            <c:symbol val="none"/>
          </c:marker>
          <c:cat>
            <c:strRef>
              <c:f>Sheet1!$A$2:$A$15</c:f>
              <c:strCache>
                <c:ptCount val="14"/>
                <c:pt idx="0">
                  <c:v>I Try To Buy Local Produce Whenever I Can</c:v>
                </c:pt>
                <c:pt idx="1">
                  <c:v>I Prefer Not To Buy Food That Has Been Genetically Modified</c:v>
                </c:pt>
                <c:pt idx="2">
                  <c:v>I Am Trying To Buy More Fair Trade Products</c:v>
                </c:pt>
                <c:pt idx="3">
                  <c:v>I Am Actively Reducing The Amount Of Plastic I Use</c:v>
                </c:pt>
                <c:pt idx="4">
                  <c:v>I Am Happy To Pay More For Locally Produced Items</c:v>
                </c:pt>
                <c:pt idx="5">
                  <c:v>I Have Consciously Reduced The Amount Of Meat I Am Consuming</c:v>
                </c:pt>
                <c:pt idx="6">
                  <c:v>I Prefer To Use Brands That Have A Clear Social Conscience</c:v>
                </c:pt>
                <c:pt idx="7">
                  <c:v>I Am Worried About the Pollution and Congestion Caused By Cars</c:v>
                </c:pt>
                <c:pt idx="8">
                  <c:v>I Am Concerned About the Effects of Climate Change</c:v>
                </c:pt>
                <c:pt idx="9">
                  <c:v>I Actively Avoid Shops I Feel Are Unethical</c:v>
                </c:pt>
                <c:pt idx="10">
                  <c:v>Where and How a Product Is Made Is Very Important To Me</c:v>
                </c:pt>
                <c:pt idx="11">
                  <c:v>I Prefer To Use Independent Shops For Fresh Produce Rather Than Supermarkets (e.g. Butcher, Fishmonger etc.)</c:v>
                </c:pt>
                <c:pt idx="12">
                  <c:v>I Like To Get Out To the Countryside Whenever I Can</c:v>
                </c:pt>
                <c:pt idx="13">
                  <c:v>It Is Important For Me To Know How The Products And Services I Buy Are Sourced And Made</c:v>
                </c:pt>
              </c:strCache>
            </c:strRef>
          </c:cat>
          <c:val>
            <c:numRef>
              <c:f>Sheet1!$D$2:$D$15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formatCode="#,##0">
                  <c:v>0</c:v>
                </c:pt>
                <c:pt idx="12" formatCode="#,##0">
                  <c:v>0</c:v>
                </c:pt>
                <c:pt idx="13" formatCode="#,##0">
                  <c:v>0</c:v>
                </c:pt>
              </c:numCache>
            </c:numRef>
          </c:val>
          <c:extLst>
            <c:ext xmlns:c16="http://schemas.microsoft.com/office/drawing/2014/chart" uri="{C3380CC4-5D6E-409C-BE32-E72D297353CC}">
              <c16:uniqueId val="{00000001-FD76-4879-86A7-C545C0012199}"/>
            </c:ext>
          </c:extLst>
        </c:ser>
        <c:dLbls>
          <c:showLegendKey val="0"/>
          <c:showVal val="0"/>
          <c:showCatName val="0"/>
          <c:showSerName val="0"/>
          <c:showPercent val="0"/>
          <c:showBubbleSize val="0"/>
        </c:dLbls>
        <c:axId val="461127008"/>
        <c:axId val="461123072"/>
      </c:radarChart>
      <c:catAx>
        <c:axId val="46112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61123072"/>
        <c:crosses val="autoZero"/>
        <c:auto val="1"/>
        <c:lblAlgn val="ctr"/>
        <c:lblOffset val="100"/>
        <c:noMultiLvlLbl val="0"/>
      </c:catAx>
      <c:valAx>
        <c:axId val="46112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61127008"/>
        <c:crosses val="autoZero"/>
        <c:crossBetween val="between"/>
        <c:majorUnit val="20"/>
      </c:valAx>
      <c:spPr>
        <a:noFill/>
        <a:ln>
          <a:noFill/>
        </a:ln>
        <a:effectLst/>
      </c:spPr>
    </c:plotArea>
    <c:legend>
      <c:legendPos val="l"/>
      <c:layout>
        <c:manualLayout>
          <c:xMode val="edge"/>
          <c:yMode val="edge"/>
          <c:x val="0"/>
          <c:y val="0.77801894525647874"/>
          <c:w val="0.12657121707164043"/>
          <c:h val="0.1315675772872407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95154462044277"/>
          <c:y val="9.9161935933816822E-2"/>
          <c:w val="0.25259785755666109"/>
          <c:h val="0.5199329592426557"/>
        </c:manualLayout>
      </c:layout>
      <c:radarChart>
        <c:radarStyle val="marker"/>
        <c:varyColors val="0"/>
        <c:ser>
          <c:idx val="0"/>
          <c:order val="0"/>
          <c:tx>
            <c:strRef>
              <c:f>Sheet1!$B$1</c:f>
              <c:strCache>
                <c:ptCount val="1"/>
                <c:pt idx="0">
                  <c:v>The Guardian</c:v>
                </c:pt>
              </c:strCache>
            </c:strRef>
          </c:tx>
          <c:spPr>
            <a:ln w="28575" cap="rnd">
              <a:solidFill>
                <a:srgbClr val="990033"/>
              </a:solidFill>
              <a:round/>
            </a:ln>
            <a:effectLst/>
          </c:spPr>
          <c:marker>
            <c:symbol val="none"/>
          </c:marker>
          <c:cat>
            <c:strRef>
              <c:f>Sheet1!$A$2:$A$15</c:f>
              <c:strCache>
                <c:ptCount val="14"/>
                <c:pt idx="0">
                  <c:v>I Try To Buy Local Produce Whenever I Can</c:v>
                </c:pt>
                <c:pt idx="1">
                  <c:v>I Prefer Not To Buy Food That Has Been Genetically Modified</c:v>
                </c:pt>
                <c:pt idx="2">
                  <c:v>I Am Trying To Buy More Fair Trade Products</c:v>
                </c:pt>
                <c:pt idx="3">
                  <c:v>I Am Actively Reducing The Amount Of Plastic I Use</c:v>
                </c:pt>
                <c:pt idx="4">
                  <c:v>I Am Happy To Pay More For Locally Produced Items</c:v>
                </c:pt>
                <c:pt idx="5">
                  <c:v>I Have Consciously Reduced The Amount Of Meat I Am Consuming</c:v>
                </c:pt>
                <c:pt idx="6">
                  <c:v>I Prefer To Use Brands That Have A Clear Social Conscience</c:v>
                </c:pt>
                <c:pt idx="7">
                  <c:v>I Am Worried About the Pollution and Congestion Caused By Cars</c:v>
                </c:pt>
                <c:pt idx="8">
                  <c:v>I Am Concerned About the Effects of Climate Change</c:v>
                </c:pt>
                <c:pt idx="9">
                  <c:v>I Actively Avoid Shops I Feel Are Unethical</c:v>
                </c:pt>
                <c:pt idx="10">
                  <c:v>Where and How a Product Is Made Is Very Important To Me</c:v>
                </c:pt>
                <c:pt idx="11">
                  <c:v>I Prefer To Use Independent Shops For Fresh Produce Rather Than Supermarkets (e.g. Butcher, Fishmonger etc.)</c:v>
                </c:pt>
                <c:pt idx="12">
                  <c:v>I Like To Get Out To the Countryside Whenever I Can</c:v>
                </c:pt>
                <c:pt idx="13">
                  <c:v>It Is Important For Me To Know How The Products And Services I Buy Are Sourced And Made</c:v>
                </c:pt>
              </c:strCache>
            </c:strRef>
          </c:cat>
          <c:val>
            <c:numRef>
              <c:f>Sheet1!$B$2:$B$15</c:f>
              <c:numCache>
                <c:formatCode>General</c:formatCode>
                <c:ptCount val="14"/>
                <c:pt idx="0">
                  <c:v>50</c:v>
                </c:pt>
                <c:pt idx="1">
                  <c:v>50</c:v>
                </c:pt>
                <c:pt idx="2">
                  <c:v>110</c:v>
                </c:pt>
                <c:pt idx="3">
                  <c:v>25</c:v>
                </c:pt>
                <c:pt idx="4">
                  <c:v>33</c:v>
                </c:pt>
                <c:pt idx="5">
                  <c:v>80</c:v>
                </c:pt>
                <c:pt idx="6">
                  <c:v>83</c:v>
                </c:pt>
                <c:pt idx="7">
                  <c:v>58</c:v>
                </c:pt>
                <c:pt idx="8">
                  <c:v>41</c:v>
                </c:pt>
                <c:pt idx="9">
                  <c:v>72</c:v>
                </c:pt>
                <c:pt idx="10">
                  <c:v>86</c:v>
                </c:pt>
                <c:pt idx="11" formatCode="#,##0">
                  <c:v>103</c:v>
                </c:pt>
                <c:pt idx="12" formatCode="#,##0">
                  <c:v>22</c:v>
                </c:pt>
                <c:pt idx="13" formatCode="#,##0">
                  <c:v>78</c:v>
                </c:pt>
              </c:numCache>
            </c:numRef>
          </c:val>
          <c:extLst>
            <c:ext xmlns:c16="http://schemas.microsoft.com/office/drawing/2014/chart" uri="{C3380CC4-5D6E-409C-BE32-E72D297353CC}">
              <c16:uniqueId val="{00000000-60AD-47B2-A688-1CC65A03960B}"/>
            </c:ext>
          </c:extLst>
        </c:ser>
        <c:ser>
          <c:idx val="1"/>
          <c:order val="1"/>
          <c:tx>
            <c:strRef>
              <c:f>Sheet1!$C$1</c:f>
              <c:strCache>
                <c:ptCount val="1"/>
                <c:pt idx="0">
                  <c:v>The Telegraph</c:v>
                </c:pt>
              </c:strCache>
            </c:strRef>
          </c:tx>
          <c:spPr>
            <a:ln w="28575" cap="rnd">
              <a:solidFill>
                <a:schemeClr val="accent1"/>
              </a:solidFill>
              <a:round/>
            </a:ln>
            <a:effectLst/>
          </c:spPr>
          <c:marker>
            <c:symbol val="none"/>
          </c:marker>
          <c:cat>
            <c:strRef>
              <c:f>Sheet1!$A$2:$A$15</c:f>
              <c:strCache>
                <c:ptCount val="14"/>
                <c:pt idx="0">
                  <c:v>I Try To Buy Local Produce Whenever I Can</c:v>
                </c:pt>
                <c:pt idx="1">
                  <c:v>I Prefer Not To Buy Food That Has Been Genetically Modified</c:v>
                </c:pt>
                <c:pt idx="2">
                  <c:v>I Am Trying To Buy More Fair Trade Products</c:v>
                </c:pt>
                <c:pt idx="3">
                  <c:v>I Am Actively Reducing The Amount Of Plastic I Use</c:v>
                </c:pt>
                <c:pt idx="4">
                  <c:v>I Am Happy To Pay More For Locally Produced Items</c:v>
                </c:pt>
                <c:pt idx="5">
                  <c:v>I Have Consciously Reduced The Amount Of Meat I Am Consuming</c:v>
                </c:pt>
                <c:pt idx="6">
                  <c:v>I Prefer To Use Brands That Have A Clear Social Conscience</c:v>
                </c:pt>
                <c:pt idx="7">
                  <c:v>I Am Worried About the Pollution and Congestion Caused By Cars</c:v>
                </c:pt>
                <c:pt idx="8">
                  <c:v>I Am Concerned About the Effects of Climate Change</c:v>
                </c:pt>
                <c:pt idx="9">
                  <c:v>I Actively Avoid Shops I Feel Are Unethical</c:v>
                </c:pt>
                <c:pt idx="10">
                  <c:v>Where and How a Product Is Made Is Very Important To Me</c:v>
                </c:pt>
                <c:pt idx="11">
                  <c:v>I Prefer To Use Independent Shops For Fresh Produce Rather Than Supermarkets (e.g. Butcher, Fishmonger etc.)</c:v>
                </c:pt>
                <c:pt idx="12">
                  <c:v>I Like To Get Out To the Countryside Whenever I Can</c:v>
                </c:pt>
                <c:pt idx="13">
                  <c:v>It Is Important For Me To Know How The Products And Services I Buy Are Sourced And Made</c:v>
                </c:pt>
              </c:strCache>
            </c:strRef>
          </c:cat>
          <c:val>
            <c:numRef>
              <c:f>Sheet1!$C$2:$C$15</c:f>
              <c:numCache>
                <c:formatCode>General</c:formatCode>
                <c:ptCount val="14"/>
                <c:pt idx="0">
                  <c:v>28</c:v>
                </c:pt>
                <c:pt idx="1">
                  <c:v>16</c:v>
                </c:pt>
                <c:pt idx="2">
                  <c:v>33</c:v>
                </c:pt>
                <c:pt idx="3">
                  <c:v>15</c:v>
                </c:pt>
                <c:pt idx="4">
                  <c:v>28</c:v>
                </c:pt>
                <c:pt idx="5">
                  <c:v>-5</c:v>
                </c:pt>
                <c:pt idx="6">
                  <c:v>0</c:v>
                </c:pt>
                <c:pt idx="7">
                  <c:v>6</c:v>
                </c:pt>
                <c:pt idx="8">
                  <c:v>-13</c:v>
                </c:pt>
                <c:pt idx="9">
                  <c:v>-7</c:v>
                </c:pt>
                <c:pt idx="10">
                  <c:v>41</c:v>
                </c:pt>
                <c:pt idx="11" formatCode="#,##0">
                  <c:v>62</c:v>
                </c:pt>
                <c:pt idx="12" formatCode="#,##0">
                  <c:v>4</c:v>
                </c:pt>
                <c:pt idx="13" formatCode="#,##0">
                  <c:v>18</c:v>
                </c:pt>
              </c:numCache>
            </c:numRef>
          </c:val>
          <c:extLst>
            <c:ext xmlns:c16="http://schemas.microsoft.com/office/drawing/2014/chart" uri="{C3380CC4-5D6E-409C-BE32-E72D297353CC}">
              <c16:uniqueId val="{00000001-60AD-47B2-A688-1CC65A03960B}"/>
            </c:ext>
          </c:extLst>
        </c:ser>
        <c:ser>
          <c:idx val="2"/>
          <c:order val="2"/>
          <c:tx>
            <c:strRef>
              <c:f>Sheet1!$D$1</c:f>
              <c:strCache>
                <c:ptCount val="1"/>
                <c:pt idx="0">
                  <c:v>All Adults</c:v>
                </c:pt>
              </c:strCache>
            </c:strRef>
          </c:tx>
          <c:spPr>
            <a:ln w="28575" cap="rnd">
              <a:solidFill>
                <a:srgbClr val="FFC000"/>
              </a:solidFill>
              <a:prstDash val="sysDash"/>
              <a:round/>
            </a:ln>
            <a:effectLst/>
          </c:spPr>
          <c:marker>
            <c:symbol val="none"/>
          </c:marker>
          <c:cat>
            <c:strRef>
              <c:f>Sheet1!$A$2:$A$15</c:f>
              <c:strCache>
                <c:ptCount val="14"/>
                <c:pt idx="0">
                  <c:v>I Try To Buy Local Produce Whenever I Can</c:v>
                </c:pt>
                <c:pt idx="1">
                  <c:v>I Prefer Not To Buy Food That Has Been Genetically Modified</c:v>
                </c:pt>
                <c:pt idx="2">
                  <c:v>I Am Trying To Buy More Fair Trade Products</c:v>
                </c:pt>
                <c:pt idx="3">
                  <c:v>I Am Actively Reducing The Amount Of Plastic I Use</c:v>
                </c:pt>
                <c:pt idx="4">
                  <c:v>I Am Happy To Pay More For Locally Produced Items</c:v>
                </c:pt>
                <c:pt idx="5">
                  <c:v>I Have Consciously Reduced The Amount Of Meat I Am Consuming</c:v>
                </c:pt>
                <c:pt idx="6">
                  <c:v>I Prefer To Use Brands That Have A Clear Social Conscience</c:v>
                </c:pt>
                <c:pt idx="7">
                  <c:v>I Am Worried About the Pollution and Congestion Caused By Cars</c:v>
                </c:pt>
                <c:pt idx="8">
                  <c:v>I Am Concerned About the Effects of Climate Change</c:v>
                </c:pt>
                <c:pt idx="9">
                  <c:v>I Actively Avoid Shops I Feel Are Unethical</c:v>
                </c:pt>
                <c:pt idx="10">
                  <c:v>Where and How a Product Is Made Is Very Important To Me</c:v>
                </c:pt>
                <c:pt idx="11">
                  <c:v>I Prefer To Use Independent Shops For Fresh Produce Rather Than Supermarkets (e.g. Butcher, Fishmonger etc.)</c:v>
                </c:pt>
                <c:pt idx="12">
                  <c:v>I Like To Get Out To the Countryside Whenever I Can</c:v>
                </c:pt>
                <c:pt idx="13">
                  <c:v>It Is Important For Me To Know How The Products And Services I Buy Are Sourced And Made</c:v>
                </c:pt>
              </c:strCache>
            </c:strRef>
          </c:cat>
          <c:val>
            <c:numRef>
              <c:f>Sheet1!$D$2:$D$15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formatCode="#,##0">
                  <c:v>0</c:v>
                </c:pt>
                <c:pt idx="12" formatCode="#,##0">
                  <c:v>0</c:v>
                </c:pt>
                <c:pt idx="13" formatCode="#,##0">
                  <c:v>0</c:v>
                </c:pt>
              </c:numCache>
            </c:numRef>
          </c:val>
          <c:extLst>
            <c:ext xmlns:c16="http://schemas.microsoft.com/office/drawing/2014/chart" uri="{C3380CC4-5D6E-409C-BE32-E72D297353CC}">
              <c16:uniqueId val="{00000001-FD76-4879-86A7-C545C0012199}"/>
            </c:ext>
          </c:extLst>
        </c:ser>
        <c:dLbls>
          <c:showLegendKey val="0"/>
          <c:showVal val="0"/>
          <c:showCatName val="0"/>
          <c:showSerName val="0"/>
          <c:showPercent val="0"/>
          <c:showBubbleSize val="0"/>
        </c:dLbls>
        <c:axId val="461127008"/>
        <c:axId val="461123072"/>
      </c:radarChart>
      <c:catAx>
        <c:axId val="46112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61123072"/>
        <c:crosses val="autoZero"/>
        <c:auto val="1"/>
        <c:lblAlgn val="ctr"/>
        <c:lblOffset val="100"/>
        <c:noMultiLvlLbl val="0"/>
      </c:catAx>
      <c:valAx>
        <c:axId val="46112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61127008"/>
        <c:crosses val="autoZero"/>
        <c:crossBetween val="between"/>
        <c:majorUnit val="20"/>
      </c:valAx>
      <c:spPr>
        <a:noFill/>
        <a:ln>
          <a:noFill/>
        </a:ln>
        <a:effectLst/>
      </c:spPr>
    </c:plotArea>
    <c:legend>
      <c:legendPos val="l"/>
      <c:layout>
        <c:manualLayout>
          <c:xMode val="edge"/>
          <c:yMode val="edge"/>
          <c:x val="0"/>
          <c:y val="0.77801894525647874"/>
          <c:w val="0.12657121707164043"/>
          <c:h val="0.1315675772872407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51001319721879E-2"/>
          <c:y val="3.3021991698965136E-2"/>
          <c:w val="0.7755632124302736"/>
          <c:h val="0.80801395141853372"/>
        </c:manualLayout>
      </c:layout>
      <c:scatterChart>
        <c:scatterStyle val="lineMarker"/>
        <c:varyColors val="0"/>
        <c:ser>
          <c:idx val="0"/>
          <c:order val="0"/>
          <c:tx>
            <c:strRef>
              <c:f>Sheet1!$C$1</c:f>
              <c:strCache>
                <c:ptCount val="1"/>
                <c:pt idx="0">
                  <c:v>The Guardian</c:v>
                </c:pt>
              </c:strCache>
            </c:strRef>
          </c:tx>
          <c:spPr>
            <a:ln w="25400" cap="rnd">
              <a:noFill/>
              <a:round/>
            </a:ln>
            <a:effectLst/>
          </c:spPr>
          <c:marker>
            <c:symbol val="circle"/>
            <c:size val="5"/>
            <c:spPr>
              <a:solidFill>
                <a:srgbClr val="A50235"/>
              </a:solidFill>
              <a:ln w="76200">
                <a:solidFill>
                  <a:srgbClr val="A50235"/>
                </a:solidFill>
              </a:ln>
              <a:effectLst/>
            </c:spPr>
          </c:marker>
          <c:xVal>
            <c:numRef>
              <c:f>Sheet1!$B$2:$B$16</c:f>
              <c:numCache>
                <c:formatCode>#,##0</c:formatCode>
                <c:ptCount val="15"/>
                <c:pt idx="0">
                  <c:v>13</c:v>
                </c:pt>
                <c:pt idx="1">
                  <c:v>4</c:v>
                </c:pt>
                <c:pt idx="2">
                  <c:v>6</c:v>
                </c:pt>
                <c:pt idx="3">
                  <c:v>-16</c:v>
                </c:pt>
                <c:pt idx="4">
                  <c:v>1</c:v>
                </c:pt>
                <c:pt idx="5">
                  <c:v>3</c:v>
                </c:pt>
                <c:pt idx="6">
                  <c:v>-20</c:v>
                </c:pt>
                <c:pt idx="7">
                  <c:v>-22</c:v>
                </c:pt>
                <c:pt idx="8">
                  <c:v>-9</c:v>
                </c:pt>
                <c:pt idx="9">
                  <c:v>-17</c:v>
                </c:pt>
                <c:pt idx="10">
                  <c:v>-13</c:v>
                </c:pt>
                <c:pt idx="11">
                  <c:v>-2</c:v>
                </c:pt>
                <c:pt idx="12">
                  <c:v>5</c:v>
                </c:pt>
                <c:pt idx="13">
                  <c:v>6</c:v>
                </c:pt>
                <c:pt idx="14">
                  <c:v>-15</c:v>
                </c:pt>
              </c:numCache>
            </c:numRef>
          </c:xVal>
          <c:yVal>
            <c:numRef>
              <c:f>Sheet1!$C$2:$C$16</c:f>
              <c:numCache>
                <c:formatCode>#,##0</c:formatCode>
                <c:ptCount val="15"/>
                <c:pt idx="0">
                  <c:v>50</c:v>
                </c:pt>
                <c:pt idx="1">
                  <c:v>50</c:v>
                </c:pt>
                <c:pt idx="2">
                  <c:v>22</c:v>
                </c:pt>
                <c:pt idx="3">
                  <c:v>110</c:v>
                </c:pt>
                <c:pt idx="4">
                  <c:v>25</c:v>
                </c:pt>
                <c:pt idx="5">
                  <c:v>33</c:v>
                </c:pt>
                <c:pt idx="6">
                  <c:v>80</c:v>
                </c:pt>
                <c:pt idx="7">
                  <c:v>83</c:v>
                </c:pt>
                <c:pt idx="8">
                  <c:v>58</c:v>
                </c:pt>
                <c:pt idx="9">
                  <c:v>41</c:v>
                </c:pt>
                <c:pt idx="10">
                  <c:v>72</c:v>
                </c:pt>
                <c:pt idx="11">
                  <c:v>86</c:v>
                </c:pt>
                <c:pt idx="12">
                  <c:v>103</c:v>
                </c:pt>
                <c:pt idx="13">
                  <c:v>22</c:v>
                </c:pt>
                <c:pt idx="14">
                  <c:v>78</c:v>
                </c:pt>
              </c:numCache>
            </c:numRef>
          </c:yVal>
          <c:smooth val="0"/>
          <c:extLst xmlns:c15="http://schemas.microsoft.com/office/drawing/2012/chart">
            <c:ext xmlns:c16="http://schemas.microsoft.com/office/drawing/2014/chart" uri="{C3380CC4-5D6E-409C-BE32-E72D297353CC}">
              <c16:uniqueId val="{00000000-4B34-47EF-B353-67B48500F64D}"/>
            </c:ext>
          </c:extLst>
        </c:ser>
        <c:dLbls>
          <c:showLegendKey val="0"/>
          <c:showVal val="0"/>
          <c:showCatName val="0"/>
          <c:showSerName val="0"/>
          <c:showPercent val="0"/>
          <c:showBubbleSize val="0"/>
        </c:dLbls>
        <c:axId val="365726096"/>
        <c:axId val="365731016"/>
        <c:extLst/>
      </c:scatterChart>
      <c:valAx>
        <c:axId val="365726096"/>
        <c:scaling>
          <c:orientation val="minMax"/>
          <c:max val="20"/>
          <c:min val="-25"/>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731016"/>
        <c:crosses val="autoZero"/>
        <c:crossBetween val="midCat"/>
      </c:valAx>
      <c:valAx>
        <c:axId val="365731016"/>
        <c:scaling>
          <c:orientation val="minMax"/>
          <c:max val="120"/>
          <c:min val="-4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726096"/>
        <c:crosses val="autoZero"/>
        <c:crossBetween val="midCat"/>
      </c:valAx>
      <c:spPr>
        <a:noFill/>
        <a:ln>
          <a:noFill/>
        </a:ln>
        <a:effectLst/>
      </c:spPr>
    </c:plotArea>
    <c:legend>
      <c:legendPos val="r"/>
      <c:layout>
        <c:manualLayout>
          <c:xMode val="edge"/>
          <c:yMode val="edge"/>
          <c:x val="0.87612749653630229"/>
          <c:y val="0.52084640803377202"/>
          <c:w val="0.11198002396391844"/>
          <c:h val="5.49173340839003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51001319721879E-2"/>
          <c:y val="3.3021991698965136E-2"/>
          <c:w val="0.7755632124302736"/>
          <c:h val="0.80801395141853372"/>
        </c:manualLayout>
      </c:layout>
      <c:scatterChart>
        <c:scatterStyle val="lineMarker"/>
        <c:varyColors val="0"/>
        <c:ser>
          <c:idx val="0"/>
          <c:order val="0"/>
          <c:tx>
            <c:strRef>
              <c:f>Sheet1!$D$1</c:f>
              <c:strCache>
                <c:ptCount val="1"/>
                <c:pt idx="0">
                  <c:v>The Telegraph</c:v>
                </c:pt>
              </c:strCache>
            </c:strRef>
          </c:tx>
          <c:spPr>
            <a:ln w="25400" cap="rnd">
              <a:noFill/>
              <a:round/>
            </a:ln>
            <a:effectLst/>
          </c:spPr>
          <c:marker>
            <c:symbol val="circle"/>
            <c:size val="5"/>
            <c:spPr>
              <a:solidFill>
                <a:schemeClr val="accent1"/>
              </a:solidFill>
              <a:ln w="50800">
                <a:solidFill>
                  <a:schemeClr val="accent1"/>
                </a:solidFill>
              </a:ln>
              <a:effectLst/>
            </c:spPr>
          </c:marker>
          <c:xVal>
            <c:numRef>
              <c:f>Sheet1!$B$2:$B$16</c:f>
              <c:numCache>
                <c:formatCode>#,##0</c:formatCode>
                <c:ptCount val="15"/>
                <c:pt idx="0">
                  <c:v>13</c:v>
                </c:pt>
                <c:pt idx="1">
                  <c:v>4</c:v>
                </c:pt>
                <c:pt idx="2">
                  <c:v>6</c:v>
                </c:pt>
                <c:pt idx="3">
                  <c:v>-16</c:v>
                </c:pt>
                <c:pt idx="4">
                  <c:v>1</c:v>
                </c:pt>
                <c:pt idx="5">
                  <c:v>3</c:v>
                </c:pt>
                <c:pt idx="6">
                  <c:v>-20</c:v>
                </c:pt>
                <c:pt idx="7">
                  <c:v>-22</c:v>
                </c:pt>
                <c:pt idx="8">
                  <c:v>-9</c:v>
                </c:pt>
                <c:pt idx="9">
                  <c:v>-17</c:v>
                </c:pt>
                <c:pt idx="10">
                  <c:v>-13</c:v>
                </c:pt>
                <c:pt idx="11">
                  <c:v>-2</c:v>
                </c:pt>
                <c:pt idx="12">
                  <c:v>5</c:v>
                </c:pt>
                <c:pt idx="13">
                  <c:v>6</c:v>
                </c:pt>
                <c:pt idx="14">
                  <c:v>-15</c:v>
                </c:pt>
              </c:numCache>
            </c:numRef>
          </c:xVal>
          <c:yVal>
            <c:numRef>
              <c:f>Sheet1!$D$2:$D$16</c:f>
              <c:numCache>
                <c:formatCode>#,##0</c:formatCode>
                <c:ptCount val="15"/>
                <c:pt idx="0">
                  <c:v>28</c:v>
                </c:pt>
                <c:pt idx="1">
                  <c:v>16</c:v>
                </c:pt>
                <c:pt idx="2">
                  <c:v>4</c:v>
                </c:pt>
                <c:pt idx="3">
                  <c:v>33</c:v>
                </c:pt>
                <c:pt idx="4">
                  <c:v>15</c:v>
                </c:pt>
                <c:pt idx="5">
                  <c:v>28</c:v>
                </c:pt>
                <c:pt idx="6">
                  <c:v>-5</c:v>
                </c:pt>
                <c:pt idx="7">
                  <c:v>0</c:v>
                </c:pt>
                <c:pt idx="8">
                  <c:v>6</c:v>
                </c:pt>
                <c:pt idx="9">
                  <c:v>-13</c:v>
                </c:pt>
                <c:pt idx="10">
                  <c:v>-7</c:v>
                </c:pt>
                <c:pt idx="11">
                  <c:v>41</c:v>
                </c:pt>
                <c:pt idx="12">
                  <c:v>62</c:v>
                </c:pt>
                <c:pt idx="13">
                  <c:v>4</c:v>
                </c:pt>
                <c:pt idx="14">
                  <c:v>18</c:v>
                </c:pt>
              </c:numCache>
            </c:numRef>
          </c:yVal>
          <c:smooth val="0"/>
          <c:extLst xmlns:c15="http://schemas.microsoft.com/office/drawing/2012/chart">
            <c:ext xmlns:c16="http://schemas.microsoft.com/office/drawing/2014/chart" uri="{C3380CC4-5D6E-409C-BE32-E72D297353CC}">
              <c16:uniqueId val="{00000000-1CE8-49DD-96C5-55F661A35722}"/>
            </c:ext>
          </c:extLst>
        </c:ser>
        <c:dLbls>
          <c:showLegendKey val="0"/>
          <c:showVal val="0"/>
          <c:showCatName val="0"/>
          <c:showSerName val="0"/>
          <c:showPercent val="0"/>
          <c:showBubbleSize val="0"/>
        </c:dLbls>
        <c:axId val="365726096"/>
        <c:axId val="365731016"/>
        <c:extLst/>
      </c:scatterChart>
      <c:valAx>
        <c:axId val="365726096"/>
        <c:scaling>
          <c:orientation val="minMax"/>
          <c:max val="20"/>
          <c:min val="-25"/>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smtClean="0">
                    <a:effectLst/>
                  </a:rPr>
                  <a:t>Britain Is Right To Leave the EU</a:t>
                </a:r>
                <a:endParaRPr lang="en-GB" sz="1400" dirty="0">
                  <a:effectLst/>
                </a:endParaRPr>
              </a:p>
            </c:rich>
          </c:tx>
          <c:layout>
            <c:manualLayout>
              <c:xMode val="edge"/>
              <c:yMode val="edge"/>
              <c:x val="0.40228054681683173"/>
              <c:y val="0.892024633475205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731016"/>
        <c:crosses val="autoZero"/>
        <c:crossBetween val="midCat"/>
      </c:valAx>
      <c:valAx>
        <c:axId val="365731016"/>
        <c:scaling>
          <c:orientation val="minMax"/>
          <c:max val="120"/>
          <c:min val="-4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Political</a:t>
                </a:r>
                <a:r>
                  <a:rPr lang="en-GB" baseline="0" dirty="0" smtClean="0"/>
                  <a:t> proxy (index)</a:t>
                </a:r>
                <a:endParaRPr lang="en-GB" dirty="0"/>
              </a:p>
            </c:rich>
          </c:tx>
          <c:layout>
            <c:manualLayout>
              <c:xMode val="edge"/>
              <c:yMode val="edge"/>
              <c:x val="2.3784958999558427E-2"/>
              <c:y val="0.4434317142469543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726096"/>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51001319721879E-2"/>
          <c:y val="3.3021991698965136E-2"/>
          <c:w val="0.7755632124302736"/>
          <c:h val="0.80801395141853372"/>
        </c:manualLayout>
      </c:layout>
      <c:scatterChart>
        <c:scatterStyle val="lineMarker"/>
        <c:varyColors val="0"/>
        <c:ser>
          <c:idx val="1"/>
          <c:order val="0"/>
          <c:tx>
            <c:strRef>
              <c:f>Sheet1!$D$1</c:f>
              <c:strCache>
                <c:ptCount val="1"/>
                <c:pt idx="0">
                  <c:v>The Telegraph</c:v>
                </c:pt>
              </c:strCache>
            </c:strRef>
          </c:tx>
          <c:spPr>
            <a:ln w="25400" cap="rnd">
              <a:noFill/>
              <a:round/>
            </a:ln>
            <a:effectLst/>
          </c:spPr>
          <c:marker>
            <c:symbol val="circle"/>
            <c:size val="5"/>
            <c:spPr>
              <a:solidFill>
                <a:schemeClr val="accent1"/>
              </a:solidFill>
              <a:ln w="76200">
                <a:solidFill>
                  <a:schemeClr val="accent1"/>
                </a:solidFill>
              </a:ln>
              <a:effectLst/>
            </c:spPr>
          </c:marker>
          <c:xVal>
            <c:numRef>
              <c:f>Sheet1!$E$2:$E$16</c:f>
              <c:numCache>
                <c:formatCode>#,##0</c:formatCode>
                <c:ptCount val="15"/>
                <c:pt idx="0">
                  <c:v>18</c:v>
                </c:pt>
                <c:pt idx="1">
                  <c:v>6</c:v>
                </c:pt>
                <c:pt idx="2">
                  <c:v>10</c:v>
                </c:pt>
                <c:pt idx="3">
                  <c:v>15</c:v>
                </c:pt>
                <c:pt idx="4">
                  <c:v>9</c:v>
                </c:pt>
                <c:pt idx="5">
                  <c:v>17</c:v>
                </c:pt>
                <c:pt idx="6">
                  <c:v>6</c:v>
                </c:pt>
                <c:pt idx="7">
                  <c:v>11</c:v>
                </c:pt>
                <c:pt idx="8">
                  <c:v>11</c:v>
                </c:pt>
                <c:pt idx="9">
                  <c:v>9</c:v>
                </c:pt>
                <c:pt idx="10">
                  <c:v>21</c:v>
                </c:pt>
                <c:pt idx="11">
                  <c:v>13</c:v>
                </c:pt>
                <c:pt idx="12">
                  <c:v>11</c:v>
                </c:pt>
                <c:pt idx="13">
                  <c:v>10</c:v>
                </c:pt>
                <c:pt idx="14">
                  <c:v>14</c:v>
                </c:pt>
              </c:numCache>
            </c:numRef>
          </c:xVal>
          <c:yVal>
            <c:numRef>
              <c:f>Sheet1!$G$2:$G$16</c:f>
              <c:numCache>
                <c:formatCode>#,##0</c:formatCode>
                <c:ptCount val="15"/>
                <c:pt idx="0">
                  <c:v>28</c:v>
                </c:pt>
                <c:pt idx="1">
                  <c:v>16</c:v>
                </c:pt>
                <c:pt idx="2">
                  <c:v>4</c:v>
                </c:pt>
                <c:pt idx="3">
                  <c:v>33</c:v>
                </c:pt>
                <c:pt idx="4">
                  <c:v>15</c:v>
                </c:pt>
                <c:pt idx="5">
                  <c:v>28</c:v>
                </c:pt>
                <c:pt idx="6">
                  <c:v>-5</c:v>
                </c:pt>
                <c:pt idx="7">
                  <c:v>0</c:v>
                </c:pt>
                <c:pt idx="8">
                  <c:v>6</c:v>
                </c:pt>
                <c:pt idx="9">
                  <c:v>-13</c:v>
                </c:pt>
                <c:pt idx="10">
                  <c:v>-7</c:v>
                </c:pt>
                <c:pt idx="11">
                  <c:v>41</c:v>
                </c:pt>
                <c:pt idx="12">
                  <c:v>62</c:v>
                </c:pt>
                <c:pt idx="13">
                  <c:v>4</c:v>
                </c:pt>
                <c:pt idx="14">
                  <c:v>18</c:v>
                </c:pt>
              </c:numCache>
            </c:numRef>
          </c:yVal>
          <c:smooth val="0"/>
          <c:extLst>
            <c:ext xmlns:c16="http://schemas.microsoft.com/office/drawing/2014/chart" uri="{C3380CC4-5D6E-409C-BE32-E72D297353CC}">
              <c16:uniqueId val="{00000000-E665-437C-A701-114982D5F7D1}"/>
            </c:ext>
          </c:extLst>
        </c:ser>
        <c:dLbls>
          <c:showLegendKey val="0"/>
          <c:showVal val="0"/>
          <c:showCatName val="0"/>
          <c:showSerName val="0"/>
          <c:showPercent val="0"/>
          <c:showBubbleSize val="0"/>
        </c:dLbls>
        <c:axId val="365726096"/>
        <c:axId val="365731016"/>
        <c:extLst/>
      </c:scatterChart>
      <c:valAx>
        <c:axId val="365726096"/>
        <c:scaling>
          <c:orientation val="minMax"/>
          <c:max val="20"/>
          <c:min val="-1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330" b="0" i="0" u="none" strike="noStrike" baseline="0" dirty="0" smtClean="0">
                    <a:effectLst/>
                  </a:rPr>
                  <a:t>It Is Important To Respect Traditional Customs and Beliefs</a:t>
                </a:r>
                <a:r>
                  <a:rPr lang="en-GB" sz="1330" b="0" i="0" u="none" strike="noStrike" baseline="0" dirty="0" smtClean="0"/>
                  <a:t> </a:t>
                </a:r>
                <a:endParaRPr lang="en-GB" b="0" dirty="0"/>
              </a:p>
            </c:rich>
          </c:tx>
          <c:layout>
            <c:manualLayout>
              <c:xMode val="edge"/>
              <c:yMode val="edge"/>
              <c:x val="0.2093581015981911"/>
              <c:y val="0.9054427098851285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731016"/>
        <c:crosses val="autoZero"/>
        <c:crossBetween val="midCat"/>
      </c:valAx>
      <c:valAx>
        <c:axId val="365731016"/>
        <c:scaling>
          <c:orientation val="minMax"/>
          <c:max val="120"/>
          <c:min val="-4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Political</a:t>
                </a:r>
                <a:r>
                  <a:rPr lang="en-GB" baseline="0" dirty="0" smtClean="0"/>
                  <a:t> proxy (index)</a:t>
                </a:r>
                <a:endParaRPr lang="en-GB" dirty="0"/>
              </a:p>
            </c:rich>
          </c:tx>
          <c:layout>
            <c:manualLayout>
              <c:xMode val="edge"/>
              <c:yMode val="edge"/>
              <c:x val="1.1892479499779214E-2"/>
              <c:y val="0.4190554012300677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726096"/>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51001319721879E-2"/>
          <c:y val="3.3021991698965136E-2"/>
          <c:w val="0.7755632124302736"/>
          <c:h val="0.80801395141853372"/>
        </c:manualLayout>
      </c:layout>
      <c:scatterChart>
        <c:scatterStyle val="lineMarker"/>
        <c:varyColors val="0"/>
        <c:ser>
          <c:idx val="1"/>
          <c:order val="0"/>
          <c:tx>
            <c:strRef>
              <c:f>Sheet1!$C$1</c:f>
              <c:strCache>
                <c:ptCount val="1"/>
                <c:pt idx="0">
                  <c:v>The Guardian</c:v>
                </c:pt>
              </c:strCache>
            </c:strRef>
          </c:tx>
          <c:spPr>
            <a:ln w="25400" cap="rnd">
              <a:noFill/>
              <a:round/>
            </a:ln>
            <a:effectLst/>
          </c:spPr>
          <c:marker>
            <c:symbol val="circle"/>
            <c:size val="5"/>
            <c:spPr>
              <a:solidFill>
                <a:schemeClr val="accent1"/>
              </a:solidFill>
              <a:ln w="76200">
                <a:solidFill>
                  <a:srgbClr val="990033"/>
                </a:solidFill>
              </a:ln>
              <a:effectLst/>
            </c:spPr>
          </c:marker>
          <c:xVal>
            <c:numRef>
              <c:f>Sheet1!$E$2:$E$16</c:f>
              <c:numCache>
                <c:formatCode>#,##0</c:formatCode>
                <c:ptCount val="15"/>
                <c:pt idx="0">
                  <c:v>18</c:v>
                </c:pt>
                <c:pt idx="1">
                  <c:v>6</c:v>
                </c:pt>
                <c:pt idx="2">
                  <c:v>10</c:v>
                </c:pt>
                <c:pt idx="3">
                  <c:v>15</c:v>
                </c:pt>
                <c:pt idx="4">
                  <c:v>9</c:v>
                </c:pt>
                <c:pt idx="5">
                  <c:v>17</c:v>
                </c:pt>
                <c:pt idx="6">
                  <c:v>6</c:v>
                </c:pt>
                <c:pt idx="7">
                  <c:v>11</c:v>
                </c:pt>
                <c:pt idx="8">
                  <c:v>11</c:v>
                </c:pt>
                <c:pt idx="9">
                  <c:v>9</c:v>
                </c:pt>
                <c:pt idx="10">
                  <c:v>21</c:v>
                </c:pt>
                <c:pt idx="11">
                  <c:v>13</c:v>
                </c:pt>
                <c:pt idx="12">
                  <c:v>11</c:v>
                </c:pt>
                <c:pt idx="13">
                  <c:v>10</c:v>
                </c:pt>
                <c:pt idx="14">
                  <c:v>14</c:v>
                </c:pt>
              </c:numCache>
            </c:numRef>
          </c:xVal>
          <c:yVal>
            <c:numRef>
              <c:f>Sheet1!$F$2:$F$16</c:f>
              <c:numCache>
                <c:formatCode>#,##0</c:formatCode>
                <c:ptCount val="15"/>
                <c:pt idx="0">
                  <c:v>50</c:v>
                </c:pt>
                <c:pt idx="1">
                  <c:v>50</c:v>
                </c:pt>
                <c:pt idx="2">
                  <c:v>22</c:v>
                </c:pt>
                <c:pt idx="3">
                  <c:v>110</c:v>
                </c:pt>
                <c:pt idx="4">
                  <c:v>25</c:v>
                </c:pt>
                <c:pt idx="5">
                  <c:v>33</c:v>
                </c:pt>
                <c:pt idx="6">
                  <c:v>80</c:v>
                </c:pt>
                <c:pt idx="7">
                  <c:v>83</c:v>
                </c:pt>
                <c:pt idx="8">
                  <c:v>58</c:v>
                </c:pt>
                <c:pt idx="9">
                  <c:v>41</c:v>
                </c:pt>
                <c:pt idx="10">
                  <c:v>72</c:v>
                </c:pt>
                <c:pt idx="11">
                  <c:v>86</c:v>
                </c:pt>
                <c:pt idx="12">
                  <c:v>103</c:v>
                </c:pt>
                <c:pt idx="13">
                  <c:v>22</c:v>
                </c:pt>
                <c:pt idx="14">
                  <c:v>78</c:v>
                </c:pt>
              </c:numCache>
            </c:numRef>
          </c:yVal>
          <c:smooth val="0"/>
          <c:extLst>
            <c:ext xmlns:c16="http://schemas.microsoft.com/office/drawing/2014/chart" uri="{C3380CC4-5D6E-409C-BE32-E72D297353CC}">
              <c16:uniqueId val="{00000000-45C1-459D-85FF-E7A16B29A46B}"/>
            </c:ext>
          </c:extLst>
        </c:ser>
        <c:dLbls>
          <c:showLegendKey val="0"/>
          <c:showVal val="0"/>
          <c:showCatName val="0"/>
          <c:showSerName val="0"/>
          <c:showPercent val="0"/>
          <c:showBubbleSize val="0"/>
        </c:dLbls>
        <c:axId val="365726096"/>
        <c:axId val="365731016"/>
        <c:extLst/>
      </c:scatterChart>
      <c:valAx>
        <c:axId val="365726096"/>
        <c:scaling>
          <c:orientation val="minMax"/>
          <c:max val="20"/>
          <c:min val="-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731016"/>
        <c:crosses val="autoZero"/>
        <c:crossBetween val="midCat"/>
      </c:valAx>
      <c:valAx>
        <c:axId val="365731016"/>
        <c:scaling>
          <c:orientation val="minMax"/>
          <c:max val="120"/>
          <c:min val="-4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726096"/>
        <c:crosses val="autoZero"/>
        <c:crossBetween val="midCat"/>
      </c:valAx>
      <c:spPr>
        <a:noFill/>
        <a:ln>
          <a:noFill/>
        </a:ln>
        <a:effectLst/>
      </c:spPr>
    </c:plotArea>
    <c:legend>
      <c:legendPos val="r"/>
      <c:layout>
        <c:manualLayout>
          <c:xMode val="edge"/>
          <c:yMode val="edge"/>
          <c:x val="0.87348472331412919"/>
          <c:y val="0.52621363859774128"/>
          <c:w val="0.11198002396391844"/>
          <c:h val="5.49173340839003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0.73333</cdr:x>
      <cdr:y>0.20856</cdr:y>
    </cdr:from>
    <cdr:to>
      <cdr:x>0.77</cdr:x>
      <cdr:y>0.23372</cdr:y>
    </cdr:to>
    <cdr:cxnSp macro="">
      <cdr:nvCxnSpPr>
        <cdr:cNvPr id="5" name="Straight Arrow Connector 4"/>
        <cdr:cNvCxnSpPr/>
      </cdr:nvCxnSpPr>
      <cdr:spPr>
        <a:xfrm xmlns:a="http://schemas.openxmlformats.org/drawingml/2006/main" flipH="1" flipV="1">
          <a:off x="8293794" y="1145955"/>
          <a:ext cx="414670" cy="138223"/>
        </a:xfrm>
        <a:prstGeom xmlns:a="http://schemas.openxmlformats.org/drawingml/2006/main" prst="straightConnector1">
          <a:avLst/>
        </a:prstGeom>
        <a:ln xmlns:a="http://schemas.openxmlformats.org/drawingml/2006/main" w="5080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0.71805</cdr:x>
      <cdr:y>0.76781</cdr:y>
    </cdr:from>
    <cdr:to>
      <cdr:x>0.75471</cdr:x>
      <cdr:y>0.79296</cdr:y>
    </cdr:to>
    <cdr:cxnSp macro="">
      <cdr:nvCxnSpPr>
        <cdr:cNvPr id="6" name="Straight Arrow Connector 5"/>
        <cdr:cNvCxnSpPr/>
      </cdr:nvCxnSpPr>
      <cdr:spPr>
        <a:xfrm xmlns:a="http://schemas.openxmlformats.org/drawingml/2006/main" flipH="1" flipV="1">
          <a:off x="8120912" y="4218764"/>
          <a:ext cx="414670" cy="138223"/>
        </a:xfrm>
        <a:prstGeom xmlns:a="http://schemas.openxmlformats.org/drawingml/2006/main" prst="straightConnector1">
          <a:avLst/>
        </a:prstGeom>
        <a:ln xmlns:a="http://schemas.openxmlformats.org/drawingml/2006/main" w="5080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0.15354</cdr:x>
      <cdr:y>0.66329</cdr:y>
    </cdr:from>
    <cdr:to>
      <cdr:x>0.18009</cdr:x>
      <cdr:y>0.68845</cdr:y>
    </cdr:to>
    <cdr:cxnSp macro="">
      <cdr:nvCxnSpPr>
        <cdr:cNvPr id="7" name="Straight Arrow Connector 6"/>
        <cdr:cNvCxnSpPr/>
      </cdr:nvCxnSpPr>
      <cdr:spPr>
        <a:xfrm xmlns:a="http://schemas.openxmlformats.org/drawingml/2006/main" flipV="1">
          <a:off x="1736519" y="3644505"/>
          <a:ext cx="300206" cy="138222"/>
        </a:xfrm>
        <a:prstGeom xmlns:a="http://schemas.openxmlformats.org/drawingml/2006/main" prst="straightConnector1">
          <a:avLst/>
        </a:prstGeom>
        <a:ln xmlns:a="http://schemas.openxmlformats.org/drawingml/2006/main" w="5080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0.21841</cdr:x>
      <cdr:y>0.80221</cdr:y>
    </cdr:from>
    <cdr:to>
      <cdr:x>0.2546</cdr:x>
      <cdr:y>0.85293</cdr:y>
    </cdr:to>
    <cdr:cxnSp macro="">
      <cdr:nvCxnSpPr>
        <cdr:cNvPr id="10" name="Straight Arrow Connector 9"/>
        <cdr:cNvCxnSpPr/>
      </cdr:nvCxnSpPr>
      <cdr:spPr>
        <a:xfrm xmlns:a="http://schemas.openxmlformats.org/drawingml/2006/main" flipV="1">
          <a:off x="2470166" y="4407788"/>
          <a:ext cx="409293" cy="278705"/>
        </a:xfrm>
        <a:prstGeom xmlns:a="http://schemas.openxmlformats.org/drawingml/2006/main" prst="straightConnector1">
          <a:avLst/>
        </a:prstGeom>
        <a:ln xmlns:a="http://schemas.openxmlformats.org/drawingml/2006/main" w="5080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0.79026</cdr:x>
      <cdr:y>0.35174</cdr:y>
    </cdr:from>
    <cdr:to>
      <cdr:x>0.82009</cdr:x>
      <cdr:y>0.36722</cdr:y>
    </cdr:to>
    <cdr:cxnSp macro="">
      <cdr:nvCxnSpPr>
        <cdr:cNvPr id="12" name="Straight Arrow Connector 11"/>
        <cdr:cNvCxnSpPr/>
      </cdr:nvCxnSpPr>
      <cdr:spPr>
        <a:xfrm xmlns:a="http://schemas.openxmlformats.org/drawingml/2006/main" flipH="1" flipV="1">
          <a:off x="8937654" y="1932663"/>
          <a:ext cx="337349" cy="85057"/>
        </a:xfrm>
        <a:prstGeom xmlns:a="http://schemas.openxmlformats.org/drawingml/2006/main" prst="straightConnector1">
          <a:avLst/>
        </a:prstGeom>
        <a:ln xmlns:a="http://schemas.openxmlformats.org/drawingml/2006/main" w="50800">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0.79202</cdr:x>
      <cdr:y>0.52547</cdr:y>
    </cdr:from>
    <cdr:to>
      <cdr:x>0.82184</cdr:x>
      <cdr:y>0.54095</cdr:y>
    </cdr:to>
    <cdr:cxnSp macro="">
      <cdr:nvCxnSpPr>
        <cdr:cNvPr id="14" name="Straight Arrow Connector 13"/>
        <cdr:cNvCxnSpPr/>
      </cdr:nvCxnSpPr>
      <cdr:spPr>
        <a:xfrm xmlns:a="http://schemas.openxmlformats.org/drawingml/2006/main" flipH="1" flipV="1">
          <a:off x="8957472" y="2887230"/>
          <a:ext cx="337349" cy="85057"/>
        </a:xfrm>
        <a:prstGeom xmlns:a="http://schemas.openxmlformats.org/drawingml/2006/main" prst="straightConnector1">
          <a:avLst/>
        </a:prstGeom>
        <a:ln xmlns:a="http://schemas.openxmlformats.org/drawingml/2006/main" w="50800">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0.59936</cdr:x>
      <cdr:y>0.05532</cdr:y>
    </cdr:from>
    <cdr:to>
      <cdr:x>0.81564</cdr:x>
      <cdr:y>0.15287</cdr:y>
    </cdr:to>
    <cdr:sp macro="" textlink="">
      <cdr:nvSpPr>
        <cdr:cNvPr id="3" name="TextBox 2"/>
        <cdr:cNvSpPr txBox="1"/>
      </cdr:nvSpPr>
      <cdr:spPr>
        <a:xfrm xmlns:a="http://schemas.openxmlformats.org/drawingml/2006/main">
          <a:off x="5760485" y="261800"/>
          <a:ext cx="207872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smtClean="0">
              <a:latin typeface="Century Gothic" panose="020B0502020202020204" pitchFamily="34" charset="0"/>
            </a:rPr>
            <a:t>Use independent shops for fresh produce</a:t>
          </a:r>
          <a:endParaRPr lang="en-GB" sz="1200" dirty="0">
            <a:latin typeface="Century Gothic" panose="020B0502020202020204" pitchFamily="34" charset="0"/>
          </a:endParaRPr>
        </a:p>
      </cdr:txBody>
    </cdr:sp>
  </cdr:relSizeAnchor>
  <cdr:relSizeAnchor xmlns:cdr="http://schemas.openxmlformats.org/drawingml/2006/chartDrawing">
    <cdr:from>
      <cdr:x>0.02247</cdr:x>
      <cdr:y>0.08459</cdr:y>
    </cdr:from>
    <cdr:to>
      <cdr:x>0.15467</cdr:x>
      <cdr:y>0.18214</cdr:y>
    </cdr:to>
    <cdr:sp macro="" textlink="">
      <cdr:nvSpPr>
        <cdr:cNvPr id="8" name="TextBox 2"/>
        <cdr:cNvSpPr txBox="1"/>
      </cdr:nvSpPr>
      <cdr:spPr>
        <a:xfrm xmlns:a="http://schemas.openxmlformats.org/drawingml/2006/main">
          <a:off x="215931" y="400300"/>
          <a:ext cx="127065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Brand consciousness</a:t>
          </a:r>
          <a:endParaRPr lang="en-GB" sz="1200" dirty="0">
            <a:latin typeface="Century Gothic" panose="020B0502020202020204" pitchFamily="34" charset="0"/>
          </a:endParaRPr>
        </a:p>
      </cdr:txBody>
    </cdr:sp>
  </cdr:relSizeAnchor>
  <cdr:relSizeAnchor xmlns:cdr="http://schemas.openxmlformats.org/drawingml/2006/chartDrawing">
    <cdr:from>
      <cdr:x>0.74391</cdr:x>
      <cdr:y>0.351</cdr:y>
    </cdr:from>
    <cdr:to>
      <cdr:x>0.95926</cdr:x>
      <cdr:y>0.40953</cdr:y>
    </cdr:to>
    <cdr:sp macro="" textlink="">
      <cdr:nvSpPr>
        <cdr:cNvPr id="9" name="TextBox 2"/>
        <cdr:cNvSpPr txBox="1"/>
      </cdr:nvSpPr>
      <cdr:spPr>
        <a:xfrm xmlns:a="http://schemas.openxmlformats.org/drawingml/2006/main">
          <a:off x="7149805" y="1661080"/>
          <a:ext cx="206975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Buy local</a:t>
          </a:r>
        </a:p>
      </cdr:txBody>
    </cdr:sp>
  </cdr:relSizeAnchor>
  <cdr:relSizeAnchor xmlns:cdr="http://schemas.openxmlformats.org/drawingml/2006/chartDrawing">
    <cdr:from>
      <cdr:x>0.06114</cdr:x>
      <cdr:y>0.35277</cdr:y>
    </cdr:from>
    <cdr:to>
      <cdr:x>0.22394</cdr:x>
      <cdr:y>0.45032</cdr:y>
    </cdr:to>
    <cdr:sp macro="" textlink="">
      <cdr:nvSpPr>
        <cdr:cNvPr id="10" name="TextBox 2"/>
        <cdr:cNvSpPr txBox="1"/>
      </cdr:nvSpPr>
      <cdr:spPr>
        <a:xfrm xmlns:a="http://schemas.openxmlformats.org/drawingml/2006/main">
          <a:off x="587592" y="1669451"/>
          <a:ext cx="156474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Concerned about climate change</a:t>
          </a:r>
          <a:endParaRPr lang="en-GB" sz="1200" dirty="0">
            <a:latin typeface="Century Gothic" panose="020B0502020202020204" pitchFamily="34" charset="0"/>
          </a:endParaRPr>
        </a:p>
      </cdr:txBody>
    </cdr:sp>
  </cdr:relSizeAnchor>
  <cdr:relSizeAnchor xmlns:cdr="http://schemas.openxmlformats.org/drawingml/2006/chartDrawing">
    <cdr:from>
      <cdr:x>0.12722</cdr:x>
      <cdr:y>0.24932</cdr:y>
    </cdr:from>
    <cdr:to>
      <cdr:x>0.12722</cdr:x>
      <cdr:y>0.60779</cdr:y>
    </cdr:to>
    <cdr:cxnSp macro="">
      <cdr:nvCxnSpPr>
        <cdr:cNvPr id="12" name="Straight Arrow Connector 11"/>
        <cdr:cNvCxnSpPr/>
      </cdr:nvCxnSpPr>
      <cdr:spPr>
        <a:xfrm xmlns:a="http://schemas.openxmlformats.org/drawingml/2006/main">
          <a:off x="1222722" y="1179892"/>
          <a:ext cx="0" cy="1696404"/>
        </a:xfrm>
        <a:prstGeom xmlns:a="http://schemas.openxmlformats.org/drawingml/2006/main" prst="straightConnector1">
          <a:avLst/>
        </a:prstGeom>
        <a:ln xmlns:a="http://schemas.openxmlformats.org/drawingml/2006/main">
          <a:prstDash val="dash"/>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0.23389</cdr:x>
      <cdr:y>0.10925</cdr:y>
    </cdr:from>
    <cdr:to>
      <cdr:x>0.23484</cdr:x>
      <cdr:y>0.45658</cdr:y>
    </cdr:to>
    <cdr:cxnSp macro="">
      <cdr:nvCxnSpPr>
        <cdr:cNvPr id="13" name="Straight Arrow Connector 12"/>
        <cdr:cNvCxnSpPr/>
      </cdr:nvCxnSpPr>
      <cdr:spPr>
        <a:xfrm xmlns:a="http://schemas.openxmlformats.org/drawingml/2006/main">
          <a:off x="2247973" y="517038"/>
          <a:ext cx="9144" cy="1643674"/>
        </a:xfrm>
        <a:prstGeom xmlns:a="http://schemas.openxmlformats.org/drawingml/2006/main" prst="straightConnector1">
          <a:avLst/>
        </a:prstGeom>
        <a:ln xmlns:a="http://schemas.openxmlformats.org/drawingml/2006/main">
          <a:prstDash val="dash"/>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0.57605</cdr:x>
      <cdr:y>0.40245</cdr:y>
    </cdr:from>
    <cdr:to>
      <cdr:x>0.7195</cdr:x>
      <cdr:y>0.5</cdr:y>
    </cdr:to>
    <cdr:sp macro="" textlink="">
      <cdr:nvSpPr>
        <cdr:cNvPr id="15" name="TextBox 2"/>
        <cdr:cNvSpPr txBox="1"/>
      </cdr:nvSpPr>
      <cdr:spPr>
        <a:xfrm xmlns:a="http://schemas.openxmlformats.org/drawingml/2006/main">
          <a:off x="5536440" y="1904546"/>
          <a:ext cx="13788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Premium local produce</a:t>
          </a:r>
          <a:endParaRPr lang="en-GB" sz="1200" dirty="0">
            <a:latin typeface="Century Gothic" panose="020B0502020202020204" pitchFamily="34" charset="0"/>
          </a:endParaRPr>
        </a:p>
      </cdr:txBody>
    </cdr:sp>
  </cdr:relSizeAnchor>
  <cdr:relSizeAnchor xmlns:cdr="http://schemas.openxmlformats.org/drawingml/2006/chartDrawing">
    <cdr:from>
      <cdr:x>0.57109</cdr:x>
      <cdr:y>0.46237</cdr:y>
    </cdr:from>
    <cdr:to>
      <cdr:x>0.5825</cdr:x>
      <cdr:y>0.48169</cdr:y>
    </cdr:to>
    <cdr:sp macro="" textlink="">
      <cdr:nvSpPr>
        <cdr:cNvPr id="16" name="Freeform 15"/>
        <cdr:cNvSpPr/>
      </cdr:nvSpPr>
      <cdr:spPr>
        <a:xfrm xmlns:a="http://schemas.openxmlformats.org/drawingml/2006/main">
          <a:off x="5488776" y="2188144"/>
          <a:ext cx="109728" cy="91440"/>
        </a:xfrm>
        <a:custGeom xmlns:a="http://schemas.openxmlformats.org/drawingml/2006/main">
          <a:avLst/>
          <a:gdLst>
            <a:gd name="connsiteX0" fmla="*/ 109728 w 109728"/>
            <a:gd name="connsiteY0" fmla="*/ 0 h 91440"/>
            <a:gd name="connsiteX1" fmla="*/ 0 w 109728"/>
            <a:gd name="connsiteY1" fmla="*/ 91440 h 91440"/>
          </a:gdLst>
          <a:ahLst/>
          <a:cxnLst>
            <a:cxn ang="0">
              <a:pos x="connsiteX0" y="connsiteY0"/>
            </a:cxn>
            <a:cxn ang="0">
              <a:pos x="connsiteX1" y="connsiteY1"/>
            </a:cxn>
          </a:cxnLst>
          <a:rect l="l" t="t" r="r" b="b"/>
          <a:pathLst>
            <a:path w="109728" h="91440">
              <a:moveTo>
                <a:pt x="109728" y="0"/>
              </a:moveTo>
              <a:lnTo>
                <a:pt x="0" y="91440"/>
              </a:ln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0.16214</cdr:x>
      <cdr:y>0.74087</cdr:y>
    </cdr:from>
    <cdr:to>
      <cdr:x>0.29435</cdr:x>
      <cdr:y>0.83842</cdr:y>
    </cdr:to>
    <cdr:sp macro="" textlink="">
      <cdr:nvSpPr>
        <cdr:cNvPr id="17" name="TextBox 2"/>
        <cdr:cNvSpPr txBox="1"/>
      </cdr:nvSpPr>
      <cdr:spPr>
        <a:xfrm xmlns:a="http://schemas.openxmlformats.org/drawingml/2006/main">
          <a:off x="1558346" y="3506109"/>
          <a:ext cx="127065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Reduce meat consumption</a:t>
          </a:r>
          <a:endParaRPr lang="en-GB" sz="1200" dirty="0">
            <a:latin typeface="Century Gothic" panose="020B0502020202020204" pitchFamily="34" charset="0"/>
          </a:endParaRPr>
        </a:p>
      </cdr:txBody>
    </cdr:sp>
  </cdr:relSizeAnchor>
  <cdr:relSizeAnchor xmlns:cdr="http://schemas.openxmlformats.org/drawingml/2006/chartDrawing">
    <cdr:from>
      <cdr:x>0.15881</cdr:x>
      <cdr:y>0.7097</cdr:y>
    </cdr:from>
    <cdr:to>
      <cdr:x>0.16547</cdr:x>
      <cdr:y>0.77733</cdr:y>
    </cdr:to>
    <cdr:sp macro="" textlink="">
      <cdr:nvSpPr>
        <cdr:cNvPr id="18" name="Freeform 17"/>
        <cdr:cNvSpPr/>
      </cdr:nvSpPr>
      <cdr:spPr>
        <a:xfrm xmlns:a="http://schemas.openxmlformats.org/drawingml/2006/main">
          <a:off x="1526342" y="3358604"/>
          <a:ext cx="64008" cy="320040"/>
        </a:xfrm>
        <a:custGeom xmlns:a="http://schemas.openxmlformats.org/drawingml/2006/main">
          <a:avLst/>
          <a:gdLst>
            <a:gd name="connsiteX0" fmla="*/ 0 w 64008"/>
            <a:gd name="connsiteY0" fmla="*/ 0 h 320040"/>
            <a:gd name="connsiteX1" fmla="*/ 0 w 64008"/>
            <a:gd name="connsiteY1" fmla="*/ 246888 h 320040"/>
            <a:gd name="connsiteX2" fmla="*/ 64008 w 64008"/>
            <a:gd name="connsiteY2" fmla="*/ 320040 h 320040"/>
          </a:gdLst>
          <a:ahLst/>
          <a:cxnLst>
            <a:cxn ang="0">
              <a:pos x="connsiteX0" y="connsiteY0"/>
            </a:cxn>
            <a:cxn ang="0">
              <a:pos x="connsiteX1" y="connsiteY1"/>
            </a:cxn>
            <a:cxn ang="0">
              <a:pos x="connsiteX2" y="connsiteY2"/>
            </a:cxn>
          </a:cxnLst>
          <a:rect l="l" t="t" r="r" b="b"/>
          <a:pathLst>
            <a:path w="64008" h="320040">
              <a:moveTo>
                <a:pt x="0" y="0"/>
              </a:moveTo>
              <a:lnTo>
                <a:pt x="0" y="246888"/>
              </a:lnTo>
              <a:lnTo>
                <a:pt x="64008" y="320040"/>
              </a:ln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0.59202</cdr:x>
      <cdr:y>0.15268</cdr:y>
    </cdr:from>
    <cdr:to>
      <cdr:x>0.59202</cdr:x>
      <cdr:y>0.29041</cdr:y>
    </cdr:to>
    <cdr:cxnSp macro="">
      <cdr:nvCxnSpPr>
        <cdr:cNvPr id="19" name="Straight Arrow Connector 18"/>
        <cdr:cNvCxnSpPr/>
      </cdr:nvCxnSpPr>
      <cdr:spPr>
        <a:xfrm xmlns:a="http://schemas.openxmlformats.org/drawingml/2006/main" flipH="1">
          <a:off x="5689944" y="722537"/>
          <a:ext cx="0" cy="651791"/>
        </a:xfrm>
        <a:prstGeom xmlns:a="http://schemas.openxmlformats.org/drawingml/2006/main" prst="straightConnector1">
          <a:avLst/>
        </a:prstGeom>
        <a:ln xmlns:a="http://schemas.openxmlformats.org/drawingml/2006/main">
          <a:prstDash val="dash"/>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0.35184</cdr:x>
      <cdr:y>0.37367</cdr:y>
    </cdr:from>
    <cdr:to>
      <cdr:x>0.35184</cdr:x>
      <cdr:y>0.57906</cdr:y>
    </cdr:to>
    <cdr:cxnSp macro="">
      <cdr:nvCxnSpPr>
        <cdr:cNvPr id="21" name="Straight Arrow Connector 20"/>
        <cdr:cNvCxnSpPr/>
      </cdr:nvCxnSpPr>
      <cdr:spPr>
        <a:xfrm xmlns:a="http://schemas.openxmlformats.org/drawingml/2006/main" flipH="1">
          <a:off x="3381592" y="1768376"/>
          <a:ext cx="0" cy="972000"/>
        </a:xfrm>
        <a:prstGeom xmlns:a="http://schemas.openxmlformats.org/drawingml/2006/main" prst="straightConnector1">
          <a:avLst/>
        </a:prstGeom>
        <a:ln xmlns:a="http://schemas.openxmlformats.org/drawingml/2006/main">
          <a:prstDash val="dash"/>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0.33662</cdr:x>
      <cdr:y>0.2684</cdr:y>
    </cdr:from>
    <cdr:to>
      <cdr:x>0.42685</cdr:x>
      <cdr:y>0.32693</cdr:y>
    </cdr:to>
    <cdr:sp macro="" textlink="">
      <cdr:nvSpPr>
        <cdr:cNvPr id="22" name="TextBox 1"/>
        <cdr:cNvSpPr txBox="1"/>
      </cdr:nvSpPr>
      <cdr:spPr>
        <a:xfrm xmlns:a="http://schemas.openxmlformats.org/drawingml/2006/main">
          <a:off x="3235312" y="1270192"/>
          <a:ext cx="86720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Pollution </a:t>
          </a:r>
          <a:endParaRPr lang="en-GB" sz="1200" dirty="0">
            <a:latin typeface="Century Gothic" panose="020B0502020202020204" pitchFamily="34" charset="0"/>
          </a:endParaRPr>
        </a:p>
      </cdr:txBody>
    </cdr:sp>
  </cdr:relSizeAnchor>
  <cdr:relSizeAnchor xmlns:cdr="http://schemas.openxmlformats.org/drawingml/2006/chartDrawing">
    <cdr:from>
      <cdr:x>0.28478</cdr:x>
      <cdr:y>0.30311</cdr:y>
    </cdr:from>
    <cdr:to>
      <cdr:x>0.28573</cdr:x>
      <cdr:y>0.65043</cdr:y>
    </cdr:to>
    <cdr:cxnSp macro="">
      <cdr:nvCxnSpPr>
        <cdr:cNvPr id="23" name="Straight Arrow Connector 22"/>
        <cdr:cNvCxnSpPr/>
      </cdr:nvCxnSpPr>
      <cdr:spPr>
        <a:xfrm xmlns:a="http://schemas.openxmlformats.org/drawingml/2006/main">
          <a:off x="2737070" y="1434436"/>
          <a:ext cx="9144" cy="1643674"/>
        </a:xfrm>
        <a:prstGeom xmlns:a="http://schemas.openxmlformats.org/drawingml/2006/main" prst="straightConnector1">
          <a:avLst/>
        </a:prstGeom>
        <a:ln xmlns:a="http://schemas.openxmlformats.org/drawingml/2006/main">
          <a:prstDash val="dash"/>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0.51564</cdr:x>
      <cdr:y>0.67685</cdr:y>
    </cdr:from>
    <cdr:to>
      <cdr:x>0.64784</cdr:x>
      <cdr:y>0.7744</cdr:y>
    </cdr:to>
    <cdr:sp macro="" textlink="">
      <cdr:nvSpPr>
        <cdr:cNvPr id="24" name="TextBox 2"/>
        <cdr:cNvSpPr txBox="1"/>
      </cdr:nvSpPr>
      <cdr:spPr>
        <a:xfrm xmlns:a="http://schemas.openxmlformats.org/drawingml/2006/main">
          <a:off x="4955850" y="3203128"/>
          <a:ext cx="127065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Reduce plastic usage</a:t>
          </a:r>
          <a:endParaRPr lang="en-GB" sz="1200" dirty="0">
            <a:latin typeface="Century Gothic" panose="020B0502020202020204" pitchFamily="34" charset="0"/>
          </a:endParaRPr>
        </a:p>
      </cdr:txBody>
    </cdr:sp>
  </cdr:relSizeAnchor>
  <cdr:relSizeAnchor xmlns:cdr="http://schemas.openxmlformats.org/drawingml/2006/chartDrawing">
    <cdr:from>
      <cdr:x>0.52087</cdr:x>
      <cdr:y>0.58847</cdr:y>
    </cdr:from>
    <cdr:to>
      <cdr:x>0.52753</cdr:x>
      <cdr:y>0.6561</cdr:y>
    </cdr:to>
    <cdr:sp macro="" textlink="">
      <cdr:nvSpPr>
        <cdr:cNvPr id="25" name="Freeform 24"/>
        <cdr:cNvSpPr/>
      </cdr:nvSpPr>
      <cdr:spPr>
        <a:xfrm xmlns:a="http://schemas.openxmlformats.org/drawingml/2006/main">
          <a:off x="5006142" y="2784886"/>
          <a:ext cx="64008" cy="320040"/>
        </a:xfrm>
        <a:custGeom xmlns:a="http://schemas.openxmlformats.org/drawingml/2006/main">
          <a:avLst/>
          <a:gdLst>
            <a:gd name="connsiteX0" fmla="*/ 0 w 64008"/>
            <a:gd name="connsiteY0" fmla="*/ 0 h 320040"/>
            <a:gd name="connsiteX1" fmla="*/ 0 w 64008"/>
            <a:gd name="connsiteY1" fmla="*/ 246888 h 320040"/>
            <a:gd name="connsiteX2" fmla="*/ 64008 w 64008"/>
            <a:gd name="connsiteY2" fmla="*/ 320040 h 320040"/>
          </a:gdLst>
          <a:ahLst/>
          <a:cxnLst>
            <a:cxn ang="0">
              <a:pos x="connsiteX0" y="connsiteY0"/>
            </a:cxn>
            <a:cxn ang="0">
              <a:pos x="connsiteX1" y="connsiteY1"/>
            </a:cxn>
            <a:cxn ang="0">
              <a:pos x="connsiteX2" y="connsiteY2"/>
            </a:cxn>
          </a:cxnLst>
          <a:rect l="l" t="t" r="r" b="b"/>
          <a:pathLst>
            <a:path w="64008" h="320040">
              <a:moveTo>
                <a:pt x="0" y="0"/>
              </a:moveTo>
              <a:lnTo>
                <a:pt x="0" y="246888"/>
              </a:lnTo>
              <a:lnTo>
                <a:pt x="64008" y="320040"/>
              </a:ln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0.47024</cdr:x>
      <cdr:y>0.23104</cdr:y>
    </cdr:from>
    <cdr:to>
      <cdr:x>0.47024</cdr:x>
      <cdr:y>0.40831</cdr:y>
    </cdr:to>
    <cdr:cxnSp macro="">
      <cdr:nvCxnSpPr>
        <cdr:cNvPr id="26" name="Straight Arrow Connector 25"/>
        <cdr:cNvCxnSpPr/>
      </cdr:nvCxnSpPr>
      <cdr:spPr>
        <a:xfrm xmlns:a="http://schemas.openxmlformats.org/drawingml/2006/main" flipH="1">
          <a:off x="4519512" y="1093377"/>
          <a:ext cx="0" cy="838896"/>
        </a:xfrm>
        <a:prstGeom xmlns:a="http://schemas.openxmlformats.org/drawingml/2006/main" prst="straightConnector1">
          <a:avLst/>
        </a:prstGeom>
        <a:ln xmlns:a="http://schemas.openxmlformats.org/drawingml/2006/main">
          <a:prstDash val="dash"/>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0.72924</cdr:x>
      <cdr:y>0.03073</cdr:y>
    </cdr:from>
    <cdr:to>
      <cdr:x>0.83102</cdr:x>
      <cdr:y>0.08926</cdr:y>
    </cdr:to>
    <cdr:sp macro="" textlink="">
      <cdr:nvSpPr>
        <cdr:cNvPr id="2" name="TextBox 2"/>
        <cdr:cNvSpPr txBox="1"/>
      </cdr:nvSpPr>
      <cdr:spPr>
        <a:xfrm xmlns:a="http://schemas.openxmlformats.org/drawingml/2006/main">
          <a:off x="7008789" y="145419"/>
          <a:ext cx="97819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smtClean="0">
              <a:latin typeface="Century Gothic" panose="020B0502020202020204" pitchFamily="34" charset="0"/>
            </a:rPr>
            <a:t>Fair trade</a:t>
          </a:r>
          <a:endParaRPr lang="en-GB" sz="1200" dirty="0">
            <a:latin typeface="Century Gothic" panose="020B0502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0.44929</cdr:x>
      <cdr:y>0.01443</cdr:y>
    </cdr:from>
    <cdr:to>
      <cdr:x>0.66557</cdr:x>
      <cdr:y>0.11198</cdr:y>
    </cdr:to>
    <cdr:sp macro="" textlink="">
      <cdr:nvSpPr>
        <cdr:cNvPr id="2" name="TextBox 1"/>
        <cdr:cNvSpPr txBox="1"/>
      </cdr:nvSpPr>
      <cdr:spPr>
        <a:xfrm xmlns:a="http://schemas.openxmlformats.org/drawingml/2006/main">
          <a:off x="4318194" y="68288"/>
          <a:ext cx="2078693" cy="4616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Use independent shops for fresh produce</a:t>
          </a:r>
          <a:endParaRPr lang="en-GB" sz="1200" dirty="0">
            <a:latin typeface="Century Gothic" panose="020B0502020202020204" pitchFamily="34" charset="0"/>
          </a:endParaRPr>
        </a:p>
      </cdr:txBody>
    </cdr:sp>
  </cdr:relSizeAnchor>
  <cdr:relSizeAnchor xmlns:cdr="http://schemas.openxmlformats.org/drawingml/2006/chartDrawing">
    <cdr:from>
      <cdr:x>0.63139</cdr:x>
      <cdr:y>0.11198</cdr:y>
    </cdr:from>
    <cdr:to>
      <cdr:x>0.63234</cdr:x>
      <cdr:y>0.31737</cdr:y>
    </cdr:to>
    <cdr:cxnSp macro="">
      <cdr:nvCxnSpPr>
        <cdr:cNvPr id="3" name="Straight Arrow Connector 2"/>
        <cdr:cNvCxnSpPr/>
      </cdr:nvCxnSpPr>
      <cdr:spPr>
        <a:xfrm xmlns:a="http://schemas.openxmlformats.org/drawingml/2006/main">
          <a:off x="6068345" y="529935"/>
          <a:ext cx="9130" cy="972000"/>
        </a:xfrm>
        <a:prstGeom xmlns:a="http://schemas.openxmlformats.org/drawingml/2006/main" prst="straightConnector1">
          <a:avLst/>
        </a:prstGeom>
        <a:ln xmlns:a="http://schemas.openxmlformats.org/drawingml/2006/main">
          <a:prstDash val="dash"/>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0.62306</cdr:x>
      <cdr:y>0.69485</cdr:y>
    </cdr:from>
    <cdr:to>
      <cdr:x>0.71329</cdr:x>
      <cdr:y>0.75338</cdr:y>
    </cdr:to>
    <cdr:sp macro="" textlink="">
      <cdr:nvSpPr>
        <cdr:cNvPr id="4" name="TextBox 1"/>
        <cdr:cNvSpPr txBox="1"/>
      </cdr:nvSpPr>
      <cdr:spPr>
        <a:xfrm xmlns:a="http://schemas.openxmlformats.org/drawingml/2006/main">
          <a:off x="5988256" y="3288327"/>
          <a:ext cx="867211" cy="2769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Pollution </a:t>
          </a:r>
          <a:endParaRPr lang="en-GB" sz="1200" dirty="0">
            <a:latin typeface="Century Gothic" panose="020B0502020202020204" pitchFamily="34" charset="0"/>
          </a:endParaRPr>
        </a:p>
      </cdr:txBody>
    </cdr:sp>
  </cdr:relSizeAnchor>
  <cdr:relSizeAnchor xmlns:cdr="http://schemas.openxmlformats.org/drawingml/2006/chartDrawing">
    <cdr:from>
      <cdr:x>0.6199</cdr:x>
      <cdr:y>0.66574</cdr:y>
    </cdr:from>
    <cdr:to>
      <cdr:x>0.62854</cdr:x>
      <cdr:y>0.72039</cdr:y>
    </cdr:to>
    <cdr:sp macro="" textlink="">
      <cdr:nvSpPr>
        <cdr:cNvPr id="5" name="Freeform 4"/>
        <cdr:cNvSpPr/>
      </cdr:nvSpPr>
      <cdr:spPr>
        <a:xfrm xmlns:a="http://schemas.openxmlformats.org/drawingml/2006/main">
          <a:off x="5957891" y="3150573"/>
          <a:ext cx="83127" cy="258618"/>
        </a:xfrm>
        <a:custGeom xmlns:a="http://schemas.openxmlformats.org/drawingml/2006/main">
          <a:avLst/>
          <a:gdLst>
            <a:gd name="connsiteX0" fmla="*/ 83127 w 83127"/>
            <a:gd name="connsiteY0" fmla="*/ 258618 h 258618"/>
            <a:gd name="connsiteX1" fmla="*/ 9236 w 83127"/>
            <a:gd name="connsiteY1" fmla="*/ 258618 h 258618"/>
            <a:gd name="connsiteX2" fmla="*/ 0 w 83127"/>
            <a:gd name="connsiteY2" fmla="*/ 0 h 258618"/>
          </a:gdLst>
          <a:ahLst/>
          <a:cxnLst>
            <a:cxn ang="0">
              <a:pos x="connsiteX0" y="connsiteY0"/>
            </a:cxn>
            <a:cxn ang="0">
              <a:pos x="connsiteX1" y="connsiteY1"/>
            </a:cxn>
            <a:cxn ang="0">
              <a:pos x="connsiteX2" y="connsiteY2"/>
            </a:cxn>
          </a:cxnLst>
          <a:rect l="l" t="t" r="r" b="b"/>
          <a:pathLst>
            <a:path w="83127" h="258618">
              <a:moveTo>
                <a:pt x="83127" y="258618"/>
              </a:moveTo>
              <a:lnTo>
                <a:pt x="9236" y="258618"/>
              </a:lnTo>
              <a:lnTo>
                <a:pt x="0" y="0"/>
              </a:ln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0.34107</cdr:x>
      <cdr:y>0.1198</cdr:y>
    </cdr:from>
    <cdr:to>
      <cdr:x>0.47328</cdr:x>
      <cdr:y>0.21735</cdr:y>
    </cdr:to>
    <cdr:sp macro="" textlink="">
      <cdr:nvSpPr>
        <cdr:cNvPr id="6" name="TextBox 2"/>
        <cdr:cNvSpPr txBox="1"/>
      </cdr:nvSpPr>
      <cdr:spPr>
        <a:xfrm xmlns:a="http://schemas.openxmlformats.org/drawingml/2006/main">
          <a:off x="3278070" y="566964"/>
          <a:ext cx="1270686" cy="4616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Reduce meat consumption</a:t>
          </a:r>
          <a:endParaRPr lang="en-GB" sz="1200" dirty="0">
            <a:latin typeface="Century Gothic" panose="020B0502020202020204" pitchFamily="34" charset="0"/>
          </a:endParaRPr>
        </a:p>
      </cdr:txBody>
    </cdr:sp>
  </cdr:relSizeAnchor>
  <cdr:relSizeAnchor xmlns:cdr="http://schemas.openxmlformats.org/drawingml/2006/chartDrawing">
    <cdr:from>
      <cdr:x>0.81186</cdr:x>
      <cdr:y>0.33971</cdr:y>
    </cdr:from>
    <cdr:to>
      <cdr:x>0.92195</cdr:x>
      <cdr:y>0.39824</cdr:y>
    </cdr:to>
    <cdr:sp macro="" textlink="">
      <cdr:nvSpPr>
        <cdr:cNvPr id="7" name="TextBox 2"/>
        <cdr:cNvSpPr txBox="1"/>
      </cdr:nvSpPr>
      <cdr:spPr>
        <a:xfrm xmlns:a="http://schemas.openxmlformats.org/drawingml/2006/main">
          <a:off x="7802867" y="1607663"/>
          <a:ext cx="105812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smtClean="0">
              <a:latin typeface="Century Gothic" panose="020B0502020202020204" pitchFamily="34" charset="0"/>
            </a:rPr>
            <a:t>Buy local</a:t>
          </a:r>
        </a:p>
      </cdr:txBody>
    </cdr:sp>
  </cdr:relSizeAnchor>
  <cdr:relSizeAnchor xmlns:cdr="http://schemas.openxmlformats.org/drawingml/2006/chartDrawing">
    <cdr:from>
      <cdr:x>0.76693</cdr:x>
      <cdr:y>0.2793</cdr:y>
    </cdr:from>
    <cdr:to>
      <cdr:x>0.77846</cdr:x>
      <cdr:y>0.44129</cdr:y>
    </cdr:to>
    <cdr:sp macro="" textlink="">
      <cdr:nvSpPr>
        <cdr:cNvPr id="8" name="Freeform 7"/>
        <cdr:cNvSpPr/>
      </cdr:nvSpPr>
      <cdr:spPr>
        <a:xfrm xmlns:a="http://schemas.openxmlformats.org/drawingml/2006/main">
          <a:off x="7371055" y="1321773"/>
          <a:ext cx="110836" cy="766618"/>
        </a:xfrm>
        <a:custGeom xmlns:a="http://schemas.openxmlformats.org/drawingml/2006/main">
          <a:avLst/>
          <a:gdLst>
            <a:gd name="connsiteX0" fmla="*/ 110836 w 110836"/>
            <a:gd name="connsiteY0" fmla="*/ 0 h 766618"/>
            <a:gd name="connsiteX1" fmla="*/ 0 w 110836"/>
            <a:gd name="connsiteY1" fmla="*/ 166255 h 766618"/>
            <a:gd name="connsiteX2" fmla="*/ 55418 w 110836"/>
            <a:gd name="connsiteY2" fmla="*/ 766618 h 766618"/>
          </a:gdLst>
          <a:ahLst/>
          <a:cxnLst>
            <a:cxn ang="0">
              <a:pos x="connsiteX0" y="connsiteY0"/>
            </a:cxn>
            <a:cxn ang="0">
              <a:pos x="connsiteX1" y="connsiteY1"/>
            </a:cxn>
            <a:cxn ang="0">
              <a:pos x="connsiteX2" y="connsiteY2"/>
            </a:cxn>
          </a:cxnLst>
          <a:rect l="l" t="t" r="r" b="b"/>
          <a:pathLst>
            <a:path w="110836" h="766618">
              <a:moveTo>
                <a:pt x="110836" y="0"/>
              </a:moveTo>
              <a:lnTo>
                <a:pt x="0" y="166255"/>
              </a:lnTo>
              <a:lnTo>
                <a:pt x="55418" y="766618"/>
              </a:ln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B5F3A-BD16-42B4-A652-7888D63A0FAB}" type="datetimeFigureOut">
              <a:rPr lang="en-GB" smtClean="0"/>
              <a:t>03/07/2020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B2B43-0A68-416A-B593-83E16299C063}" type="slidenum">
              <a:rPr lang="en-GB" smtClean="0"/>
              <a:t>‹#›</a:t>
            </a:fld>
            <a:endParaRPr lang="en-GB"/>
          </a:p>
        </p:txBody>
      </p:sp>
    </p:spTree>
    <p:extLst>
      <p:ext uri="{BB962C8B-B14F-4D97-AF65-F5344CB8AC3E}">
        <p14:creationId xmlns:p14="http://schemas.microsoft.com/office/powerpoint/2010/main" val="81127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photos/FLGOQ1Kgn_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1032425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nk.springer.com/article/10.1007/s10584-012-0424-6#auth-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link.springer.com/article/10.1007/s10584-012-0424-6#auth-3" TargetMode="External"/><Relationship Id="rId4" Type="http://schemas.openxmlformats.org/officeDocument/2006/relationships/hyperlink" Target="https://link.springer.com/article/10.1007/s10584-012-0424-6#auth-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B2B43-0A68-416A-B593-83E16299C063}" type="slidenum">
              <a:rPr lang="en-GB" smtClean="0"/>
              <a:t>2</a:t>
            </a:fld>
            <a:endParaRPr lang="en-GB"/>
          </a:p>
        </p:txBody>
      </p:sp>
    </p:spTree>
    <p:extLst>
      <p:ext uri="{BB962C8B-B14F-4D97-AF65-F5344CB8AC3E}">
        <p14:creationId xmlns:p14="http://schemas.microsoft.com/office/powerpoint/2010/main" val="18415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the key difference lies in affordability</a:t>
            </a:r>
            <a:r>
              <a:rPr lang="en-GB" baseline="0" dirty="0" smtClean="0"/>
              <a:t> of local produce. Both social groups are willing to shop locally unless it comes at a premium for C2DEs. Both groups clearly appreciate the countryside and are also actively reducing the use of plastic. </a:t>
            </a:r>
          </a:p>
          <a:p>
            <a:endParaRPr lang="en-GB" baseline="0" dirty="0" smtClean="0"/>
          </a:p>
          <a:p>
            <a:r>
              <a:rPr lang="en-GB" baseline="0" dirty="0" smtClean="0"/>
              <a:t>Other differences are noted in terms of pro-social values, where ABC1s tend to voice more positive attitudes towards brands with a social conscience and fair trade products. </a:t>
            </a:r>
            <a:endParaRPr lang="en-GB" dirty="0"/>
          </a:p>
        </p:txBody>
      </p:sp>
      <p:sp>
        <p:nvSpPr>
          <p:cNvPr id="4" name="Slide Number Placeholder 3"/>
          <p:cNvSpPr>
            <a:spLocks noGrp="1"/>
          </p:cNvSpPr>
          <p:nvPr>
            <p:ph type="sldNum" sz="quarter" idx="10"/>
          </p:nvPr>
        </p:nvSpPr>
        <p:spPr/>
        <p:txBody>
          <a:bodyPr/>
          <a:lstStyle/>
          <a:p>
            <a:fld id="{81303B85-AF05-4EE1-8139-B4E047E8FCF0}" type="slidenum">
              <a:rPr lang="en-GB" smtClean="0"/>
              <a:t>14</a:t>
            </a:fld>
            <a:endParaRPr lang="en-GB"/>
          </a:p>
        </p:txBody>
      </p:sp>
    </p:spTree>
    <p:extLst>
      <p:ext uri="{BB962C8B-B14F-4D97-AF65-F5344CB8AC3E}">
        <p14:creationId xmlns:p14="http://schemas.microsoft.com/office/powerpoint/2010/main" val="187537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generational</a:t>
            </a:r>
            <a:r>
              <a:rPr lang="en-GB" baseline="0" dirty="0" smtClean="0"/>
              <a:t> trends, we find similar patterns across all three ages groups although the older (55+) tends to score higher on all fronts. The biggest difference lies in local shopping where the 55+ age group show more willingness to pay for local produce. This graph raises interesting questions around the perception of climate action, commonly portrayed as a concern for the younger generations. There appears to be a discrepancy in some sustainable behaviours worth considering for awareness and behavioural change strategies. </a:t>
            </a:r>
          </a:p>
        </p:txBody>
      </p:sp>
      <p:sp>
        <p:nvSpPr>
          <p:cNvPr id="4" name="Slide Number Placeholder 3"/>
          <p:cNvSpPr>
            <a:spLocks noGrp="1"/>
          </p:cNvSpPr>
          <p:nvPr>
            <p:ph type="sldNum" sz="quarter" idx="10"/>
          </p:nvPr>
        </p:nvSpPr>
        <p:spPr/>
        <p:txBody>
          <a:bodyPr/>
          <a:lstStyle/>
          <a:p>
            <a:fld id="{117B2B43-0A68-416A-B593-83E16299C063}" type="slidenum">
              <a:rPr lang="en-GB" smtClean="0"/>
              <a:t>15</a:t>
            </a:fld>
            <a:endParaRPr lang="en-GB"/>
          </a:p>
        </p:txBody>
      </p:sp>
    </p:spTree>
    <p:extLst>
      <p:ext uri="{BB962C8B-B14F-4D97-AF65-F5344CB8AC3E}">
        <p14:creationId xmlns:p14="http://schemas.microsoft.com/office/powerpoint/2010/main" val="225090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B2B43-0A68-416A-B593-83E16299C063}" type="slidenum">
              <a:rPr lang="en-GB" smtClean="0"/>
              <a:t>16</a:t>
            </a:fld>
            <a:endParaRPr lang="en-GB"/>
          </a:p>
        </p:txBody>
      </p:sp>
    </p:spTree>
    <p:extLst>
      <p:ext uri="{BB962C8B-B14F-4D97-AF65-F5344CB8AC3E}">
        <p14:creationId xmlns:p14="http://schemas.microsoft.com/office/powerpoint/2010/main" val="501385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case we</a:t>
            </a:r>
            <a:r>
              <a:rPr lang="en-GB" baseline="0" dirty="0" smtClean="0"/>
              <a:t> applied The Guardian and The Telegraph readers as proxies to represent right and left-leaning individuals. The results show both audiences are likely to be actively reducing their plastic usage and can afford the premium of local produce. However, largest differences in opinion lie in the support of fair trade products, reducing meat, demands for brand with a social conscience, views towards climate change and avoiding unethical shops. Most of these views reflect differences around socialist values with important implications on the framing of sustainability messages.</a:t>
            </a:r>
          </a:p>
        </p:txBody>
      </p:sp>
      <p:sp>
        <p:nvSpPr>
          <p:cNvPr id="4" name="Slide Number Placeholder 3"/>
          <p:cNvSpPr>
            <a:spLocks noGrp="1"/>
          </p:cNvSpPr>
          <p:nvPr>
            <p:ph type="sldNum" sz="quarter" idx="10"/>
          </p:nvPr>
        </p:nvSpPr>
        <p:spPr/>
        <p:txBody>
          <a:bodyPr/>
          <a:lstStyle/>
          <a:p>
            <a:fld id="{117B2B43-0A68-416A-B593-83E16299C063}" type="slidenum">
              <a:rPr lang="en-GB" smtClean="0"/>
              <a:t>17</a:t>
            </a:fld>
            <a:endParaRPr lang="en-GB"/>
          </a:p>
        </p:txBody>
      </p:sp>
    </p:spTree>
    <p:extLst>
      <p:ext uri="{BB962C8B-B14F-4D97-AF65-F5344CB8AC3E}">
        <p14:creationId xmlns:p14="http://schemas.microsoft.com/office/powerpoint/2010/main" val="344905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Guardian:</a:t>
            </a:r>
          </a:p>
          <a:p>
            <a:pPr marL="285750" indent="-285750">
              <a:buFont typeface="Arial" panose="020B0604020202020204" pitchFamily="34" charset="0"/>
              <a:buChar char="•"/>
            </a:pPr>
            <a:r>
              <a:rPr lang="en-GB" sz="1200" dirty="0" smtClean="0">
                <a:latin typeface="Century Gothic" panose="020B0502020202020204" pitchFamily="34" charset="0"/>
              </a:rPr>
              <a:t>I Am Trying To Buy More Fair Trade Products</a:t>
            </a:r>
          </a:p>
          <a:p>
            <a:pPr marL="285750" indent="-285750">
              <a:buFont typeface="Arial" panose="020B0604020202020204" pitchFamily="34" charset="0"/>
              <a:buChar char="•"/>
            </a:pPr>
            <a:r>
              <a:rPr lang="en-GB" sz="1200" dirty="0" smtClean="0">
                <a:latin typeface="Century Gothic" panose="020B0502020202020204" pitchFamily="34" charset="0"/>
              </a:rPr>
              <a:t>I Prefer To Use Independent Shops For Fresh Produce Rather Than Supermarkets (e.g. Butcher, Fishmonger etc.)</a:t>
            </a:r>
          </a:p>
          <a:p>
            <a:pPr marL="285750" indent="-285750">
              <a:buFont typeface="Arial" panose="020B0604020202020204" pitchFamily="34" charset="0"/>
              <a:buChar char="•"/>
            </a:pPr>
            <a:r>
              <a:rPr lang="en-GB" sz="1200" dirty="0" smtClean="0">
                <a:latin typeface="Century Gothic" panose="020B0502020202020204" pitchFamily="34" charset="0"/>
              </a:rPr>
              <a:t>Where and How a Product Is Made Is Very Important To Me</a:t>
            </a:r>
          </a:p>
          <a:p>
            <a:pPr marL="285750" indent="-285750">
              <a:buFont typeface="Arial" panose="020B0604020202020204" pitchFamily="34" charset="0"/>
              <a:buChar char="•"/>
            </a:pPr>
            <a:r>
              <a:rPr lang="en-GB" sz="1200" dirty="0" smtClean="0">
                <a:latin typeface="Century Gothic" panose="020B0502020202020204" pitchFamily="34" charset="0"/>
              </a:rPr>
              <a:t>I Prefer To Use Brands That Have A Clear Social Conscience</a:t>
            </a:r>
          </a:p>
          <a:p>
            <a:pPr marL="285750" indent="-285750">
              <a:buFont typeface="Arial" panose="020B0604020202020204" pitchFamily="34" charset="0"/>
              <a:buChar char="•"/>
            </a:pPr>
            <a:r>
              <a:rPr lang="en-GB" sz="1200" dirty="0" smtClean="0">
                <a:latin typeface="Century Gothic" panose="020B0502020202020204" pitchFamily="34" charset="0"/>
              </a:rPr>
              <a:t>I Have Consciously Reduced The Amount Of Meat I Am Consuming</a:t>
            </a:r>
          </a:p>
          <a:p>
            <a:endParaRPr lang="en-GB" dirty="0" smtClean="0"/>
          </a:p>
          <a:p>
            <a:r>
              <a:rPr lang="en-GB" dirty="0" smtClean="0"/>
              <a:t>The Telegraph:</a:t>
            </a:r>
          </a:p>
          <a:p>
            <a:pPr marL="285750" indent="-285750">
              <a:buFont typeface="Arial" panose="020B0604020202020204" pitchFamily="34" charset="0"/>
              <a:buChar char="•"/>
            </a:pPr>
            <a:r>
              <a:rPr lang="en-GB" sz="1200" dirty="0" smtClean="0">
                <a:latin typeface="Century Gothic" panose="020B0502020202020204" pitchFamily="34" charset="0"/>
              </a:rPr>
              <a:t>I Prefer To Use Independent Shops For Fresh Produce Rather Than Supermarkets (e.g. Butcher, Fishmonger etc.)</a:t>
            </a:r>
          </a:p>
          <a:p>
            <a:pPr marL="285750" indent="-285750">
              <a:buFont typeface="Arial" panose="020B0604020202020204" pitchFamily="34" charset="0"/>
              <a:buChar char="•"/>
            </a:pPr>
            <a:r>
              <a:rPr lang="en-GB" sz="1200" dirty="0" smtClean="0">
                <a:latin typeface="Century Gothic" panose="020B0502020202020204" pitchFamily="34" charset="0"/>
              </a:rPr>
              <a:t>Where and How a Product Is Made Is Very Important To Me</a:t>
            </a:r>
          </a:p>
          <a:p>
            <a:pPr marL="285750" indent="-285750">
              <a:buFont typeface="Arial" panose="020B0604020202020204" pitchFamily="34" charset="0"/>
              <a:buChar char="•"/>
            </a:pPr>
            <a:r>
              <a:rPr lang="en-GB" sz="1200" dirty="0" smtClean="0">
                <a:latin typeface="Century Gothic" panose="020B0502020202020204" pitchFamily="34" charset="0"/>
              </a:rPr>
              <a:t>I Am Trying To Buy More Fair Trade Products</a:t>
            </a:r>
          </a:p>
          <a:p>
            <a:pPr marL="285750" indent="-285750">
              <a:buFont typeface="Arial" panose="020B0604020202020204" pitchFamily="34" charset="0"/>
              <a:buChar char="•"/>
            </a:pPr>
            <a:r>
              <a:rPr lang="en-GB" sz="1200" dirty="0" smtClean="0">
                <a:latin typeface="Century Gothic" panose="020B0502020202020204" pitchFamily="34" charset="0"/>
              </a:rPr>
              <a:t>I Try To Buy Local Produce Whenever I Can</a:t>
            </a:r>
          </a:p>
          <a:p>
            <a:pPr marL="285750" indent="-285750">
              <a:buFont typeface="Arial" panose="020B0604020202020204" pitchFamily="34" charset="0"/>
              <a:buChar char="•"/>
            </a:pPr>
            <a:r>
              <a:rPr lang="en-GB" sz="1200" dirty="0" smtClean="0">
                <a:latin typeface="Century Gothic" panose="020B0502020202020204" pitchFamily="34" charset="0"/>
              </a:rPr>
              <a:t>I Am Happy To Pay More For Locally Produced Items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D317795-D972-46F7-A1AC-B5EFEF179FF7}" type="slidenum">
              <a:rPr lang="en-GB" smtClean="0"/>
              <a:t>18</a:t>
            </a:fld>
            <a:endParaRPr lang="en-GB"/>
          </a:p>
        </p:txBody>
      </p:sp>
    </p:spTree>
    <p:extLst>
      <p:ext uri="{BB962C8B-B14F-4D97-AF65-F5344CB8AC3E}">
        <p14:creationId xmlns:p14="http://schemas.microsoft.com/office/powerpoint/2010/main" val="80223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Guardian:</a:t>
            </a:r>
          </a:p>
          <a:p>
            <a:pPr marL="285750" indent="-285750">
              <a:buFont typeface="Arial" panose="020B0604020202020204" pitchFamily="34" charset="0"/>
              <a:buChar char="•"/>
            </a:pPr>
            <a:r>
              <a:rPr lang="en-GB" sz="1200" dirty="0" smtClean="0">
                <a:latin typeface="Century Gothic" panose="020B0502020202020204" pitchFamily="34" charset="0"/>
              </a:rPr>
              <a:t>I Am Trying To Buy More Fair Trade Products</a:t>
            </a:r>
          </a:p>
          <a:p>
            <a:pPr marL="285750" indent="-285750">
              <a:buFont typeface="Arial" panose="020B0604020202020204" pitchFamily="34" charset="0"/>
              <a:buChar char="•"/>
            </a:pPr>
            <a:r>
              <a:rPr lang="en-GB" sz="1200" dirty="0" smtClean="0">
                <a:latin typeface="Century Gothic" panose="020B0502020202020204" pitchFamily="34" charset="0"/>
              </a:rPr>
              <a:t>I Prefer To Use Independent Shops For Fresh Produce Rather Than Supermarkets (e.g. Butcher, Fishmonger etc.)</a:t>
            </a:r>
          </a:p>
          <a:p>
            <a:pPr marL="285750" indent="-285750">
              <a:buFont typeface="Arial" panose="020B0604020202020204" pitchFamily="34" charset="0"/>
              <a:buChar char="•"/>
            </a:pPr>
            <a:r>
              <a:rPr lang="en-GB" sz="1200" dirty="0" smtClean="0">
                <a:latin typeface="Century Gothic" panose="020B0502020202020204" pitchFamily="34" charset="0"/>
              </a:rPr>
              <a:t>Where and How a Product Is Made Is Very Important To Me</a:t>
            </a:r>
          </a:p>
          <a:p>
            <a:pPr marL="285750" indent="-285750">
              <a:buFont typeface="Arial" panose="020B0604020202020204" pitchFamily="34" charset="0"/>
              <a:buChar char="•"/>
            </a:pPr>
            <a:r>
              <a:rPr lang="en-GB" sz="1200" dirty="0" smtClean="0">
                <a:latin typeface="Century Gothic" panose="020B0502020202020204" pitchFamily="34" charset="0"/>
              </a:rPr>
              <a:t>I Prefer To Use Brands That Have A Clear Social Conscience</a:t>
            </a:r>
          </a:p>
          <a:p>
            <a:pPr marL="285750" indent="-285750">
              <a:buFont typeface="Arial" panose="020B0604020202020204" pitchFamily="34" charset="0"/>
              <a:buChar char="•"/>
            </a:pPr>
            <a:r>
              <a:rPr lang="en-GB" sz="1200" dirty="0" smtClean="0">
                <a:latin typeface="Century Gothic" panose="020B0502020202020204" pitchFamily="34" charset="0"/>
              </a:rPr>
              <a:t>I Have Consciously Reduced The Amount Of Meat I Am Consuming</a:t>
            </a:r>
          </a:p>
          <a:p>
            <a:endParaRPr lang="en-GB" dirty="0" smtClean="0"/>
          </a:p>
          <a:p>
            <a:r>
              <a:rPr lang="en-GB" dirty="0" smtClean="0"/>
              <a:t>The Telegraph:</a:t>
            </a:r>
          </a:p>
          <a:p>
            <a:pPr marL="285750" indent="-285750">
              <a:buFont typeface="Arial" panose="020B0604020202020204" pitchFamily="34" charset="0"/>
              <a:buChar char="•"/>
            </a:pPr>
            <a:r>
              <a:rPr lang="en-GB" sz="1200" dirty="0" smtClean="0">
                <a:latin typeface="Century Gothic" panose="020B0502020202020204" pitchFamily="34" charset="0"/>
              </a:rPr>
              <a:t>I Prefer To Use Independent Shops For Fresh Produce Rather Than Supermarkets (e.g. Butcher, Fishmonger etc.)</a:t>
            </a:r>
          </a:p>
          <a:p>
            <a:pPr marL="285750" indent="-285750">
              <a:buFont typeface="Arial" panose="020B0604020202020204" pitchFamily="34" charset="0"/>
              <a:buChar char="•"/>
            </a:pPr>
            <a:r>
              <a:rPr lang="en-GB" sz="1200" dirty="0" smtClean="0">
                <a:latin typeface="Century Gothic" panose="020B0502020202020204" pitchFamily="34" charset="0"/>
              </a:rPr>
              <a:t>Where and How a Product Is Made Is Very Important To Me</a:t>
            </a:r>
          </a:p>
          <a:p>
            <a:pPr marL="285750" indent="-285750">
              <a:buFont typeface="Arial" panose="020B0604020202020204" pitchFamily="34" charset="0"/>
              <a:buChar char="•"/>
            </a:pPr>
            <a:r>
              <a:rPr lang="en-GB" sz="1200" dirty="0" smtClean="0">
                <a:latin typeface="Century Gothic" panose="020B0502020202020204" pitchFamily="34" charset="0"/>
              </a:rPr>
              <a:t>I Am Trying To Buy More Fair Trade Products</a:t>
            </a:r>
          </a:p>
          <a:p>
            <a:pPr marL="285750" indent="-285750">
              <a:buFont typeface="Arial" panose="020B0604020202020204" pitchFamily="34" charset="0"/>
              <a:buChar char="•"/>
            </a:pPr>
            <a:r>
              <a:rPr lang="en-GB" sz="1200" dirty="0" smtClean="0">
                <a:latin typeface="Century Gothic" panose="020B0502020202020204" pitchFamily="34" charset="0"/>
              </a:rPr>
              <a:t>I Try To Buy Local Produce Whenever I Can</a:t>
            </a:r>
          </a:p>
          <a:p>
            <a:pPr marL="285750" indent="-285750">
              <a:buFont typeface="Arial" panose="020B0604020202020204" pitchFamily="34" charset="0"/>
              <a:buChar char="•"/>
            </a:pPr>
            <a:r>
              <a:rPr lang="en-GB" sz="1200" dirty="0" smtClean="0">
                <a:latin typeface="Century Gothic" panose="020B0502020202020204" pitchFamily="34" charset="0"/>
              </a:rPr>
              <a:t>I Am Happy To Pay More For Locally Produced Items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D317795-D972-46F7-A1AC-B5EFEF179FF7}" type="slidenum">
              <a:rPr lang="en-GB" smtClean="0"/>
              <a:t>19</a:t>
            </a:fld>
            <a:endParaRPr lang="en-GB"/>
          </a:p>
        </p:txBody>
      </p:sp>
    </p:spTree>
    <p:extLst>
      <p:ext uri="{BB962C8B-B14F-4D97-AF65-F5344CB8AC3E}">
        <p14:creationId xmlns:p14="http://schemas.microsoft.com/office/powerpoint/2010/main" val="635155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Brexit</a:t>
            </a:r>
            <a:r>
              <a:rPr lang="en-GB" sz="1200" kern="1200" dirty="0" smtClean="0">
                <a:solidFill>
                  <a:schemeClr val="tx1"/>
                </a:solidFill>
                <a:effectLst/>
                <a:latin typeface="+mn-lt"/>
                <a:ea typeface="+mn-ea"/>
                <a:cs typeface="+mn-cs"/>
              </a:rPr>
              <a:t> is a </a:t>
            </a:r>
            <a:r>
              <a:rPr lang="en-GB" sz="1200" kern="1200" dirty="0" err="1" smtClean="0">
                <a:solidFill>
                  <a:schemeClr val="tx1"/>
                </a:solidFill>
                <a:effectLst/>
                <a:latin typeface="+mn-lt"/>
                <a:ea typeface="+mn-ea"/>
                <a:cs typeface="+mn-cs"/>
              </a:rPr>
              <a:t>divise</a:t>
            </a:r>
            <a:r>
              <a:rPr lang="en-GB" sz="1200" kern="1200" dirty="0" smtClean="0">
                <a:solidFill>
                  <a:schemeClr val="tx1"/>
                </a:solidFill>
                <a:effectLst/>
                <a:latin typeface="+mn-lt"/>
                <a:ea typeface="+mn-ea"/>
                <a:cs typeface="+mn-cs"/>
              </a:rPr>
              <a:t> topic so we start to see more of a polarisation here within sustainable statement. For points reflecting pro-social views i.e. climate change, fair trade, unethical shops Guardian readers over index and which is in line with their pro EU views.</a:t>
            </a:r>
            <a:r>
              <a:rPr lang="en-GB" sz="1200" kern="1200" baseline="0" dirty="0" smtClean="0">
                <a:solidFill>
                  <a:schemeClr val="tx1"/>
                </a:solidFill>
                <a:effectLst/>
                <a:latin typeface="+mn-lt"/>
                <a:ea typeface="+mn-ea"/>
                <a:cs typeface="+mn-cs"/>
              </a:rPr>
              <a:t> </a:t>
            </a:r>
            <a:r>
              <a:rPr lang="en-GB" baseline="0" dirty="0" smtClean="0"/>
              <a:t>Product </a:t>
            </a:r>
            <a:r>
              <a:rPr lang="en-GB" baseline="0" dirty="0" smtClean="0"/>
              <a:t>provenance is more of a common ground for in terms of </a:t>
            </a:r>
            <a:r>
              <a:rPr lang="en-GB" baseline="0" dirty="0" err="1" smtClean="0"/>
              <a:t>Brexit</a:t>
            </a:r>
            <a:r>
              <a:rPr lang="en-GB" baseline="0" dirty="0" smtClean="0"/>
              <a:t> </a:t>
            </a:r>
            <a:r>
              <a:rPr lang="en-GB" baseline="0" dirty="0" smtClean="0"/>
              <a:t>views – more likely to be supported by Guardian </a:t>
            </a:r>
            <a:r>
              <a:rPr lang="en-GB" baseline="0" dirty="0" smtClean="0"/>
              <a:t>readers. </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117B2B43-0A68-416A-B593-83E16299C063}" type="slidenum">
              <a:rPr lang="en-GB" smtClean="0"/>
              <a:t>22</a:t>
            </a:fld>
            <a:endParaRPr lang="en-GB"/>
          </a:p>
        </p:txBody>
      </p:sp>
    </p:spTree>
    <p:extLst>
      <p:ext uri="{BB962C8B-B14F-4D97-AF65-F5344CB8AC3E}">
        <p14:creationId xmlns:p14="http://schemas.microsoft.com/office/powerpoint/2010/main" val="33627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 the topic of traditionalism, this is less divisive so we see most statements are in the top right corner. Statements around provenance</a:t>
            </a:r>
            <a:r>
              <a:rPr lang="en-GB" sz="1200" kern="1200" baseline="0" dirty="0" smtClean="0">
                <a:solidFill>
                  <a:schemeClr val="tx1"/>
                </a:solidFill>
                <a:effectLst/>
                <a:latin typeface="+mn-lt"/>
                <a:ea typeface="+mn-ea"/>
                <a:cs typeface="+mn-cs"/>
              </a:rPr>
              <a:t> and localism have shift towards the right, which means they are positively in line with respecting traditional customs. Attitudes towards anti-GMOs and meat reduction are the least likely at adhere with traditional views, and unlikely to be supported by Telegraph readers compared to Guardian readers. </a:t>
            </a:r>
            <a:endParaRPr lang="en-GB" dirty="0"/>
          </a:p>
        </p:txBody>
      </p:sp>
      <p:sp>
        <p:nvSpPr>
          <p:cNvPr id="4" name="Slide Number Placeholder 3"/>
          <p:cNvSpPr>
            <a:spLocks noGrp="1"/>
          </p:cNvSpPr>
          <p:nvPr>
            <p:ph type="sldNum" sz="quarter" idx="10"/>
          </p:nvPr>
        </p:nvSpPr>
        <p:spPr/>
        <p:txBody>
          <a:bodyPr/>
          <a:lstStyle/>
          <a:p>
            <a:fld id="{117B2B43-0A68-416A-B593-83E16299C063}" type="slidenum">
              <a:rPr lang="en-GB" smtClean="0"/>
              <a:t>23</a:t>
            </a:fld>
            <a:endParaRPr lang="en-GB"/>
          </a:p>
        </p:txBody>
      </p:sp>
    </p:spTree>
    <p:extLst>
      <p:ext uri="{BB962C8B-B14F-4D97-AF65-F5344CB8AC3E}">
        <p14:creationId xmlns:p14="http://schemas.microsoft.com/office/powerpoint/2010/main" val="258972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303B85-AF05-4EE1-8139-B4E047E8FCF0}" type="slidenum">
              <a:rPr lang="en-GB" smtClean="0"/>
              <a:t>27</a:t>
            </a:fld>
            <a:endParaRPr lang="en-GB"/>
          </a:p>
        </p:txBody>
      </p:sp>
    </p:spTree>
    <p:extLst>
      <p:ext uri="{BB962C8B-B14F-4D97-AF65-F5344CB8AC3E}">
        <p14:creationId xmlns:p14="http://schemas.microsoft.com/office/powerpoint/2010/main" val="266555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303B85-AF05-4EE1-8139-B4E047E8FCF0}" type="slidenum">
              <a:rPr lang="en-GB" smtClean="0"/>
              <a:t>28</a:t>
            </a:fld>
            <a:endParaRPr lang="en-GB"/>
          </a:p>
        </p:txBody>
      </p:sp>
    </p:spTree>
    <p:extLst>
      <p:ext uri="{BB962C8B-B14F-4D97-AF65-F5344CB8AC3E}">
        <p14:creationId xmlns:p14="http://schemas.microsoft.com/office/powerpoint/2010/main" val="114303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87CAC6-B27F-469E-8E17-32BE4608A0C8}" type="slidenum">
              <a:rPr lang="en-GB" smtClean="0"/>
              <a:t>3</a:t>
            </a:fld>
            <a:endParaRPr lang="en-GB" dirty="0"/>
          </a:p>
        </p:txBody>
      </p:sp>
    </p:spTree>
    <p:extLst>
      <p:ext uri="{BB962C8B-B14F-4D97-AF65-F5344CB8AC3E}">
        <p14:creationId xmlns:p14="http://schemas.microsoft.com/office/powerpoint/2010/main" val="65900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https://unsplash.com/photos/FLGOQ1Kgn_E</a:t>
            </a:r>
            <a:endParaRPr lang="en-GB" dirty="0"/>
          </a:p>
        </p:txBody>
      </p:sp>
      <p:sp>
        <p:nvSpPr>
          <p:cNvPr id="4" name="Slide Number Placeholder 3"/>
          <p:cNvSpPr>
            <a:spLocks noGrp="1"/>
          </p:cNvSpPr>
          <p:nvPr>
            <p:ph type="sldNum" sz="quarter" idx="10"/>
          </p:nvPr>
        </p:nvSpPr>
        <p:spPr/>
        <p:txBody>
          <a:bodyPr/>
          <a:lstStyle/>
          <a:p>
            <a:fld id="{65F4C1A3-F557-46FA-BD5D-EBD13D87C5FC}" type="slidenum">
              <a:rPr lang="en-GB" smtClean="0"/>
              <a:t>4</a:t>
            </a:fld>
            <a:endParaRPr lang="en-GB" dirty="0"/>
          </a:p>
        </p:txBody>
      </p:sp>
    </p:spTree>
    <p:extLst>
      <p:ext uri="{BB962C8B-B14F-4D97-AF65-F5344CB8AC3E}">
        <p14:creationId xmlns:p14="http://schemas.microsoft.com/office/powerpoint/2010/main" val="16031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Lavandera</a:t>
            </a:r>
            <a:r>
              <a:rPr lang="en-GB" dirty="0" smtClean="0"/>
              <a:t> and</a:t>
            </a:r>
            <a:r>
              <a:rPr lang="en-GB" baseline="0" dirty="0" smtClean="0"/>
              <a:t> Morris (2017) </a:t>
            </a:r>
            <a:endParaRPr lang="en-GB" dirty="0"/>
          </a:p>
        </p:txBody>
      </p:sp>
      <p:sp>
        <p:nvSpPr>
          <p:cNvPr id="4" name="Slide Number Placeholder 3"/>
          <p:cNvSpPr>
            <a:spLocks noGrp="1"/>
          </p:cNvSpPr>
          <p:nvPr>
            <p:ph type="sldNum" sz="quarter" idx="10"/>
          </p:nvPr>
        </p:nvSpPr>
        <p:spPr/>
        <p:txBody>
          <a:bodyPr/>
          <a:lstStyle/>
          <a:p>
            <a:fld id="{6A87CAC6-B27F-469E-8E17-32BE4608A0C8}" type="slidenum">
              <a:rPr lang="en-GB" smtClean="0"/>
              <a:t>5</a:t>
            </a:fld>
            <a:endParaRPr lang="en-GB"/>
          </a:p>
        </p:txBody>
      </p:sp>
    </p:spTree>
    <p:extLst>
      <p:ext uri="{BB962C8B-B14F-4D97-AF65-F5344CB8AC3E}">
        <p14:creationId xmlns:p14="http://schemas.microsoft.com/office/powerpoint/2010/main" val="329619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kern="1200" dirty="0" smtClean="0">
                <a:solidFill>
                  <a:schemeClr val="tx1"/>
                </a:solidFill>
                <a:latin typeface="Century Gothic" panose="020B0502020202020204" pitchFamily="34" charset="0"/>
                <a:ea typeface="+mn-ea"/>
                <a:cs typeface="+mn-cs"/>
              </a:rPr>
              <a:t>Gilbert outlines four triggers (intentional, immoral, imminent and instantaneous) necessary to cause a change in reaction, none of which are present in global warming. The latter two </a:t>
            </a:r>
            <a:r>
              <a:rPr lang="en-GB" sz="3200" kern="1200" dirty="0" smtClean="0">
                <a:solidFill>
                  <a:schemeClr val="tx1"/>
                </a:solidFill>
                <a:latin typeface="Century Gothic" panose="020B0502020202020204" pitchFamily="34" charset="0"/>
                <a:ea typeface="+mn-ea"/>
                <a:cs typeface="+mn-cs"/>
              </a:rPr>
              <a:t>feed</a:t>
            </a:r>
            <a:r>
              <a:rPr lang="en-GB" sz="3200" kern="1200" baseline="0" dirty="0" smtClean="0">
                <a:solidFill>
                  <a:schemeClr val="tx1"/>
                </a:solidFill>
                <a:latin typeface="Century Gothic" panose="020B0502020202020204" pitchFamily="34" charset="0"/>
                <a:ea typeface="+mn-ea"/>
                <a:cs typeface="+mn-cs"/>
              </a:rPr>
              <a:t> into</a:t>
            </a:r>
            <a:r>
              <a:rPr lang="en-GB" sz="3200" kern="1200" dirty="0" smtClean="0">
                <a:solidFill>
                  <a:schemeClr val="tx1"/>
                </a:solidFill>
                <a:latin typeface="Century Gothic" panose="020B0502020202020204" pitchFamily="34" charset="0"/>
                <a:ea typeface="+mn-ea"/>
                <a:cs typeface="+mn-cs"/>
              </a:rPr>
              <a:t> </a:t>
            </a:r>
            <a:r>
              <a:rPr lang="en-GB" sz="3200" kern="1200" dirty="0" smtClean="0">
                <a:solidFill>
                  <a:schemeClr val="tx1"/>
                </a:solidFill>
                <a:latin typeface="Century Gothic" panose="020B0502020202020204" pitchFamily="34" charset="0"/>
                <a:ea typeface="+mn-ea"/>
                <a:cs typeface="+mn-cs"/>
              </a:rPr>
              <a:t>to the bias of loss aversion. </a:t>
            </a:r>
            <a:r>
              <a:rPr lang="en-GB" sz="3200" dirty="0" smtClean="0">
                <a:hlinkClick r:id="rId3"/>
              </a:rPr>
              <a:t>https://vimeo.com/10324258</a:t>
            </a:r>
            <a:endParaRPr lang="en-GB" sz="3200" kern="1200" dirty="0" smtClean="0">
              <a:solidFill>
                <a:schemeClr val="tx1"/>
              </a:solidFill>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6A87CAC6-B27F-469E-8E17-32BE4608A0C8}" type="slidenum">
              <a:rPr lang="en-GB" smtClean="0"/>
              <a:t>6</a:t>
            </a:fld>
            <a:endParaRPr lang="en-GB"/>
          </a:p>
        </p:txBody>
      </p:sp>
    </p:spTree>
    <p:extLst>
      <p:ext uri="{BB962C8B-B14F-4D97-AF65-F5344CB8AC3E}">
        <p14:creationId xmlns:p14="http://schemas.microsoft.com/office/powerpoint/2010/main" val="342742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One of the fishermen explains he would only accept climate change if a 500-year-old scientist would tell him it was happening.</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This could be a way to attempt to reduce or change the dissonance in the mind of the fishermen since his request is </a:t>
            </a:r>
            <a:r>
              <a:rPr lang="en-GB" sz="1200" b="0" i="0" kern="1200" dirty="0" smtClean="0">
                <a:solidFill>
                  <a:schemeClr val="tx1"/>
                </a:solidFill>
                <a:effectLst/>
                <a:latin typeface="+mn-lt"/>
                <a:ea typeface="+mn-ea"/>
                <a:cs typeface="+mn-cs"/>
              </a:rPr>
              <a:t>impossible. </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Thus, by altering the contradicting dissonance, he is able to distort the validity of scientific finding by limiting the findings, while simultaneously requiring additional information that is unobtainable.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a result, the fisherman’s beliefs remain intact and unrefuted.</a:t>
            </a:r>
            <a:endParaRPr lang="en-GB" dirty="0"/>
          </a:p>
        </p:txBody>
      </p:sp>
      <p:sp>
        <p:nvSpPr>
          <p:cNvPr id="4" name="Slide Number Placeholder 3"/>
          <p:cNvSpPr>
            <a:spLocks noGrp="1"/>
          </p:cNvSpPr>
          <p:nvPr>
            <p:ph type="sldNum" sz="quarter" idx="10"/>
          </p:nvPr>
        </p:nvSpPr>
        <p:spPr/>
        <p:txBody>
          <a:bodyPr/>
          <a:lstStyle/>
          <a:p>
            <a:fld id="{6A87CAC6-B27F-469E-8E17-32BE4608A0C8}" type="slidenum">
              <a:rPr lang="en-GB" smtClean="0"/>
              <a:t>7</a:t>
            </a:fld>
            <a:endParaRPr lang="en-GB"/>
          </a:p>
        </p:txBody>
      </p:sp>
    </p:spTree>
    <p:extLst>
      <p:ext uri="{BB962C8B-B14F-4D97-AF65-F5344CB8AC3E}">
        <p14:creationId xmlns:p14="http://schemas.microsoft.com/office/powerpoint/2010/main" val="376923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kern="1200" dirty="0" smtClean="0">
                <a:solidFill>
                  <a:schemeClr val="tx1"/>
                </a:solidFill>
                <a:effectLst/>
                <a:latin typeface="+mn-lt"/>
                <a:ea typeface="+mn-ea"/>
                <a:cs typeface="+mn-cs"/>
                <a:hlinkClick r:id="rId3"/>
              </a:rPr>
              <a:t>Adam Corner</a:t>
            </a:r>
            <a:r>
              <a:rPr lang="en-GB" sz="1200" b="0" i="0" kern="1200" dirty="0" smtClean="0">
                <a:solidFill>
                  <a:schemeClr val="tx1"/>
                </a:solidFill>
                <a:effectLst/>
                <a:latin typeface="+mn-lt"/>
                <a:ea typeface="+mn-ea"/>
                <a:cs typeface="+mn-cs"/>
              </a:rPr>
              <a:t>, </a:t>
            </a:r>
            <a:r>
              <a:rPr lang="en-GB" sz="1200" b="0" i="0" u="sng" kern="1200" dirty="0" smtClean="0">
                <a:solidFill>
                  <a:schemeClr val="tx1"/>
                </a:solidFill>
                <a:effectLst/>
                <a:latin typeface="+mn-lt"/>
                <a:ea typeface="+mn-ea"/>
                <a:cs typeface="+mn-cs"/>
                <a:hlinkClick r:id="rId4"/>
              </a:rPr>
              <a:t>Lorraine </a:t>
            </a:r>
            <a:r>
              <a:rPr lang="en-GB" sz="1200" b="0" i="0" u="sng" kern="1200" dirty="0" err="1" smtClean="0">
                <a:solidFill>
                  <a:schemeClr val="tx1"/>
                </a:solidFill>
                <a:effectLst/>
                <a:latin typeface="+mn-lt"/>
                <a:ea typeface="+mn-ea"/>
                <a:cs typeface="+mn-cs"/>
                <a:hlinkClick r:id="rId4"/>
              </a:rPr>
              <a:t>Whitmarsh</a:t>
            </a:r>
            <a:r>
              <a:rPr lang="en-GB" sz="1200" b="0" i="0" kern="1200" dirty="0" smtClean="0">
                <a:solidFill>
                  <a:schemeClr val="tx1"/>
                </a:solidFill>
                <a:effectLst/>
                <a:latin typeface="+mn-lt"/>
                <a:ea typeface="+mn-ea"/>
                <a:cs typeface="+mn-cs"/>
              </a:rPr>
              <a:t> &amp; </a:t>
            </a:r>
            <a:r>
              <a:rPr lang="en-GB" sz="1200" b="0" i="0" u="sng" kern="1200" dirty="0" err="1" smtClean="0">
                <a:solidFill>
                  <a:schemeClr val="tx1"/>
                </a:solidFill>
                <a:effectLst/>
                <a:latin typeface="+mn-lt"/>
                <a:ea typeface="+mn-ea"/>
                <a:cs typeface="+mn-cs"/>
                <a:hlinkClick r:id="rId5"/>
              </a:rPr>
              <a:t>Dimitrios</a:t>
            </a:r>
            <a:r>
              <a:rPr lang="en-GB" sz="1200" b="0" i="0" u="sng" kern="1200" dirty="0" smtClean="0">
                <a:solidFill>
                  <a:schemeClr val="tx1"/>
                </a:solidFill>
                <a:effectLst/>
                <a:latin typeface="+mn-lt"/>
                <a:ea typeface="+mn-ea"/>
                <a:cs typeface="+mn-cs"/>
                <a:hlinkClick r:id="rId5"/>
              </a:rPr>
              <a:t> Xenias</a:t>
            </a:r>
            <a:r>
              <a:rPr lang="en-GB" sz="1200" b="0" i="0" kern="1200" dirty="0" smtClean="0">
                <a:solidFill>
                  <a:schemeClr val="tx1"/>
                </a:solidFill>
                <a:effectLst/>
                <a:latin typeface="+mn-lt"/>
                <a:ea typeface="+mn-ea"/>
                <a:cs typeface="+mn-cs"/>
              </a:rPr>
              <a:t> (2012)</a:t>
            </a:r>
          </a:p>
          <a:p>
            <a:r>
              <a:rPr lang="en-GB" dirty="0" smtClean="0"/>
              <a:t>Uncertainty, scepticism and attitudes towards climate change: biased assimilation and attitude polarisation </a:t>
            </a:r>
          </a:p>
          <a:p>
            <a:endParaRPr lang="en-GB" dirty="0" smtClean="0"/>
          </a:p>
          <a:p>
            <a:r>
              <a:rPr lang="en-GB" dirty="0" smtClean="0"/>
              <a:t>Participants seemed to evaluate the convincingness and reliability of the editorials according to their existing attitudes: those with greater prior scepticism about climate change rated the sceptical editorial as more convincing and more reliable than the pro-climate change editorial (and vice versa for less sceptical participants).</a:t>
            </a:r>
            <a:endParaRPr lang="en-GB" dirty="0"/>
          </a:p>
        </p:txBody>
      </p:sp>
      <p:sp>
        <p:nvSpPr>
          <p:cNvPr id="4" name="Slide Number Placeholder 3"/>
          <p:cNvSpPr>
            <a:spLocks noGrp="1"/>
          </p:cNvSpPr>
          <p:nvPr>
            <p:ph type="sldNum" sz="quarter" idx="10"/>
          </p:nvPr>
        </p:nvSpPr>
        <p:spPr/>
        <p:txBody>
          <a:bodyPr/>
          <a:lstStyle/>
          <a:p>
            <a:fld id="{6A87CAC6-B27F-469E-8E17-32BE4608A0C8}" type="slidenum">
              <a:rPr lang="en-GB" smtClean="0"/>
              <a:t>8</a:t>
            </a:fld>
            <a:endParaRPr lang="en-GB"/>
          </a:p>
        </p:txBody>
      </p:sp>
    </p:spTree>
    <p:extLst>
      <p:ext uri="{BB962C8B-B14F-4D97-AF65-F5344CB8AC3E}">
        <p14:creationId xmlns:p14="http://schemas.microsoft.com/office/powerpoint/2010/main" val="129008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statement span across various aspects of sustainability, including local</a:t>
            </a:r>
            <a:r>
              <a:rPr lang="en-GB" baseline="0" dirty="0" smtClean="0"/>
              <a:t> support to business, provenance/sourcing and social consciousness (i.e. reducing meat/plastic usage, buying fair trade, concerns for climate change etc.).</a:t>
            </a:r>
            <a:endParaRPr lang="en-GB" dirty="0"/>
          </a:p>
        </p:txBody>
      </p:sp>
      <p:sp>
        <p:nvSpPr>
          <p:cNvPr id="4" name="Slide Number Placeholder 3"/>
          <p:cNvSpPr>
            <a:spLocks noGrp="1"/>
          </p:cNvSpPr>
          <p:nvPr>
            <p:ph type="sldNum" sz="quarter" idx="10"/>
          </p:nvPr>
        </p:nvSpPr>
        <p:spPr/>
        <p:txBody>
          <a:bodyPr/>
          <a:lstStyle/>
          <a:p>
            <a:fld id="{117B2B43-0A68-416A-B593-83E16299C063}" type="slidenum">
              <a:rPr lang="en-GB" smtClean="0"/>
              <a:t>10</a:t>
            </a:fld>
            <a:endParaRPr lang="en-GB"/>
          </a:p>
        </p:txBody>
      </p:sp>
    </p:spTree>
    <p:extLst>
      <p:ext uri="{BB962C8B-B14F-4D97-AF65-F5344CB8AC3E}">
        <p14:creationId xmlns:p14="http://schemas.microsoft.com/office/powerpoint/2010/main" val="109884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Considering</a:t>
            </a:r>
            <a:r>
              <a:rPr lang="en-GB" baseline="0" dirty="0" smtClean="0"/>
              <a:t> all sustainability statements, general views for both genders are similar although women have more favourable attitudes than men. Despite plastic reduction ranking the second highest for both genders, women are far more concerned than men on this front. This also transpires in their </a:t>
            </a:r>
            <a:r>
              <a:rPr lang="en-GB" baseline="0" dirty="0" err="1" smtClean="0"/>
              <a:t>reluctane</a:t>
            </a:r>
            <a:r>
              <a:rPr lang="en-GB" baseline="0" dirty="0" smtClean="0"/>
              <a:t> to eat GMOs willingness to reduce meat consumption. </a:t>
            </a:r>
            <a:endParaRPr lang="en-GB" dirty="0"/>
          </a:p>
        </p:txBody>
      </p:sp>
      <p:sp>
        <p:nvSpPr>
          <p:cNvPr id="4" name="Slide Number Placeholder 3"/>
          <p:cNvSpPr>
            <a:spLocks noGrp="1"/>
          </p:cNvSpPr>
          <p:nvPr>
            <p:ph type="sldNum" sz="quarter" idx="10"/>
          </p:nvPr>
        </p:nvSpPr>
        <p:spPr/>
        <p:txBody>
          <a:bodyPr/>
          <a:lstStyle/>
          <a:p>
            <a:fld id="{81303B85-AF05-4EE1-8139-B4E047E8FCF0}" type="slidenum">
              <a:rPr lang="en-GB" smtClean="0"/>
              <a:t>13</a:t>
            </a:fld>
            <a:endParaRPr lang="en-GB"/>
          </a:p>
        </p:txBody>
      </p:sp>
    </p:spTree>
    <p:extLst>
      <p:ext uri="{BB962C8B-B14F-4D97-AF65-F5344CB8AC3E}">
        <p14:creationId xmlns:p14="http://schemas.microsoft.com/office/powerpoint/2010/main" val="332095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5FEFFC-3FC5-48EB-B631-480A3BE2B99E}"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39044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FEFFC-3FC5-48EB-B631-480A3BE2B99E}"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286072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FEFFC-3FC5-48EB-B631-480A3BE2B99E}"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1623710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2"/>
          <p:cNvSpPr/>
          <p:nvPr userDrawn="1"/>
        </p:nvSpPr>
        <p:spPr>
          <a:xfrm>
            <a:off x="0" y="6459266"/>
            <a:ext cx="12192000" cy="456153"/>
          </a:xfrm>
          <a:prstGeom prst="rect">
            <a:avLst/>
          </a:prstGeom>
          <a:solidFill>
            <a:srgbClr val="A50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userDrawn="1"/>
        </p:nvSpPr>
        <p:spPr>
          <a:xfrm>
            <a:off x="9573245" y="6536132"/>
            <a:ext cx="2328530" cy="230832"/>
          </a:xfrm>
          <a:prstGeom prst="rect">
            <a:avLst/>
          </a:prstGeom>
          <a:noFill/>
        </p:spPr>
        <p:txBody>
          <a:bodyPr wrap="square" rtlCol="0">
            <a:spAutoFit/>
          </a:bodyPr>
          <a:lstStyle/>
          <a:p>
            <a:pPr algn="r"/>
            <a:r>
              <a:rPr lang="en-GB" sz="900" dirty="0" smtClean="0">
                <a:solidFill>
                  <a:schemeClr val="bg1"/>
                </a:solidFill>
                <a:latin typeface="Century Gothic" panose="020B0502020202020204" pitchFamily="34" charset="0"/>
              </a:rPr>
              <a:t>Source: TouchPoints 2019  </a:t>
            </a:r>
            <a:endParaRPr lang="en-GB" sz="900" dirty="0">
              <a:solidFill>
                <a:schemeClr val="bg1"/>
              </a:solidFill>
              <a:latin typeface="Century Gothic" panose="020B0502020202020204" pitchFamily="34" charset="0"/>
            </a:endParaRPr>
          </a:p>
        </p:txBody>
      </p:sp>
      <p:grpSp>
        <p:nvGrpSpPr>
          <p:cNvPr id="30" name="Group 29"/>
          <p:cNvGrpSpPr/>
          <p:nvPr userDrawn="1"/>
        </p:nvGrpSpPr>
        <p:grpSpPr>
          <a:xfrm>
            <a:off x="162802" y="6508868"/>
            <a:ext cx="402279" cy="319740"/>
            <a:chOff x="6399213" y="1189038"/>
            <a:chExt cx="5640388" cy="4483100"/>
          </a:xfrm>
          <a:solidFill>
            <a:schemeClr val="bg1"/>
          </a:solidFill>
        </p:grpSpPr>
        <p:sp>
          <p:nvSpPr>
            <p:cNvPr id="27" name="Freeform 19"/>
            <p:cNvSpPr>
              <a:spLocks/>
            </p:cNvSpPr>
            <p:nvPr userDrawn="1"/>
          </p:nvSpPr>
          <p:spPr bwMode="auto">
            <a:xfrm>
              <a:off x="7897813" y="1193801"/>
              <a:ext cx="4141788" cy="1816100"/>
            </a:xfrm>
            <a:custGeom>
              <a:avLst/>
              <a:gdLst>
                <a:gd name="T0" fmla="*/ 385 w 2609"/>
                <a:gd name="T1" fmla="*/ 0 h 1144"/>
                <a:gd name="T2" fmla="*/ 2393 w 2609"/>
                <a:gd name="T3" fmla="*/ 0 h 1144"/>
                <a:gd name="T4" fmla="*/ 2609 w 2609"/>
                <a:gd name="T5" fmla="*/ 749 h 1144"/>
                <a:gd name="T6" fmla="*/ 2609 w 2609"/>
                <a:gd name="T7" fmla="*/ 749 h 1144"/>
                <a:gd name="T8" fmla="*/ 635 w 2609"/>
                <a:gd name="T9" fmla="*/ 749 h 1144"/>
                <a:gd name="T10" fmla="*/ 242 w 2609"/>
                <a:gd name="T11" fmla="*/ 1144 h 1144"/>
                <a:gd name="T12" fmla="*/ 0 w 2609"/>
                <a:gd name="T13" fmla="*/ 383 h 1144"/>
                <a:gd name="T14" fmla="*/ 385 w 2609"/>
                <a:gd name="T15" fmla="*/ 0 h 1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9" h="1144">
                  <a:moveTo>
                    <a:pt x="385" y="0"/>
                  </a:moveTo>
                  <a:lnTo>
                    <a:pt x="2393" y="0"/>
                  </a:lnTo>
                  <a:lnTo>
                    <a:pt x="2609" y="749"/>
                  </a:lnTo>
                  <a:lnTo>
                    <a:pt x="2609" y="749"/>
                  </a:lnTo>
                  <a:lnTo>
                    <a:pt x="635" y="749"/>
                  </a:lnTo>
                  <a:lnTo>
                    <a:pt x="242" y="1144"/>
                  </a:lnTo>
                  <a:lnTo>
                    <a:pt x="0" y="383"/>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0"/>
            <p:cNvSpPr>
              <a:spLocks/>
            </p:cNvSpPr>
            <p:nvPr userDrawn="1"/>
          </p:nvSpPr>
          <p:spPr bwMode="auto">
            <a:xfrm>
              <a:off x="6399213" y="2697163"/>
              <a:ext cx="3089275" cy="2974975"/>
            </a:xfrm>
            <a:custGeom>
              <a:avLst/>
              <a:gdLst>
                <a:gd name="T0" fmla="*/ 1125 w 1946"/>
                <a:gd name="T1" fmla="*/ 0 h 1874"/>
                <a:gd name="T2" fmla="*/ 1186 w 1946"/>
                <a:gd name="T3" fmla="*/ 197 h 1874"/>
                <a:gd name="T4" fmla="*/ 1946 w 1946"/>
                <a:gd name="T5" fmla="*/ 197 h 1874"/>
                <a:gd name="T6" fmla="*/ 251 w 1946"/>
                <a:gd name="T7" fmla="*/ 1874 h 1874"/>
                <a:gd name="T8" fmla="*/ 0 w 1946"/>
                <a:gd name="T9" fmla="*/ 1095 h 1874"/>
                <a:gd name="T10" fmla="*/ 1125 w 1946"/>
                <a:gd name="T11" fmla="*/ 0 h 1874"/>
              </a:gdLst>
              <a:ahLst/>
              <a:cxnLst>
                <a:cxn ang="0">
                  <a:pos x="T0" y="T1"/>
                </a:cxn>
                <a:cxn ang="0">
                  <a:pos x="T2" y="T3"/>
                </a:cxn>
                <a:cxn ang="0">
                  <a:pos x="T4" y="T5"/>
                </a:cxn>
                <a:cxn ang="0">
                  <a:pos x="T6" y="T7"/>
                </a:cxn>
                <a:cxn ang="0">
                  <a:pos x="T8" y="T9"/>
                </a:cxn>
                <a:cxn ang="0">
                  <a:pos x="T10" y="T11"/>
                </a:cxn>
              </a:cxnLst>
              <a:rect l="0" t="0" r="r" b="b"/>
              <a:pathLst>
                <a:path w="1946" h="1874">
                  <a:moveTo>
                    <a:pt x="1125" y="0"/>
                  </a:moveTo>
                  <a:lnTo>
                    <a:pt x="1186" y="197"/>
                  </a:lnTo>
                  <a:lnTo>
                    <a:pt x="1946" y="197"/>
                  </a:lnTo>
                  <a:lnTo>
                    <a:pt x="251" y="1874"/>
                  </a:lnTo>
                  <a:lnTo>
                    <a:pt x="0" y="1095"/>
                  </a:lnTo>
                  <a:lnTo>
                    <a:pt x="11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1"/>
            <p:cNvSpPr>
              <a:spLocks/>
            </p:cNvSpPr>
            <p:nvPr userDrawn="1"/>
          </p:nvSpPr>
          <p:spPr bwMode="auto">
            <a:xfrm>
              <a:off x="7897813" y="1189038"/>
              <a:ext cx="1008063" cy="1828800"/>
            </a:xfrm>
            <a:custGeom>
              <a:avLst/>
              <a:gdLst>
                <a:gd name="T0" fmla="*/ 383 w 635"/>
                <a:gd name="T1" fmla="*/ 0 h 1152"/>
                <a:gd name="T2" fmla="*/ 635 w 635"/>
                <a:gd name="T3" fmla="*/ 752 h 1152"/>
                <a:gd name="T4" fmla="*/ 240 w 635"/>
                <a:gd name="T5" fmla="*/ 1152 h 1152"/>
                <a:gd name="T6" fmla="*/ 0 w 635"/>
                <a:gd name="T7" fmla="*/ 389 h 1152"/>
                <a:gd name="T8" fmla="*/ 383 w 635"/>
                <a:gd name="T9" fmla="*/ 0 h 1152"/>
              </a:gdLst>
              <a:ahLst/>
              <a:cxnLst>
                <a:cxn ang="0">
                  <a:pos x="T0" y="T1"/>
                </a:cxn>
                <a:cxn ang="0">
                  <a:pos x="T2" y="T3"/>
                </a:cxn>
                <a:cxn ang="0">
                  <a:pos x="T4" y="T5"/>
                </a:cxn>
                <a:cxn ang="0">
                  <a:pos x="T6" y="T7"/>
                </a:cxn>
                <a:cxn ang="0">
                  <a:pos x="T8" y="T9"/>
                </a:cxn>
              </a:cxnLst>
              <a:rect l="0" t="0" r="r" b="b"/>
              <a:pathLst>
                <a:path w="635" h="1152">
                  <a:moveTo>
                    <a:pt x="383" y="0"/>
                  </a:moveTo>
                  <a:lnTo>
                    <a:pt x="635" y="752"/>
                  </a:lnTo>
                  <a:lnTo>
                    <a:pt x="240" y="1152"/>
                  </a:lnTo>
                  <a:lnTo>
                    <a:pt x="0" y="389"/>
                  </a:lnTo>
                  <a:lnTo>
                    <a:pt x="3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90328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756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FEFFC-3FC5-48EB-B631-480A3BE2B99E}"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385627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5FEFFC-3FC5-48EB-B631-480A3BE2B99E}"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81790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5FEFFC-3FC5-48EB-B631-480A3BE2B99E}"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3829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5FEFFC-3FC5-48EB-B631-480A3BE2B99E}" type="datetimeFigureOut">
              <a:rPr lang="en-GB" smtClean="0"/>
              <a:t>03/07/2020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193177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5FEFFC-3FC5-48EB-B631-480A3BE2B99E}" type="datetimeFigureOut">
              <a:rPr lang="en-GB" smtClean="0"/>
              <a:t>03/07/2020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113881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FEFFC-3FC5-48EB-B631-480A3BE2B99E}" type="datetimeFigureOut">
              <a:rPr lang="en-GB" smtClean="0"/>
              <a:t>03/07/2020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58146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5FEFFC-3FC5-48EB-B631-480A3BE2B99E}"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417179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5FEFFC-3FC5-48EB-B631-480A3BE2B99E}"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13B85-E6C8-47D1-86A3-98FE30BA0D42}" type="slidenum">
              <a:rPr lang="en-GB" smtClean="0"/>
              <a:t>‹#›</a:t>
            </a:fld>
            <a:endParaRPr lang="en-GB"/>
          </a:p>
        </p:txBody>
      </p:sp>
    </p:spTree>
    <p:extLst>
      <p:ext uri="{BB962C8B-B14F-4D97-AF65-F5344CB8AC3E}">
        <p14:creationId xmlns:p14="http://schemas.microsoft.com/office/powerpoint/2010/main" val="265653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FEFFC-3FC5-48EB-B631-480A3BE2B99E}" type="datetimeFigureOut">
              <a:rPr lang="en-GB" smtClean="0"/>
              <a:t>03/07/2020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13B85-E6C8-47D1-86A3-98FE30BA0D42}" type="slidenum">
              <a:rPr lang="en-GB" smtClean="0"/>
              <a:t>‹#›</a:t>
            </a:fld>
            <a:endParaRPr lang="en-GB"/>
          </a:p>
        </p:txBody>
      </p:sp>
    </p:spTree>
    <p:extLst>
      <p:ext uri="{BB962C8B-B14F-4D97-AF65-F5344CB8AC3E}">
        <p14:creationId xmlns:p14="http://schemas.microsoft.com/office/powerpoint/2010/main" val="161445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GeBY1OH3rOA?start=160"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3424" b="4997"/>
          <a:stretch/>
        </p:blipFill>
        <p:spPr>
          <a:xfrm flipH="1">
            <a:off x="0" y="-12700"/>
            <a:ext cx="12192000" cy="7465026"/>
          </a:xfrm>
          <a:prstGeom prst="rect">
            <a:avLst/>
          </a:prstGeom>
        </p:spPr>
      </p:pic>
      <p:sp>
        <p:nvSpPr>
          <p:cNvPr id="2" name="Rectangle 1"/>
          <p:cNvSpPr/>
          <p:nvPr/>
        </p:nvSpPr>
        <p:spPr>
          <a:xfrm>
            <a:off x="0" y="-12700"/>
            <a:ext cx="12192000" cy="7465026"/>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itle 1"/>
          <p:cNvSpPr txBox="1">
            <a:spLocks/>
          </p:cNvSpPr>
          <p:nvPr/>
        </p:nvSpPr>
        <p:spPr>
          <a:xfrm>
            <a:off x="275963" y="2295133"/>
            <a:ext cx="6374219" cy="2243386"/>
          </a:xfrm>
          <a:prstGeom prst="rect">
            <a:avLst/>
          </a:prstGeom>
        </p:spPr>
        <p:txBody>
          <a:bodyPr vert="horz" lIns="0" tIns="0" rIns="0" bIns="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solidFill>
                  <a:schemeClr val="bg1"/>
                </a:solidFill>
                <a:latin typeface="Century Gothic" panose="020B0502020202020204" pitchFamily="34" charset="0"/>
              </a:rPr>
              <a:t>TouchPoints Perspective: </a:t>
            </a:r>
          </a:p>
          <a:p>
            <a:r>
              <a:rPr lang="en-GB" sz="5000" dirty="0">
                <a:solidFill>
                  <a:schemeClr val="bg1"/>
                </a:solidFill>
                <a:latin typeface="Century Gothic" panose="020B0502020202020204" pitchFamily="34" charset="0"/>
              </a:rPr>
              <a:t>Framing Sustainability</a:t>
            </a:r>
          </a:p>
        </p:txBody>
      </p:sp>
      <p:sp>
        <p:nvSpPr>
          <p:cNvPr id="7" name="Subtitle 2"/>
          <p:cNvSpPr txBox="1">
            <a:spLocks/>
          </p:cNvSpPr>
          <p:nvPr/>
        </p:nvSpPr>
        <p:spPr>
          <a:xfrm>
            <a:off x="275964" y="4640119"/>
            <a:ext cx="3559175" cy="31115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solidFill>
                  <a:schemeClr val="bg1"/>
                </a:solidFill>
                <a:latin typeface="Century Gothic" panose="020B0502020202020204" pitchFamily="34" charset="0"/>
              </a:rPr>
              <a:t>Gabriela Cropper</a:t>
            </a:r>
            <a:endParaRPr lang="en-GB" sz="1800"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0" y="378954"/>
            <a:ext cx="995146" cy="1265119"/>
          </a:xfrm>
          <a:prstGeom prst="rect">
            <a:avLst/>
          </a:prstGeom>
        </p:spPr>
      </p:pic>
    </p:spTree>
    <p:extLst>
      <p:ext uri="{BB962C8B-B14F-4D97-AF65-F5344CB8AC3E}">
        <p14:creationId xmlns:p14="http://schemas.microsoft.com/office/powerpoint/2010/main" val="294244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470" y="529367"/>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Background</a:t>
            </a:r>
            <a:endParaRPr lang="en-GB" sz="3600" b="1" dirty="0">
              <a:solidFill>
                <a:prstClr val="black"/>
              </a:solidFill>
              <a:latin typeface="Century Gothic" panose="020B0502020202020204" pitchFamily="34" charset="0"/>
            </a:endParaRPr>
          </a:p>
          <a:p>
            <a:pPr lvl="0">
              <a:defRPr/>
            </a:pPr>
            <a:r>
              <a:rPr lang="en-GB" sz="3200" dirty="0" smtClean="0">
                <a:latin typeface="Century Gothic" panose="020B0502020202020204" pitchFamily="34" charset="0"/>
              </a:rPr>
              <a:t>To answer these questions</a:t>
            </a:r>
            <a:endParaRPr lang="en-GB" sz="3200" dirty="0">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graphicFrame>
        <p:nvGraphicFramePr>
          <p:cNvPr id="5" name="Table 4"/>
          <p:cNvGraphicFramePr>
            <a:graphicFrameLocks noGrp="1"/>
          </p:cNvGraphicFramePr>
          <p:nvPr/>
        </p:nvGraphicFramePr>
        <p:xfrm>
          <a:off x="677470" y="1775120"/>
          <a:ext cx="10726812" cy="4200378"/>
        </p:xfrm>
        <a:graphic>
          <a:graphicData uri="http://schemas.openxmlformats.org/drawingml/2006/table">
            <a:tbl>
              <a:tblPr>
                <a:tableStyleId>{5C22544A-7EE6-4342-B048-85BDC9FD1C3A}</a:tableStyleId>
              </a:tblPr>
              <a:tblGrid>
                <a:gridCol w="5434280">
                  <a:extLst>
                    <a:ext uri="{9D8B030D-6E8A-4147-A177-3AD203B41FA5}">
                      <a16:colId xmlns:a16="http://schemas.microsoft.com/office/drawing/2014/main" val="2218862438"/>
                    </a:ext>
                  </a:extLst>
                </a:gridCol>
                <a:gridCol w="5292532">
                  <a:extLst>
                    <a:ext uri="{9D8B030D-6E8A-4147-A177-3AD203B41FA5}">
                      <a16:colId xmlns:a16="http://schemas.microsoft.com/office/drawing/2014/main" val="1649675552"/>
                    </a:ext>
                  </a:extLst>
                </a:gridCol>
              </a:tblGrid>
              <a:tr h="554458">
                <a:tc>
                  <a:txBody>
                    <a:bodyPr/>
                    <a:lstStyle/>
                    <a:p>
                      <a:pPr lvl="1" algn="l" fontAlgn="b"/>
                      <a:r>
                        <a:rPr lang="en-GB" sz="1400" u="none" strike="noStrike" dirty="0">
                          <a:effectLst/>
                          <a:latin typeface="Century Gothic" panose="020B0502020202020204" pitchFamily="34" charset="0"/>
                        </a:rPr>
                        <a:t>I Try To Buy Local Produce Whenever I Can</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b"/>
                      <a:r>
                        <a:rPr lang="en-GB" sz="1400" u="none" strike="noStrike" dirty="0">
                          <a:effectLst/>
                          <a:latin typeface="Century Gothic" panose="020B0502020202020204" pitchFamily="34" charset="0"/>
                        </a:rPr>
                        <a:t>I Am Worried About the Pollution and Congestion Caused By Cars</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99575"/>
                  </a:ext>
                </a:extLst>
              </a:tr>
              <a:tr h="554458">
                <a:tc>
                  <a:txBody>
                    <a:bodyPr/>
                    <a:lstStyle/>
                    <a:p>
                      <a:pPr lvl="1" algn="l" fontAlgn="b"/>
                      <a:r>
                        <a:rPr lang="en-GB" sz="1400" u="none" strike="noStrike" dirty="0">
                          <a:effectLst/>
                          <a:latin typeface="Century Gothic" panose="020B0502020202020204" pitchFamily="34" charset="0"/>
                        </a:rPr>
                        <a:t>I Prefer Not To Buy Food That Has Been Genetically Modified</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b"/>
                      <a:r>
                        <a:rPr lang="en-GB" sz="1400" u="none" strike="noStrike" dirty="0">
                          <a:effectLst/>
                          <a:latin typeface="Century Gothic" panose="020B0502020202020204" pitchFamily="34" charset="0"/>
                        </a:rPr>
                        <a:t>I Am Concerned About the Effects of Climate Change</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833194"/>
                  </a:ext>
                </a:extLst>
              </a:tr>
              <a:tr h="319172">
                <a:tc>
                  <a:txBody>
                    <a:bodyPr/>
                    <a:lstStyle/>
                    <a:p>
                      <a:pPr lvl="1" algn="l" fontAlgn="b"/>
                      <a:r>
                        <a:rPr lang="en-GB" sz="1400" u="none" strike="noStrike" dirty="0">
                          <a:effectLst/>
                          <a:latin typeface="Century Gothic" panose="020B0502020202020204" pitchFamily="34" charset="0"/>
                        </a:rPr>
                        <a:t>I Am Trying To Buy More Fair Trade Products</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b"/>
                      <a:r>
                        <a:rPr lang="en-GB" sz="1400" u="none" strike="noStrike" dirty="0">
                          <a:effectLst/>
                          <a:latin typeface="Century Gothic" panose="020B0502020202020204" pitchFamily="34" charset="0"/>
                        </a:rPr>
                        <a:t>I Actively Avoid Shops I Feel Are Unethical</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157756"/>
                  </a:ext>
                </a:extLst>
              </a:tr>
              <a:tr h="554458">
                <a:tc>
                  <a:txBody>
                    <a:bodyPr/>
                    <a:lstStyle/>
                    <a:p>
                      <a:pPr lvl="1" algn="l" fontAlgn="b"/>
                      <a:r>
                        <a:rPr lang="en-GB" sz="1400" u="none" strike="noStrike" dirty="0">
                          <a:effectLst/>
                          <a:latin typeface="Century Gothic" panose="020B0502020202020204" pitchFamily="34" charset="0"/>
                        </a:rPr>
                        <a:t>I Am Actively Reducing The Amount Of Plastic I Use</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b"/>
                      <a:r>
                        <a:rPr lang="en-GB" sz="1400" u="none" strike="noStrike" dirty="0">
                          <a:effectLst/>
                          <a:latin typeface="Century Gothic" panose="020B0502020202020204" pitchFamily="34" charset="0"/>
                        </a:rPr>
                        <a:t>Where and How a Product Is Made Is Very Important To Me</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325536"/>
                  </a:ext>
                </a:extLst>
              </a:tr>
              <a:tr h="831687">
                <a:tc>
                  <a:txBody>
                    <a:bodyPr/>
                    <a:lstStyle/>
                    <a:p>
                      <a:pPr lvl="1" algn="l" fontAlgn="b"/>
                      <a:r>
                        <a:rPr lang="en-GB" sz="1400" u="none" strike="noStrike">
                          <a:effectLst/>
                          <a:latin typeface="Century Gothic" panose="020B0502020202020204" pitchFamily="34" charset="0"/>
                        </a:rPr>
                        <a:t>I Am Happy To Pay More For Locally Produced Items</a:t>
                      </a:r>
                      <a:endParaRPr lang="en-GB" sz="1400" b="1"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b"/>
                      <a:r>
                        <a:rPr lang="en-GB" sz="1400" u="none" strike="noStrike" dirty="0">
                          <a:effectLst/>
                          <a:latin typeface="Century Gothic" panose="020B0502020202020204" pitchFamily="34" charset="0"/>
                        </a:rPr>
                        <a:t>I Prefer To Use Independent Shops For Fresh Produce Rather Than Supermarkets (e.g. Butcher, Fishmonger etc.)</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0663540"/>
                  </a:ext>
                </a:extLst>
              </a:tr>
              <a:tr h="554458">
                <a:tc>
                  <a:txBody>
                    <a:bodyPr/>
                    <a:lstStyle/>
                    <a:p>
                      <a:pPr lvl="1" algn="l" fontAlgn="b"/>
                      <a:r>
                        <a:rPr lang="en-GB" sz="1400" u="none" strike="noStrike">
                          <a:effectLst/>
                          <a:latin typeface="Century Gothic" panose="020B0502020202020204" pitchFamily="34" charset="0"/>
                        </a:rPr>
                        <a:t>I Have Consciously Reduced The Amount Of Meat I Am Consuming</a:t>
                      </a:r>
                      <a:endParaRPr lang="en-GB" sz="1400" b="1"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b"/>
                      <a:r>
                        <a:rPr lang="en-GB" sz="1400" u="none" strike="noStrike" dirty="0">
                          <a:effectLst/>
                          <a:latin typeface="Century Gothic" panose="020B0502020202020204" pitchFamily="34" charset="0"/>
                        </a:rPr>
                        <a:t>I Like To Get Out To the Countryside Whenever I Can</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4575750"/>
                  </a:ext>
                </a:extLst>
              </a:tr>
              <a:tr h="831687">
                <a:tc>
                  <a:txBody>
                    <a:bodyPr/>
                    <a:lstStyle/>
                    <a:p>
                      <a:pPr lvl="1" algn="l" fontAlgn="b"/>
                      <a:r>
                        <a:rPr lang="en-GB" sz="1400" u="none" strike="noStrike">
                          <a:effectLst/>
                          <a:latin typeface="Century Gothic" panose="020B0502020202020204" pitchFamily="34" charset="0"/>
                        </a:rPr>
                        <a:t>I Prefer To Use Brands That Have A Clear Social Conscience</a:t>
                      </a:r>
                      <a:endParaRPr lang="en-GB" sz="1400" b="1"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b"/>
                      <a:r>
                        <a:rPr lang="en-GB" sz="1400" u="none" strike="noStrike" dirty="0">
                          <a:effectLst/>
                          <a:latin typeface="Century Gothic" panose="020B0502020202020204" pitchFamily="34" charset="0"/>
                        </a:rPr>
                        <a:t>It Is Important For Me To Know How The Products And Services I Buy Are Sourced And Made</a:t>
                      </a:r>
                      <a:endParaRPr lang="en-GB" sz="14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4196588"/>
                  </a:ext>
                </a:extLst>
              </a:tr>
            </a:tbl>
          </a:graphicData>
        </a:graphic>
      </p:graphicFrame>
    </p:spTree>
    <p:extLst>
      <p:ext uri="{BB962C8B-B14F-4D97-AF65-F5344CB8AC3E}">
        <p14:creationId xmlns:p14="http://schemas.microsoft.com/office/powerpoint/2010/main" val="152795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Background</a:t>
            </a:r>
            <a:endParaRPr lang="en-GB" sz="3600" b="1" dirty="0">
              <a:solidFill>
                <a:prstClr val="black"/>
              </a:solidFill>
              <a:latin typeface="Century Gothic" panose="020B0502020202020204" pitchFamily="34" charset="0"/>
            </a:endParaRPr>
          </a:p>
          <a:p>
            <a:pPr lvl="0">
              <a:defRPr/>
            </a:pPr>
            <a:r>
              <a:rPr lang="en-GB" sz="3200" dirty="0" smtClean="0">
                <a:latin typeface="Century Gothic" panose="020B0502020202020204" pitchFamily="34" charset="0"/>
              </a:rPr>
              <a:t>Defining political proxies</a:t>
            </a:r>
            <a:endParaRPr lang="en-GB" sz="3200" dirty="0">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sp>
        <p:nvSpPr>
          <p:cNvPr id="3" name="TextBox 2"/>
          <p:cNvSpPr txBox="1"/>
          <p:nvPr/>
        </p:nvSpPr>
        <p:spPr>
          <a:xfrm>
            <a:off x="719999" y="1687445"/>
            <a:ext cx="11177833" cy="3970318"/>
          </a:xfrm>
          <a:prstGeom prst="rect">
            <a:avLst/>
          </a:prstGeom>
          <a:noFill/>
        </p:spPr>
        <p:txBody>
          <a:bodyPr wrap="square" rtlCol="0">
            <a:spAutoFit/>
          </a:bodyPr>
          <a:lstStyle/>
          <a:p>
            <a:pPr>
              <a:lnSpc>
                <a:spcPct val="150000"/>
              </a:lnSpc>
            </a:pPr>
            <a:r>
              <a:rPr lang="en-GB" sz="2400" dirty="0" smtClean="0">
                <a:latin typeface="Century Gothic" panose="020B0502020202020204" pitchFamily="34" charset="0"/>
              </a:rPr>
              <a:t>Political proxies were created based on the Views and Opinions statements reflecting conservative and liberal attitudes:</a:t>
            </a:r>
          </a:p>
          <a:p>
            <a:pPr marL="800100" lvl="1" indent="-342900">
              <a:lnSpc>
                <a:spcPct val="150000"/>
              </a:lnSpc>
              <a:buFont typeface="Arial" panose="020B0604020202020204" pitchFamily="34" charset="0"/>
              <a:buChar char="•"/>
            </a:pPr>
            <a:r>
              <a:rPr lang="en-GB" sz="2400" dirty="0" smtClean="0">
                <a:latin typeface="Century Gothic" panose="020B0502020202020204" pitchFamily="34" charset="0"/>
              </a:rPr>
              <a:t>Traditionalism</a:t>
            </a:r>
          </a:p>
          <a:p>
            <a:pPr marL="800100" lvl="1" indent="-342900">
              <a:lnSpc>
                <a:spcPct val="150000"/>
              </a:lnSpc>
              <a:buFont typeface="Arial" panose="020B0604020202020204" pitchFamily="34" charset="0"/>
              <a:buChar char="•"/>
            </a:pPr>
            <a:r>
              <a:rPr lang="en-GB" sz="2400" dirty="0" err="1" smtClean="0">
                <a:latin typeface="Century Gothic" panose="020B0502020202020204" pitchFamily="34" charset="0"/>
              </a:rPr>
              <a:t>Brexit</a:t>
            </a:r>
            <a:endParaRPr lang="en-GB" sz="2400" dirty="0" smtClean="0">
              <a:latin typeface="Century Gothic" panose="020B0502020202020204" pitchFamily="34" charset="0"/>
            </a:endParaRPr>
          </a:p>
          <a:p>
            <a:pPr marL="800100" lvl="1" indent="-342900">
              <a:lnSpc>
                <a:spcPct val="150000"/>
              </a:lnSpc>
              <a:buFont typeface="Arial" panose="020B0604020202020204" pitchFamily="34" charset="0"/>
              <a:buChar char="•"/>
            </a:pPr>
            <a:r>
              <a:rPr lang="en-GB" sz="2400" dirty="0" smtClean="0">
                <a:latin typeface="Century Gothic" panose="020B0502020202020204" pitchFamily="34" charset="0"/>
              </a:rPr>
              <a:t>Openness to different cultures</a:t>
            </a:r>
          </a:p>
          <a:p>
            <a:pPr marL="800100" lvl="1" indent="-342900">
              <a:lnSpc>
                <a:spcPct val="150000"/>
              </a:lnSpc>
              <a:buFont typeface="Arial" panose="020B0604020202020204" pitchFamily="34" charset="0"/>
              <a:buChar char="•"/>
            </a:pPr>
            <a:r>
              <a:rPr lang="en-GB" sz="2400" dirty="0">
                <a:latin typeface="Century Gothic" panose="020B0502020202020204" pitchFamily="34" charset="0"/>
              </a:rPr>
              <a:t>Newspaper </a:t>
            </a:r>
            <a:r>
              <a:rPr lang="en-GB" sz="2400" dirty="0" smtClean="0">
                <a:latin typeface="Century Gothic" panose="020B0502020202020204" pitchFamily="34" charset="0"/>
              </a:rPr>
              <a:t>readership</a:t>
            </a:r>
          </a:p>
          <a:p>
            <a:pPr marL="1257300" lvl="2" indent="-342900">
              <a:lnSpc>
                <a:spcPct val="150000"/>
              </a:lnSpc>
              <a:buFont typeface="Arial" panose="020B0604020202020204" pitchFamily="34" charset="0"/>
              <a:buChar char="•"/>
            </a:pPr>
            <a:endParaRPr lang="en-GB" sz="2400" dirty="0">
              <a:latin typeface="Century Gothic" panose="020B0502020202020204" pitchFamily="34" charset="0"/>
            </a:endParaRPr>
          </a:p>
        </p:txBody>
      </p:sp>
    </p:spTree>
    <p:extLst>
      <p:ext uri="{BB962C8B-B14F-4D97-AF65-F5344CB8AC3E}">
        <p14:creationId xmlns:p14="http://schemas.microsoft.com/office/powerpoint/2010/main" val="3583224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746" y="2517775"/>
            <a:ext cx="7596188" cy="1733383"/>
          </a:xfrm>
          <a:prstGeom prst="rect">
            <a:avLst/>
          </a:prstGeom>
        </p:spPr>
        <p:txBody>
          <a:bodyPr lIns="0" tIns="0" rIns="0" bIns="0">
            <a:normAutofit/>
          </a:bodyPr>
          <a:lstStyle/>
          <a:p>
            <a:pPr algn="l"/>
            <a:r>
              <a:rPr lang="en-GB" sz="5000" b="1" dirty="0" smtClean="0">
                <a:solidFill>
                  <a:schemeClr val="bg1"/>
                </a:solidFill>
                <a:latin typeface="Century Gothic" panose="020B0502020202020204" pitchFamily="34" charset="0"/>
              </a:rPr>
              <a:t>TouchPoints analysis:</a:t>
            </a:r>
            <a:br>
              <a:rPr lang="en-GB" sz="5000" b="1" dirty="0" smtClean="0">
                <a:solidFill>
                  <a:schemeClr val="bg1"/>
                </a:solidFill>
                <a:latin typeface="Century Gothic" panose="020B0502020202020204" pitchFamily="34" charset="0"/>
              </a:rPr>
            </a:br>
            <a:r>
              <a:rPr lang="en-GB" sz="5000" dirty="0" smtClean="0">
                <a:solidFill>
                  <a:schemeClr val="bg1"/>
                </a:solidFill>
                <a:latin typeface="Century Gothic" panose="020B0502020202020204" pitchFamily="34" charset="0"/>
              </a:rPr>
              <a:t>Demographics</a:t>
            </a:r>
            <a:endParaRPr lang="en-GB" sz="5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95089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noGrp="1"/>
          </p:cNvGraphicFramePr>
          <p:nvPr>
            <p:ph sz="quarter" idx="4294967295"/>
            <p:extLst>
              <p:ext uri="{D42A27DB-BD31-4B8C-83A1-F6EECF244321}">
                <p14:modId xmlns:p14="http://schemas.microsoft.com/office/powerpoint/2010/main" val="743682559"/>
              </p:ext>
            </p:extLst>
          </p:nvPr>
        </p:nvGraphicFramePr>
        <p:xfrm>
          <a:off x="471557" y="1215365"/>
          <a:ext cx="6907651" cy="5212867"/>
        </p:xfrm>
        <a:graphic>
          <a:graphicData uri="http://schemas.openxmlformats.org/drawingml/2006/chart">
            <c:chart xmlns:c="http://schemas.openxmlformats.org/drawingml/2006/chart" xmlns:r="http://schemas.openxmlformats.org/officeDocument/2006/relationships" r:id="rId3"/>
          </a:graphicData>
        </a:graphic>
      </p:graphicFrame>
      <p:sp>
        <p:nvSpPr>
          <p:cNvPr id="48131" name="Title 1"/>
          <p:cNvSpPr txBox="1">
            <a:spLocks/>
          </p:cNvSpPr>
          <p:nvPr/>
        </p:nvSpPr>
        <p:spPr bwMode="auto">
          <a:xfrm>
            <a:off x="720000" y="540000"/>
            <a:ext cx="10515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Attitudes: </a:t>
            </a:r>
            <a:r>
              <a:rPr lang="en-GB" altLang="en-US" sz="3200" dirty="0" smtClean="0">
                <a:solidFill>
                  <a:srgbClr val="000000"/>
                </a:solidFill>
                <a:latin typeface="Century Gothic" panose="020B0502020202020204" pitchFamily="34" charset="0"/>
              </a:rPr>
              <a:t>women vs men</a:t>
            </a:r>
            <a:endParaRPr kumimoji="0" lang="en-GB" altLang="en-US" sz="32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p:txBody>
      </p:sp>
      <p:sp>
        <p:nvSpPr>
          <p:cNvPr id="4" name="TextBox 3"/>
          <p:cNvSpPr txBox="1"/>
          <p:nvPr/>
        </p:nvSpPr>
        <p:spPr>
          <a:xfrm>
            <a:off x="7543800" y="1468856"/>
            <a:ext cx="4335533" cy="2554545"/>
          </a:xfrm>
          <a:prstGeom prst="rect">
            <a:avLst/>
          </a:prstGeom>
          <a:noFill/>
        </p:spPr>
        <p:txBody>
          <a:bodyPr wrap="square" rtlCol="0">
            <a:spAutoFit/>
          </a:bodyPr>
          <a:lstStyle/>
          <a:p>
            <a:pPr algn="just"/>
            <a:r>
              <a:rPr lang="en-GB" sz="1600" dirty="0" smtClean="0">
                <a:latin typeface="Century Gothic" panose="020B0502020202020204" pitchFamily="34" charset="0"/>
              </a:rPr>
              <a:t>Top statements for men and women are the same:</a:t>
            </a:r>
          </a:p>
          <a:p>
            <a:pPr marL="800100" lvl="1" indent="-342900" algn="just">
              <a:buFont typeface="+mj-lt"/>
              <a:buAutoNum type="arabicPeriod"/>
            </a:pPr>
            <a:r>
              <a:rPr lang="en-GB" sz="1600" dirty="0" smtClean="0">
                <a:latin typeface="Century Gothic" panose="020B0502020202020204" pitchFamily="34" charset="0"/>
              </a:rPr>
              <a:t>Countryside</a:t>
            </a:r>
          </a:p>
          <a:p>
            <a:pPr marL="800100" lvl="1" indent="-342900" algn="just">
              <a:buFont typeface="+mj-lt"/>
              <a:buAutoNum type="arabicPeriod"/>
            </a:pPr>
            <a:r>
              <a:rPr lang="en-GB" sz="1600" dirty="0" smtClean="0">
                <a:latin typeface="Century Gothic" panose="020B0502020202020204" pitchFamily="34" charset="0"/>
              </a:rPr>
              <a:t>Reducing </a:t>
            </a:r>
            <a:r>
              <a:rPr lang="en-GB" sz="1600" dirty="0">
                <a:latin typeface="Century Gothic" panose="020B0502020202020204" pitchFamily="34" charset="0"/>
              </a:rPr>
              <a:t>plastic usage</a:t>
            </a:r>
            <a:endParaRPr lang="en-GB" sz="1600" dirty="0" smtClean="0">
              <a:latin typeface="Century Gothic" panose="020B0502020202020204" pitchFamily="34" charset="0"/>
            </a:endParaRPr>
          </a:p>
          <a:p>
            <a:pPr marL="800100" lvl="1" indent="-342900" algn="just">
              <a:buFont typeface="+mj-lt"/>
              <a:buAutoNum type="arabicPeriod"/>
            </a:pPr>
            <a:r>
              <a:rPr lang="en-GB" sz="1600" dirty="0" smtClean="0">
                <a:latin typeface="Century Gothic" panose="020B0502020202020204" pitchFamily="34" charset="0"/>
              </a:rPr>
              <a:t>Local produce premium</a:t>
            </a:r>
          </a:p>
          <a:p>
            <a:pPr algn="just"/>
            <a:endParaRPr lang="en-GB" sz="1600" dirty="0" smtClean="0">
              <a:latin typeface="Century Gothic" panose="020B0502020202020204" pitchFamily="34" charset="0"/>
            </a:endParaRPr>
          </a:p>
          <a:p>
            <a:pPr algn="just"/>
            <a:r>
              <a:rPr lang="en-GB" sz="1600" dirty="0" smtClean="0">
                <a:latin typeface="Century Gothic" panose="020B0502020202020204" pitchFamily="34" charset="0"/>
              </a:rPr>
              <a:t>Largest differences in opinion:</a:t>
            </a:r>
          </a:p>
          <a:p>
            <a:pPr marL="742950" lvl="1" indent="-285750" algn="just">
              <a:buFont typeface="Arial" panose="020B0604020202020204" pitchFamily="34" charset="0"/>
              <a:buChar char="•"/>
            </a:pPr>
            <a:r>
              <a:rPr lang="en-GB" sz="1600" dirty="0" smtClean="0">
                <a:latin typeface="Century Gothic" panose="020B0502020202020204" pitchFamily="34" charset="0"/>
              </a:rPr>
              <a:t>Reduce plastic usage</a:t>
            </a:r>
          </a:p>
          <a:p>
            <a:pPr marL="742950" lvl="1" indent="-285750" algn="just">
              <a:buFont typeface="Arial" panose="020B0604020202020204" pitchFamily="34" charset="0"/>
              <a:buChar char="•"/>
            </a:pPr>
            <a:r>
              <a:rPr lang="en-GB" sz="1600" dirty="0" smtClean="0">
                <a:latin typeface="Century Gothic" panose="020B0502020202020204" pitchFamily="34" charset="0"/>
              </a:rPr>
              <a:t>Prefer not to eat GMOs</a:t>
            </a:r>
          </a:p>
          <a:p>
            <a:pPr marL="742950" lvl="1" indent="-285750" algn="just">
              <a:buFont typeface="Arial" panose="020B0604020202020204" pitchFamily="34" charset="0"/>
              <a:buChar char="•"/>
            </a:pPr>
            <a:r>
              <a:rPr lang="en-GB" sz="1600" dirty="0" smtClean="0">
                <a:latin typeface="Century Gothic" panose="020B0502020202020204" pitchFamily="34" charset="0"/>
              </a:rPr>
              <a:t>Reducing meat</a:t>
            </a:r>
          </a:p>
        </p:txBody>
      </p:sp>
    </p:spTree>
    <p:extLst>
      <p:ext uri="{BB962C8B-B14F-4D97-AF65-F5344CB8AC3E}">
        <p14:creationId xmlns:p14="http://schemas.microsoft.com/office/powerpoint/2010/main" val="1830367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noGrp="1"/>
          </p:cNvGraphicFramePr>
          <p:nvPr>
            <p:ph sz="quarter" idx="4294967295"/>
            <p:extLst>
              <p:ext uri="{D42A27DB-BD31-4B8C-83A1-F6EECF244321}">
                <p14:modId xmlns:p14="http://schemas.microsoft.com/office/powerpoint/2010/main" val="430269548"/>
              </p:ext>
            </p:extLst>
          </p:nvPr>
        </p:nvGraphicFramePr>
        <p:xfrm>
          <a:off x="471557" y="1215365"/>
          <a:ext cx="6907651" cy="5212867"/>
        </p:xfrm>
        <a:graphic>
          <a:graphicData uri="http://schemas.openxmlformats.org/drawingml/2006/chart">
            <c:chart xmlns:c="http://schemas.openxmlformats.org/drawingml/2006/chart" xmlns:r="http://schemas.openxmlformats.org/officeDocument/2006/relationships" r:id="rId3"/>
          </a:graphicData>
        </a:graphic>
      </p:graphicFrame>
      <p:sp>
        <p:nvSpPr>
          <p:cNvPr id="48131" name="Title 1"/>
          <p:cNvSpPr txBox="1">
            <a:spLocks/>
          </p:cNvSpPr>
          <p:nvPr/>
        </p:nvSpPr>
        <p:spPr bwMode="auto">
          <a:xfrm>
            <a:off x="720000" y="540000"/>
            <a:ext cx="10515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Attitudes: </a:t>
            </a:r>
            <a:r>
              <a:rPr lang="en-GB" altLang="en-US" sz="3200" dirty="0" smtClean="0">
                <a:solidFill>
                  <a:srgbClr val="000000"/>
                </a:solidFill>
                <a:latin typeface="Century Gothic" panose="020B0502020202020204" pitchFamily="34" charset="0"/>
              </a:rPr>
              <a:t>social grade</a:t>
            </a:r>
            <a:endParaRPr kumimoji="0" lang="en-GB" altLang="en-US" sz="32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p:txBody>
      </p:sp>
      <p:sp>
        <p:nvSpPr>
          <p:cNvPr id="4" name="TextBox 3"/>
          <p:cNvSpPr txBox="1"/>
          <p:nvPr/>
        </p:nvSpPr>
        <p:spPr>
          <a:xfrm>
            <a:off x="7379208" y="1587609"/>
            <a:ext cx="4335533" cy="3785652"/>
          </a:xfrm>
          <a:prstGeom prst="rect">
            <a:avLst/>
          </a:prstGeom>
          <a:noFill/>
        </p:spPr>
        <p:txBody>
          <a:bodyPr wrap="square" rtlCol="0">
            <a:spAutoFit/>
          </a:bodyPr>
          <a:lstStyle/>
          <a:p>
            <a:pPr algn="just"/>
            <a:r>
              <a:rPr lang="en-GB" sz="1600" dirty="0" smtClean="0">
                <a:latin typeface="Century Gothic" panose="020B0502020202020204" pitchFamily="34" charset="0"/>
              </a:rPr>
              <a:t>Top statements for ABC1:</a:t>
            </a:r>
          </a:p>
          <a:p>
            <a:pPr marL="800100" lvl="1" indent="-342900" algn="just">
              <a:buFont typeface="+mj-lt"/>
              <a:buAutoNum type="arabicPeriod"/>
            </a:pPr>
            <a:r>
              <a:rPr lang="en-GB" sz="1600" dirty="0" smtClean="0">
                <a:latin typeface="Century Gothic" panose="020B0502020202020204" pitchFamily="34" charset="0"/>
              </a:rPr>
              <a:t>Reducing plastic</a:t>
            </a:r>
          </a:p>
          <a:p>
            <a:pPr marL="800100" lvl="1" indent="-342900" algn="just">
              <a:buFont typeface="+mj-lt"/>
              <a:buAutoNum type="arabicPeriod"/>
            </a:pPr>
            <a:r>
              <a:rPr lang="en-GB" sz="1600" dirty="0" smtClean="0">
                <a:latin typeface="Century Gothic" panose="020B0502020202020204" pitchFamily="34" charset="0"/>
              </a:rPr>
              <a:t>Countryside </a:t>
            </a:r>
            <a:endParaRPr lang="en-GB" sz="1600" dirty="0">
              <a:latin typeface="Century Gothic" panose="020B0502020202020204" pitchFamily="34" charset="0"/>
            </a:endParaRPr>
          </a:p>
          <a:p>
            <a:pPr marL="800100" lvl="1" indent="-342900" algn="just">
              <a:buFont typeface="+mj-lt"/>
              <a:buAutoNum type="arabicPeriod"/>
            </a:pPr>
            <a:r>
              <a:rPr lang="en-GB" sz="1600" dirty="0" smtClean="0">
                <a:latin typeface="Century Gothic" panose="020B0502020202020204" pitchFamily="34" charset="0"/>
              </a:rPr>
              <a:t>Local produce premium</a:t>
            </a:r>
          </a:p>
          <a:p>
            <a:pPr lvl="1" algn="just"/>
            <a:endParaRPr lang="en-GB" sz="1600" dirty="0" smtClean="0">
              <a:latin typeface="Century Gothic" panose="020B0502020202020204" pitchFamily="34" charset="0"/>
            </a:endParaRPr>
          </a:p>
          <a:p>
            <a:pPr algn="just"/>
            <a:r>
              <a:rPr lang="en-GB" sz="1600" dirty="0" smtClean="0">
                <a:latin typeface="Century Gothic" panose="020B0502020202020204" pitchFamily="34" charset="0"/>
              </a:rPr>
              <a:t>Top statements C2DE</a:t>
            </a:r>
          </a:p>
          <a:p>
            <a:pPr marL="800100" lvl="1" indent="-342900" algn="just">
              <a:buFont typeface="+mj-lt"/>
              <a:buAutoNum type="arabicPeriod"/>
            </a:pPr>
            <a:r>
              <a:rPr lang="en-GB" sz="1600" dirty="0" smtClean="0">
                <a:latin typeface="Century Gothic" panose="020B0502020202020204" pitchFamily="34" charset="0"/>
              </a:rPr>
              <a:t>Countryside</a:t>
            </a:r>
            <a:endParaRPr lang="en-GB" sz="1600" dirty="0">
              <a:latin typeface="Century Gothic" panose="020B0502020202020204" pitchFamily="34" charset="0"/>
            </a:endParaRPr>
          </a:p>
          <a:p>
            <a:pPr marL="800100" lvl="1" indent="-342900" algn="just">
              <a:buFont typeface="+mj-lt"/>
              <a:buAutoNum type="arabicPeriod"/>
            </a:pPr>
            <a:r>
              <a:rPr lang="en-GB" sz="1600" dirty="0" smtClean="0">
                <a:latin typeface="Century Gothic" panose="020B0502020202020204" pitchFamily="34" charset="0"/>
              </a:rPr>
              <a:t>Reducing plastic</a:t>
            </a:r>
          </a:p>
          <a:p>
            <a:pPr marL="800100" lvl="1" indent="-342900" algn="just">
              <a:buFont typeface="+mj-lt"/>
              <a:buAutoNum type="arabicPeriod"/>
            </a:pPr>
            <a:r>
              <a:rPr lang="en-GB" sz="1600" dirty="0" smtClean="0">
                <a:latin typeface="Century Gothic" panose="020B0502020202020204" pitchFamily="34" charset="0"/>
              </a:rPr>
              <a:t>Buy local</a:t>
            </a:r>
          </a:p>
          <a:p>
            <a:pPr algn="just"/>
            <a:endParaRPr lang="en-GB" sz="1600" dirty="0">
              <a:latin typeface="Century Gothic" panose="020B0502020202020204" pitchFamily="34" charset="0"/>
            </a:endParaRPr>
          </a:p>
          <a:p>
            <a:pPr algn="just"/>
            <a:r>
              <a:rPr lang="en-GB" sz="1600" dirty="0" smtClean="0">
                <a:latin typeface="Century Gothic" panose="020B0502020202020204" pitchFamily="34" charset="0"/>
              </a:rPr>
              <a:t>Largest differences in opinion:</a:t>
            </a:r>
          </a:p>
          <a:p>
            <a:pPr marL="742950" lvl="1" indent="-285750" algn="just">
              <a:buFont typeface="Arial" panose="020B0604020202020204" pitchFamily="34" charset="0"/>
              <a:buChar char="•"/>
            </a:pPr>
            <a:r>
              <a:rPr lang="en-GB" sz="1600" dirty="0" smtClean="0">
                <a:latin typeface="Century Gothic" panose="020B0502020202020204" pitchFamily="34" charset="0"/>
              </a:rPr>
              <a:t>Pay premium for local produce</a:t>
            </a:r>
          </a:p>
          <a:p>
            <a:pPr marL="742950" lvl="1" indent="-285750" algn="just">
              <a:buFont typeface="Arial" panose="020B0604020202020204" pitchFamily="34" charset="0"/>
              <a:buChar char="•"/>
            </a:pPr>
            <a:r>
              <a:rPr lang="en-GB" sz="1600" dirty="0" smtClean="0">
                <a:latin typeface="Century Gothic" panose="020B0502020202020204" pitchFamily="34" charset="0"/>
              </a:rPr>
              <a:t>Preference for brands with a clear social </a:t>
            </a:r>
            <a:r>
              <a:rPr lang="en-GB" sz="1600" dirty="0" smtClean="0">
                <a:latin typeface="Century Gothic" panose="020B0502020202020204" pitchFamily="34" charset="0"/>
              </a:rPr>
              <a:t>conscience</a:t>
            </a:r>
            <a:endParaRPr lang="en-GB" sz="1600" dirty="0" smtClean="0">
              <a:latin typeface="Century Gothic" panose="020B0502020202020204" pitchFamily="34" charset="0"/>
            </a:endParaRPr>
          </a:p>
          <a:p>
            <a:pPr marL="742950" lvl="1" indent="-285750" algn="just">
              <a:buFont typeface="Arial" panose="020B0604020202020204" pitchFamily="34" charset="0"/>
              <a:buChar char="•"/>
            </a:pPr>
            <a:r>
              <a:rPr lang="en-GB" sz="1600" dirty="0" smtClean="0">
                <a:latin typeface="Century Gothic" panose="020B0502020202020204" pitchFamily="34" charset="0"/>
              </a:rPr>
              <a:t>Buy more fair trade products</a:t>
            </a:r>
            <a:endParaRPr lang="en-GB" sz="1600" dirty="0">
              <a:latin typeface="Century Gothic" panose="020B0502020202020204" pitchFamily="34" charset="0"/>
            </a:endParaRPr>
          </a:p>
        </p:txBody>
      </p:sp>
    </p:spTree>
    <p:extLst>
      <p:ext uri="{BB962C8B-B14F-4D97-AF65-F5344CB8AC3E}">
        <p14:creationId xmlns:p14="http://schemas.microsoft.com/office/powerpoint/2010/main" val="66728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322948" y="1143250"/>
          <a:ext cx="11309704" cy="564671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auto">
          <a:xfrm>
            <a:off x="720000" y="540000"/>
            <a:ext cx="10515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Attitudes: </a:t>
            </a:r>
            <a:r>
              <a:rPr lang="en-GB" altLang="en-US" sz="3200" dirty="0" smtClean="0">
                <a:solidFill>
                  <a:srgbClr val="000000"/>
                </a:solidFill>
                <a:latin typeface="Century Gothic" panose="020B0502020202020204" pitchFamily="34" charset="0"/>
              </a:rPr>
              <a:t>age groups</a:t>
            </a:r>
            <a:endParaRPr kumimoji="0" lang="en-GB" altLang="en-US" sz="32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22934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126681834"/>
              </p:ext>
            </p:extLst>
          </p:nvPr>
        </p:nvGraphicFramePr>
        <p:xfrm>
          <a:off x="996048" y="1363432"/>
          <a:ext cx="11309704" cy="549456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auto">
          <a:xfrm>
            <a:off x="720000" y="540000"/>
            <a:ext cx="10515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Attitudes: </a:t>
            </a:r>
            <a:r>
              <a:rPr lang="en-GB" altLang="en-US" sz="3200" dirty="0" smtClean="0">
                <a:solidFill>
                  <a:srgbClr val="000000"/>
                </a:solidFill>
                <a:latin typeface="Century Gothic" panose="020B0502020202020204" pitchFamily="34" charset="0"/>
              </a:rPr>
              <a:t>The Guardian vs The Telegraph readers</a:t>
            </a:r>
            <a:endParaRPr kumimoji="0" lang="en-GB" altLang="en-US" sz="32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9418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07570589"/>
              </p:ext>
            </p:extLst>
          </p:nvPr>
        </p:nvGraphicFramePr>
        <p:xfrm>
          <a:off x="996048" y="1363432"/>
          <a:ext cx="11309704" cy="549456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auto">
          <a:xfrm>
            <a:off x="720000" y="540000"/>
            <a:ext cx="10515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Attitudes: </a:t>
            </a:r>
            <a:r>
              <a:rPr lang="en-GB" altLang="en-US" sz="3200" dirty="0" smtClean="0">
                <a:solidFill>
                  <a:srgbClr val="000000"/>
                </a:solidFill>
                <a:latin typeface="Century Gothic" panose="020B0502020202020204" pitchFamily="34" charset="0"/>
              </a:rPr>
              <a:t>The Guardian vs The Telegraph readers</a:t>
            </a:r>
            <a:endParaRPr kumimoji="0" lang="en-GB" altLang="en-US" sz="32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p:txBody>
      </p:sp>
      <p:cxnSp>
        <p:nvCxnSpPr>
          <p:cNvPr id="7" name="Straight Arrow Connector 6"/>
          <p:cNvCxnSpPr/>
          <p:nvPr/>
        </p:nvCxnSpPr>
        <p:spPr>
          <a:xfrm flipH="1" flipV="1">
            <a:off x="10122195" y="5007936"/>
            <a:ext cx="414670" cy="13822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661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entury Gothic" panose="020B0502020202020204" pitchFamily="34" charset="0"/>
                <a:ea typeface="+mj-ea"/>
                <a:cs typeface="+mj-cs"/>
              </a:rPr>
              <a:t>Analysis</a:t>
            </a:r>
            <a:endPar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a:p>
            <a:pPr lvl="0">
              <a:defRPr/>
            </a:pPr>
            <a:r>
              <a:rPr lang="en-GB" sz="3200" dirty="0" smtClean="0">
                <a:solidFill>
                  <a:prstClr val="black"/>
                </a:solidFill>
                <a:latin typeface="Century Gothic" panose="020B0502020202020204" pitchFamily="34" charset="0"/>
              </a:rPr>
              <a:t>Similarities and differences</a:t>
            </a:r>
            <a:endParaRPr lang="en-GB" sz="3200" dirty="0">
              <a:solidFill>
                <a:prstClr val="black"/>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1526864640"/>
              </p:ext>
            </p:extLst>
          </p:nvPr>
        </p:nvGraphicFramePr>
        <p:xfrm>
          <a:off x="560512" y="1575317"/>
          <a:ext cx="10834575" cy="4570302"/>
        </p:xfrm>
        <a:graphic>
          <a:graphicData uri="http://schemas.openxmlformats.org/drawingml/2006/table">
            <a:tbl>
              <a:tblPr>
                <a:tableStyleId>{5C22544A-7EE6-4342-B048-85BDC9FD1C3A}</a:tableStyleId>
              </a:tblPr>
              <a:tblGrid>
                <a:gridCol w="5627637">
                  <a:extLst>
                    <a:ext uri="{9D8B030D-6E8A-4147-A177-3AD203B41FA5}">
                      <a16:colId xmlns:a16="http://schemas.microsoft.com/office/drawing/2014/main" val="564620315"/>
                    </a:ext>
                  </a:extLst>
                </a:gridCol>
                <a:gridCol w="1836418">
                  <a:extLst>
                    <a:ext uri="{9D8B030D-6E8A-4147-A177-3AD203B41FA5}">
                      <a16:colId xmlns:a16="http://schemas.microsoft.com/office/drawing/2014/main" val="4248902591"/>
                    </a:ext>
                  </a:extLst>
                </a:gridCol>
                <a:gridCol w="1998921">
                  <a:extLst>
                    <a:ext uri="{9D8B030D-6E8A-4147-A177-3AD203B41FA5}">
                      <a16:colId xmlns:a16="http://schemas.microsoft.com/office/drawing/2014/main" val="3878041340"/>
                    </a:ext>
                  </a:extLst>
                </a:gridCol>
                <a:gridCol w="1371599">
                  <a:extLst>
                    <a:ext uri="{9D8B030D-6E8A-4147-A177-3AD203B41FA5}">
                      <a16:colId xmlns:a16="http://schemas.microsoft.com/office/drawing/2014/main" val="1139103411"/>
                    </a:ext>
                  </a:extLst>
                </a:gridCol>
              </a:tblGrid>
              <a:tr h="760626">
                <a:tc>
                  <a:txBody>
                    <a:bodyPr/>
                    <a:lstStyle/>
                    <a:p>
                      <a:pPr lvl="0" algn="ctr" fontAlgn="b"/>
                      <a:r>
                        <a:rPr lang="en-GB" sz="2400" b="1" i="0" u="none" strike="noStrike" dirty="0" smtClean="0">
                          <a:solidFill>
                            <a:schemeClr val="tx1">
                              <a:lumMod val="75000"/>
                              <a:lumOff val="25000"/>
                            </a:schemeClr>
                          </a:solidFill>
                          <a:effectLst/>
                          <a:latin typeface="Century Gothic" panose="020B0502020202020204" pitchFamily="34" charset="0"/>
                        </a:rPr>
                        <a:t>Statements</a:t>
                      </a:r>
                      <a:endParaRPr lang="en-GB" sz="2400" b="1"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400" b="1" u="none" strike="noStrike" dirty="0">
                          <a:solidFill>
                            <a:schemeClr val="tx1">
                              <a:lumMod val="75000"/>
                              <a:lumOff val="25000"/>
                            </a:schemeClr>
                          </a:solidFill>
                          <a:effectLst/>
                          <a:latin typeface="Century Gothic" panose="020B0502020202020204" pitchFamily="34" charset="0"/>
                        </a:rPr>
                        <a:t>The </a:t>
                      </a:r>
                      <a:endParaRPr lang="en-GB" sz="2400" b="1" u="none" strike="noStrike" dirty="0" smtClean="0">
                        <a:solidFill>
                          <a:schemeClr val="tx1">
                            <a:lumMod val="75000"/>
                            <a:lumOff val="25000"/>
                          </a:schemeClr>
                        </a:solidFill>
                        <a:effectLst/>
                        <a:latin typeface="Century Gothic" panose="020B0502020202020204" pitchFamily="34" charset="0"/>
                      </a:endParaRPr>
                    </a:p>
                    <a:p>
                      <a:pPr lvl="0" algn="ctr" fontAlgn="b"/>
                      <a:r>
                        <a:rPr lang="en-GB" sz="2400" b="1" u="none" strike="noStrike" dirty="0" smtClean="0">
                          <a:solidFill>
                            <a:schemeClr val="tx1">
                              <a:lumMod val="75000"/>
                              <a:lumOff val="25000"/>
                            </a:schemeClr>
                          </a:solidFill>
                          <a:effectLst/>
                          <a:latin typeface="Century Gothic" panose="020B0502020202020204" pitchFamily="34" charset="0"/>
                        </a:rPr>
                        <a:t>Guardian</a:t>
                      </a:r>
                      <a:endParaRPr lang="en-GB" sz="2400" b="1"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400" b="1" u="none" strike="noStrike" dirty="0">
                          <a:solidFill>
                            <a:schemeClr val="tx1">
                              <a:lumMod val="75000"/>
                              <a:lumOff val="25000"/>
                            </a:schemeClr>
                          </a:solidFill>
                          <a:effectLst/>
                          <a:latin typeface="Century Gothic" panose="020B0502020202020204" pitchFamily="34" charset="0"/>
                        </a:rPr>
                        <a:t>The Telegraph</a:t>
                      </a:r>
                      <a:endParaRPr lang="en-GB" sz="2400" b="1"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400" b="1" u="none" strike="noStrike" dirty="0" smtClean="0">
                          <a:solidFill>
                            <a:schemeClr val="tx1">
                              <a:lumMod val="75000"/>
                              <a:lumOff val="25000"/>
                            </a:schemeClr>
                          </a:solidFill>
                          <a:effectLst/>
                          <a:latin typeface="Century Gothic" panose="020B0502020202020204" pitchFamily="34" charset="0"/>
                        </a:rPr>
                        <a:t>Diff.</a:t>
                      </a:r>
                      <a:endParaRPr lang="en-GB" sz="2400" b="1"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794670"/>
                  </a:ext>
                </a:extLst>
              </a:tr>
              <a:tr h="634946">
                <a:tc>
                  <a:txBody>
                    <a:bodyPr/>
                    <a:lstStyle/>
                    <a:p>
                      <a:pPr lvl="0" algn="ctr" fontAlgn="b"/>
                      <a:r>
                        <a:rPr lang="en-GB" sz="1600" u="none" strike="noStrike" dirty="0">
                          <a:solidFill>
                            <a:srgbClr val="990033"/>
                          </a:solidFill>
                          <a:effectLst/>
                          <a:latin typeface="Century Gothic" panose="020B0502020202020204" pitchFamily="34" charset="0"/>
                        </a:rPr>
                        <a:t>I Have Consciously Reduced The Amount Of Meat I Am </a:t>
                      </a:r>
                      <a:r>
                        <a:rPr lang="en-GB" sz="1600" u="none" strike="noStrike" dirty="0" smtClean="0">
                          <a:solidFill>
                            <a:srgbClr val="990033"/>
                          </a:solidFill>
                          <a:effectLst/>
                          <a:latin typeface="Century Gothic" panose="020B0502020202020204" pitchFamily="34" charset="0"/>
                        </a:rPr>
                        <a:t>Consuming</a:t>
                      </a:r>
                      <a:endParaRPr lang="en-GB" sz="1600" b="0" i="0" u="none" strike="noStrike" dirty="0">
                        <a:solidFill>
                          <a:srgbClr val="990033"/>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80</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-5</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85</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306447"/>
                  </a:ext>
                </a:extLst>
              </a:tr>
              <a:tr h="634946">
                <a:tc>
                  <a:txBody>
                    <a:bodyPr/>
                    <a:lstStyle/>
                    <a:p>
                      <a:pPr lvl="0" algn="ctr" fontAlgn="b"/>
                      <a:r>
                        <a:rPr lang="en-GB" sz="1600" u="none" strike="noStrike" dirty="0">
                          <a:solidFill>
                            <a:srgbClr val="990033"/>
                          </a:solidFill>
                          <a:effectLst/>
                          <a:latin typeface="Century Gothic" panose="020B0502020202020204" pitchFamily="34" charset="0"/>
                        </a:rPr>
                        <a:t>I Prefer To Use Brands That Have A Clear Social Conscience</a:t>
                      </a:r>
                      <a:endParaRPr lang="en-GB" sz="1600" b="0" i="0" u="none" strike="noStrike" dirty="0">
                        <a:solidFill>
                          <a:srgbClr val="990033"/>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83</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0</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a:solidFill>
                            <a:srgbClr val="990033"/>
                          </a:solidFill>
                          <a:effectLst/>
                          <a:latin typeface="Century Gothic" panose="020B0502020202020204" pitchFamily="34" charset="0"/>
                        </a:rPr>
                        <a:t>83</a:t>
                      </a:r>
                      <a:endParaRPr lang="en-GB" sz="2000" b="0" i="0" u="none" strike="noStrike">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0140924"/>
                  </a:ext>
                </a:extLst>
              </a:tr>
              <a:tr h="634946">
                <a:tc>
                  <a:txBody>
                    <a:bodyPr/>
                    <a:lstStyle/>
                    <a:p>
                      <a:pPr lvl="0" algn="ctr" fontAlgn="b"/>
                      <a:r>
                        <a:rPr lang="en-GB" sz="1600" u="none" strike="noStrike" dirty="0">
                          <a:solidFill>
                            <a:srgbClr val="990033"/>
                          </a:solidFill>
                          <a:effectLst/>
                          <a:latin typeface="Century Gothic" panose="020B0502020202020204" pitchFamily="34" charset="0"/>
                        </a:rPr>
                        <a:t>I Actively Avoid Shops I Feel Are Unethical</a:t>
                      </a:r>
                      <a:endParaRPr lang="en-GB" sz="1600" b="0" i="0" u="none" strike="noStrike" dirty="0">
                        <a:solidFill>
                          <a:srgbClr val="990033"/>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72</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-7</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79</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672894"/>
                  </a:ext>
                </a:extLst>
              </a:tr>
              <a:tr h="634946">
                <a:tc>
                  <a:txBody>
                    <a:bodyPr/>
                    <a:lstStyle/>
                    <a:p>
                      <a:pPr lvl="0" algn="ctr" fontAlgn="b"/>
                      <a:r>
                        <a:rPr lang="en-GB" sz="1600" u="none" strike="noStrike" dirty="0">
                          <a:solidFill>
                            <a:srgbClr val="990033"/>
                          </a:solidFill>
                          <a:effectLst/>
                          <a:latin typeface="Century Gothic" panose="020B0502020202020204" pitchFamily="34" charset="0"/>
                        </a:rPr>
                        <a:t>I Am Trying To Buy More Fair Trade Products</a:t>
                      </a:r>
                      <a:endParaRPr lang="en-GB" sz="1600" b="0" i="0" u="none" strike="noStrike" dirty="0">
                        <a:solidFill>
                          <a:srgbClr val="990033"/>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a:solidFill>
                            <a:srgbClr val="990033"/>
                          </a:solidFill>
                          <a:effectLst/>
                          <a:latin typeface="Century Gothic" panose="020B0502020202020204" pitchFamily="34" charset="0"/>
                        </a:rPr>
                        <a:t>110</a:t>
                      </a:r>
                      <a:endParaRPr lang="en-GB" sz="2000" b="0" i="0" u="none" strike="noStrike">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33</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rgbClr val="990033"/>
                          </a:solidFill>
                          <a:effectLst/>
                          <a:latin typeface="Century Gothic" panose="020B0502020202020204" pitchFamily="34" charset="0"/>
                        </a:rPr>
                        <a:t>77</a:t>
                      </a:r>
                      <a:endParaRPr lang="en-GB" sz="2000" b="0" i="0" u="none" strike="noStrike" dirty="0">
                        <a:solidFill>
                          <a:srgbClr val="990033"/>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9031029"/>
                  </a:ext>
                </a:extLst>
              </a:tr>
              <a:tr h="634946">
                <a:tc>
                  <a:txBody>
                    <a:bodyPr/>
                    <a:lstStyle/>
                    <a:p>
                      <a:pPr lvl="0" algn="ctr" fontAlgn="b"/>
                      <a:r>
                        <a:rPr lang="en-GB" sz="1600" u="none" strike="noStrike" dirty="0">
                          <a:solidFill>
                            <a:schemeClr val="tx1">
                              <a:lumMod val="75000"/>
                              <a:lumOff val="25000"/>
                            </a:schemeClr>
                          </a:solidFill>
                          <a:effectLst/>
                          <a:latin typeface="Century Gothic" panose="020B0502020202020204" pitchFamily="34" charset="0"/>
                        </a:rPr>
                        <a:t>I Am Actively Reducing The Amount Of Plastic I Use</a:t>
                      </a:r>
                      <a:endParaRPr lang="en-GB" sz="16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a:solidFill>
                            <a:schemeClr val="tx1">
                              <a:lumMod val="75000"/>
                              <a:lumOff val="25000"/>
                            </a:schemeClr>
                          </a:solidFill>
                          <a:effectLst/>
                          <a:latin typeface="Century Gothic" panose="020B0502020202020204" pitchFamily="34" charset="0"/>
                        </a:rPr>
                        <a:t>25</a:t>
                      </a:r>
                      <a:endParaRPr lang="en-GB" sz="2000" b="0" i="0" u="none" strike="noStrike">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15</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10</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173541"/>
                  </a:ext>
                </a:extLst>
              </a:tr>
              <a:tr h="634946">
                <a:tc>
                  <a:txBody>
                    <a:bodyPr/>
                    <a:lstStyle/>
                    <a:p>
                      <a:pPr lvl="0" algn="ctr" fontAlgn="b"/>
                      <a:r>
                        <a:rPr lang="en-GB" sz="1600" u="none" strike="noStrike" dirty="0">
                          <a:solidFill>
                            <a:schemeClr val="tx1">
                              <a:lumMod val="75000"/>
                              <a:lumOff val="25000"/>
                            </a:schemeClr>
                          </a:solidFill>
                          <a:effectLst/>
                          <a:latin typeface="Century Gothic" panose="020B0502020202020204" pitchFamily="34" charset="0"/>
                        </a:rPr>
                        <a:t>I Am Happy To Pay More For Locally Produced Items</a:t>
                      </a:r>
                      <a:endParaRPr lang="en-GB" sz="16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fontAlgn="b"/>
                      <a:r>
                        <a:rPr lang="en-GB" sz="2000" u="none" strike="noStrike">
                          <a:solidFill>
                            <a:schemeClr val="tx1">
                              <a:lumMod val="75000"/>
                              <a:lumOff val="25000"/>
                            </a:schemeClr>
                          </a:solidFill>
                          <a:effectLst/>
                          <a:latin typeface="Century Gothic" panose="020B0502020202020204" pitchFamily="34" charset="0"/>
                        </a:rPr>
                        <a:t>33</a:t>
                      </a:r>
                      <a:endParaRPr lang="en-GB" sz="2000" b="0" i="0" u="none" strike="noStrike">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fontAlgn="b"/>
                      <a:r>
                        <a:rPr lang="en-GB" sz="2000" u="none" strike="noStrike">
                          <a:solidFill>
                            <a:schemeClr val="tx1">
                              <a:lumMod val="75000"/>
                              <a:lumOff val="25000"/>
                            </a:schemeClr>
                          </a:solidFill>
                          <a:effectLst/>
                          <a:latin typeface="Century Gothic" panose="020B0502020202020204" pitchFamily="34" charset="0"/>
                        </a:rPr>
                        <a:t>28</a:t>
                      </a:r>
                      <a:endParaRPr lang="en-GB" sz="2000" b="0" i="0" u="none" strike="noStrike">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5</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9902738"/>
                  </a:ext>
                </a:extLst>
              </a:tr>
            </a:tbl>
          </a:graphicData>
        </a:graphic>
      </p:graphicFrame>
    </p:spTree>
    <p:extLst>
      <p:ext uri="{BB962C8B-B14F-4D97-AF65-F5344CB8AC3E}">
        <p14:creationId xmlns:p14="http://schemas.microsoft.com/office/powerpoint/2010/main" val="2058600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entury Gothic" panose="020B0502020202020204" pitchFamily="34" charset="0"/>
                <a:ea typeface="+mj-ea"/>
                <a:cs typeface="+mj-cs"/>
              </a:rPr>
              <a:t>Analysis</a:t>
            </a:r>
            <a:endPar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a:p>
            <a:pPr lvl="0">
              <a:defRPr/>
            </a:pPr>
            <a:r>
              <a:rPr lang="en-GB" sz="3200" dirty="0">
                <a:solidFill>
                  <a:prstClr val="black"/>
                </a:solidFill>
                <a:latin typeface="Century Gothic" panose="020B0502020202020204" pitchFamily="34" charset="0"/>
              </a:rPr>
              <a:t>Similarities and differences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3037986276"/>
              </p:ext>
            </p:extLst>
          </p:nvPr>
        </p:nvGraphicFramePr>
        <p:xfrm>
          <a:off x="560512" y="1575317"/>
          <a:ext cx="10834575" cy="4570302"/>
        </p:xfrm>
        <a:graphic>
          <a:graphicData uri="http://schemas.openxmlformats.org/drawingml/2006/table">
            <a:tbl>
              <a:tblPr>
                <a:tableStyleId>{5C22544A-7EE6-4342-B048-85BDC9FD1C3A}</a:tableStyleId>
              </a:tblPr>
              <a:tblGrid>
                <a:gridCol w="5627637">
                  <a:extLst>
                    <a:ext uri="{9D8B030D-6E8A-4147-A177-3AD203B41FA5}">
                      <a16:colId xmlns:a16="http://schemas.microsoft.com/office/drawing/2014/main" val="564620315"/>
                    </a:ext>
                  </a:extLst>
                </a:gridCol>
                <a:gridCol w="1836418">
                  <a:extLst>
                    <a:ext uri="{9D8B030D-6E8A-4147-A177-3AD203B41FA5}">
                      <a16:colId xmlns:a16="http://schemas.microsoft.com/office/drawing/2014/main" val="4248902591"/>
                    </a:ext>
                  </a:extLst>
                </a:gridCol>
                <a:gridCol w="1998921">
                  <a:extLst>
                    <a:ext uri="{9D8B030D-6E8A-4147-A177-3AD203B41FA5}">
                      <a16:colId xmlns:a16="http://schemas.microsoft.com/office/drawing/2014/main" val="3878041340"/>
                    </a:ext>
                  </a:extLst>
                </a:gridCol>
                <a:gridCol w="1371599">
                  <a:extLst>
                    <a:ext uri="{9D8B030D-6E8A-4147-A177-3AD203B41FA5}">
                      <a16:colId xmlns:a16="http://schemas.microsoft.com/office/drawing/2014/main" val="1139103411"/>
                    </a:ext>
                  </a:extLst>
                </a:gridCol>
              </a:tblGrid>
              <a:tr h="760626">
                <a:tc>
                  <a:txBody>
                    <a:bodyPr/>
                    <a:lstStyle/>
                    <a:p>
                      <a:pPr lvl="0" algn="ctr" fontAlgn="b"/>
                      <a:r>
                        <a:rPr lang="en-GB" sz="2400" b="1" i="0" u="none" strike="noStrike" dirty="0" smtClean="0">
                          <a:solidFill>
                            <a:schemeClr val="tx1">
                              <a:lumMod val="75000"/>
                              <a:lumOff val="25000"/>
                            </a:schemeClr>
                          </a:solidFill>
                          <a:effectLst/>
                          <a:latin typeface="Century Gothic" panose="020B0502020202020204" pitchFamily="34" charset="0"/>
                        </a:rPr>
                        <a:t>Statements</a:t>
                      </a:r>
                      <a:endParaRPr lang="en-GB" sz="2400" b="1"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400" b="1" u="none" strike="noStrike" dirty="0">
                          <a:solidFill>
                            <a:schemeClr val="tx1">
                              <a:lumMod val="75000"/>
                              <a:lumOff val="25000"/>
                            </a:schemeClr>
                          </a:solidFill>
                          <a:effectLst/>
                          <a:latin typeface="Century Gothic" panose="020B0502020202020204" pitchFamily="34" charset="0"/>
                        </a:rPr>
                        <a:t>The </a:t>
                      </a:r>
                      <a:endParaRPr lang="en-GB" sz="2400" b="1" u="none" strike="noStrike" dirty="0" smtClean="0">
                        <a:solidFill>
                          <a:schemeClr val="tx1">
                            <a:lumMod val="75000"/>
                            <a:lumOff val="25000"/>
                          </a:schemeClr>
                        </a:solidFill>
                        <a:effectLst/>
                        <a:latin typeface="Century Gothic" panose="020B0502020202020204" pitchFamily="34" charset="0"/>
                      </a:endParaRPr>
                    </a:p>
                    <a:p>
                      <a:pPr lvl="0" algn="ctr" fontAlgn="b"/>
                      <a:r>
                        <a:rPr lang="en-GB" sz="2400" b="1" u="none" strike="noStrike" dirty="0" smtClean="0">
                          <a:solidFill>
                            <a:schemeClr val="tx1">
                              <a:lumMod val="75000"/>
                              <a:lumOff val="25000"/>
                            </a:schemeClr>
                          </a:solidFill>
                          <a:effectLst/>
                          <a:latin typeface="Century Gothic" panose="020B0502020202020204" pitchFamily="34" charset="0"/>
                        </a:rPr>
                        <a:t>Guardian</a:t>
                      </a:r>
                      <a:endParaRPr lang="en-GB" sz="2400" b="1"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400" b="1" u="none" strike="noStrike" dirty="0">
                          <a:solidFill>
                            <a:schemeClr val="tx1">
                              <a:lumMod val="75000"/>
                              <a:lumOff val="25000"/>
                            </a:schemeClr>
                          </a:solidFill>
                          <a:effectLst/>
                          <a:latin typeface="Century Gothic" panose="020B0502020202020204" pitchFamily="34" charset="0"/>
                        </a:rPr>
                        <a:t>The Telegraph</a:t>
                      </a:r>
                      <a:endParaRPr lang="en-GB" sz="2400" b="1"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400" b="1" u="none" strike="noStrike" dirty="0" smtClean="0">
                          <a:solidFill>
                            <a:schemeClr val="tx1">
                              <a:lumMod val="75000"/>
                              <a:lumOff val="25000"/>
                            </a:schemeClr>
                          </a:solidFill>
                          <a:effectLst/>
                          <a:latin typeface="Century Gothic" panose="020B0502020202020204" pitchFamily="34" charset="0"/>
                        </a:rPr>
                        <a:t>Diff.</a:t>
                      </a:r>
                      <a:endParaRPr lang="en-GB" sz="2400" b="1"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794670"/>
                  </a:ext>
                </a:extLst>
              </a:tr>
              <a:tr h="634946">
                <a:tc>
                  <a:txBody>
                    <a:bodyPr/>
                    <a:lstStyle/>
                    <a:p>
                      <a:pPr lvl="0" algn="ctr" fontAlgn="b"/>
                      <a:r>
                        <a:rPr lang="en-GB" sz="1600" u="none" strike="noStrike" dirty="0">
                          <a:solidFill>
                            <a:schemeClr val="tx1">
                              <a:lumMod val="75000"/>
                              <a:lumOff val="25000"/>
                            </a:schemeClr>
                          </a:solidFill>
                          <a:effectLst/>
                          <a:latin typeface="Century Gothic" panose="020B0502020202020204" pitchFamily="34" charset="0"/>
                        </a:rPr>
                        <a:t>I Have Consciously Reduced The Amount Of Meat I Am </a:t>
                      </a:r>
                      <a:r>
                        <a:rPr lang="en-GB" sz="1600" u="none" strike="noStrike" dirty="0" smtClean="0">
                          <a:solidFill>
                            <a:schemeClr val="tx1">
                              <a:lumMod val="75000"/>
                              <a:lumOff val="25000"/>
                            </a:schemeClr>
                          </a:solidFill>
                          <a:effectLst/>
                          <a:latin typeface="Century Gothic" panose="020B0502020202020204" pitchFamily="34" charset="0"/>
                        </a:rPr>
                        <a:t>Consuming</a:t>
                      </a:r>
                      <a:endParaRPr lang="en-GB" sz="16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80</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-5</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a:solidFill>
                            <a:schemeClr val="tx1">
                              <a:lumMod val="75000"/>
                              <a:lumOff val="25000"/>
                            </a:schemeClr>
                          </a:solidFill>
                          <a:effectLst/>
                          <a:latin typeface="Century Gothic" panose="020B0502020202020204" pitchFamily="34" charset="0"/>
                        </a:rPr>
                        <a:t>85</a:t>
                      </a:r>
                      <a:endParaRPr lang="en-GB" sz="2000" b="0" i="0" u="none" strike="noStrike">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306447"/>
                  </a:ext>
                </a:extLst>
              </a:tr>
              <a:tr h="634946">
                <a:tc>
                  <a:txBody>
                    <a:bodyPr/>
                    <a:lstStyle/>
                    <a:p>
                      <a:pPr lvl="0" algn="ctr" fontAlgn="b"/>
                      <a:r>
                        <a:rPr lang="en-GB" sz="1600" u="none" strike="noStrike" dirty="0">
                          <a:solidFill>
                            <a:schemeClr val="tx1">
                              <a:lumMod val="75000"/>
                              <a:lumOff val="25000"/>
                            </a:schemeClr>
                          </a:solidFill>
                          <a:effectLst/>
                          <a:latin typeface="Century Gothic" panose="020B0502020202020204" pitchFamily="34" charset="0"/>
                        </a:rPr>
                        <a:t>I Prefer To Use Brands That Have A Clear Social Conscience</a:t>
                      </a:r>
                      <a:endParaRPr lang="en-GB" sz="16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83</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0</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a:solidFill>
                            <a:schemeClr val="tx1">
                              <a:lumMod val="75000"/>
                              <a:lumOff val="25000"/>
                            </a:schemeClr>
                          </a:solidFill>
                          <a:effectLst/>
                          <a:latin typeface="Century Gothic" panose="020B0502020202020204" pitchFamily="34" charset="0"/>
                        </a:rPr>
                        <a:t>83</a:t>
                      </a:r>
                      <a:endParaRPr lang="en-GB" sz="2000" b="0" i="0" u="none" strike="noStrike">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0140924"/>
                  </a:ext>
                </a:extLst>
              </a:tr>
              <a:tr h="634946">
                <a:tc>
                  <a:txBody>
                    <a:bodyPr/>
                    <a:lstStyle/>
                    <a:p>
                      <a:pPr lvl="0" algn="ctr" fontAlgn="b"/>
                      <a:r>
                        <a:rPr lang="en-GB" sz="1600" u="none" strike="noStrike" dirty="0">
                          <a:solidFill>
                            <a:schemeClr val="tx1">
                              <a:lumMod val="75000"/>
                              <a:lumOff val="25000"/>
                            </a:schemeClr>
                          </a:solidFill>
                          <a:effectLst/>
                          <a:latin typeface="Century Gothic" panose="020B0502020202020204" pitchFamily="34" charset="0"/>
                        </a:rPr>
                        <a:t>I Actively Avoid Shops I Feel Are Unethical</a:t>
                      </a:r>
                      <a:endParaRPr lang="en-GB" sz="16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72</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-7</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79</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672894"/>
                  </a:ext>
                </a:extLst>
              </a:tr>
              <a:tr h="634946">
                <a:tc>
                  <a:txBody>
                    <a:bodyPr/>
                    <a:lstStyle/>
                    <a:p>
                      <a:pPr lvl="0" algn="ctr" fontAlgn="b"/>
                      <a:r>
                        <a:rPr lang="en-GB" sz="1600" u="none" strike="noStrike" dirty="0">
                          <a:solidFill>
                            <a:schemeClr val="tx1">
                              <a:lumMod val="75000"/>
                              <a:lumOff val="25000"/>
                            </a:schemeClr>
                          </a:solidFill>
                          <a:effectLst/>
                          <a:latin typeface="Century Gothic" panose="020B0502020202020204" pitchFamily="34" charset="0"/>
                        </a:rPr>
                        <a:t>I Am Trying To Buy More Fair Trade Products</a:t>
                      </a:r>
                      <a:endParaRPr lang="en-GB" sz="16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a:solidFill>
                            <a:schemeClr val="tx1">
                              <a:lumMod val="75000"/>
                              <a:lumOff val="25000"/>
                            </a:schemeClr>
                          </a:solidFill>
                          <a:effectLst/>
                          <a:latin typeface="Century Gothic" panose="020B0502020202020204" pitchFamily="34" charset="0"/>
                        </a:rPr>
                        <a:t>110</a:t>
                      </a:r>
                      <a:endParaRPr lang="en-GB" sz="2000" b="0" i="0" u="none" strike="noStrike">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33</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tx1">
                              <a:lumMod val="75000"/>
                              <a:lumOff val="25000"/>
                            </a:schemeClr>
                          </a:solidFill>
                          <a:effectLst/>
                          <a:latin typeface="Century Gothic" panose="020B0502020202020204" pitchFamily="34" charset="0"/>
                        </a:rPr>
                        <a:t>77</a:t>
                      </a:r>
                      <a:endParaRPr lang="en-GB" sz="2000" b="0" i="0" u="none" strike="noStrike" dirty="0">
                        <a:solidFill>
                          <a:schemeClr val="tx1">
                            <a:lumMod val="75000"/>
                            <a:lumOff val="25000"/>
                          </a:schemeClr>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9031029"/>
                  </a:ext>
                </a:extLst>
              </a:tr>
              <a:tr h="634946">
                <a:tc>
                  <a:txBody>
                    <a:bodyPr/>
                    <a:lstStyle/>
                    <a:p>
                      <a:pPr lvl="0" algn="ctr" fontAlgn="b"/>
                      <a:r>
                        <a:rPr lang="en-GB" sz="1600" u="none" strike="noStrike" dirty="0">
                          <a:solidFill>
                            <a:schemeClr val="accent6"/>
                          </a:solidFill>
                          <a:effectLst/>
                          <a:latin typeface="Century Gothic" panose="020B0502020202020204" pitchFamily="34" charset="0"/>
                        </a:rPr>
                        <a:t>I Am Actively Reducing The Amount Of Plastic I Use</a:t>
                      </a:r>
                      <a:endParaRPr lang="en-GB" sz="1600" b="0" i="0" u="none" strike="noStrike" dirty="0">
                        <a:solidFill>
                          <a:schemeClr val="accent6"/>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a:solidFill>
                            <a:schemeClr val="accent6"/>
                          </a:solidFill>
                          <a:effectLst/>
                          <a:latin typeface="Century Gothic" panose="020B0502020202020204" pitchFamily="34" charset="0"/>
                        </a:rPr>
                        <a:t>25</a:t>
                      </a:r>
                      <a:endParaRPr lang="en-GB" sz="2000" b="0" i="0" u="none" strike="noStrike">
                        <a:solidFill>
                          <a:schemeClr val="accent6"/>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accent6"/>
                          </a:solidFill>
                          <a:effectLst/>
                          <a:latin typeface="Century Gothic" panose="020B0502020202020204" pitchFamily="34" charset="0"/>
                        </a:rPr>
                        <a:t>15</a:t>
                      </a:r>
                      <a:endParaRPr lang="en-GB" sz="2000" b="0" i="0" u="none" strike="noStrike" dirty="0">
                        <a:solidFill>
                          <a:schemeClr val="accent6"/>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accent6"/>
                          </a:solidFill>
                          <a:effectLst/>
                          <a:latin typeface="Century Gothic" panose="020B0502020202020204" pitchFamily="34" charset="0"/>
                        </a:rPr>
                        <a:t>10</a:t>
                      </a:r>
                      <a:endParaRPr lang="en-GB" sz="2000" b="0" i="0" u="none" strike="noStrike" dirty="0">
                        <a:solidFill>
                          <a:schemeClr val="accent6"/>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173541"/>
                  </a:ext>
                </a:extLst>
              </a:tr>
              <a:tr h="634946">
                <a:tc>
                  <a:txBody>
                    <a:bodyPr/>
                    <a:lstStyle/>
                    <a:p>
                      <a:pPr lvl="0" algn="ctr" fontAlgn="b"/>
                      <a:r>
                        <a:rPr lang="en-GB" sz="1600" u="none" strike="noStrike" dirty="0">
                          <a:solidFill>
                            <a:schemeClr val="accent6"/>
                          </a:solidFill>
                          <a:effectLst/>
                          <a:latin typeface="Century Gothic" panose="020B0502020202020204" pitchFamily="34" charset="0"/>
                        </a:rPr>
                        <a:t>I Am Happy To Pay More For Locally Produced Items</a:t>
                      </a:r>
                      <a:endParaRPr lang="en-GB" sz="1600" b="0" i="0" u="none" strike="noStrike" dirty="0">
                        <a:solidFill>
                          <a:schemeClr val="accent6"/>
                        </a:solidFill>
                        <a:effectLst/>
                        <a:latin typeface="Century Gothic" panose="020B0502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fontAlgn="b"/>
                      <a:r>
                        <a:rPr lang="en-GB" sz="2000" u="none" strike="noStrike">
                          <a:solidFill>
                            <a:schemeClr val="accent6"/>
                          </a:solidFill>
                          <a:effectLst/>
                          <a:latin typeface="Century Gothic" panose="020B0502020202020204" pitchFamily="34" charset="0"/>
                        </a:rPr>
                        <a:t>33</a:t>
                      </a:r>
                      <a:endParaRPr lang="en-GB" sz="2000" b="0" i="0" u="none" strike="noStrike">
                        <a:solidFill>
                          <a:schemeClr val="accent6"/>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fontAlgn="b"/>
                      <a:r>
                        <a:rPr lang="en-GB" sz="2000" u="none" strike="noStrike">
                          <a:solidFill>
                            <a:schemeClr val="accent6"/>
                          </a:solidFill>
                          <a:effectLst/>
                          <a:latin typeface="Century Gothic" panose="020B0502020202020204" pitchFamily="34" charset="0"/>
                        </a:rPr>
                        <a:t>28</a:t>
                      </a:r>
                      <a:endParaRPr lang="en-GB" sz="2000" b="0" i="0" u="none" strike="noStrike">
                        <a:solidFill>
                          <a:schemeClr val="accent6"/>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fontAlgn="b"/>
                      <a:r>
                        <a:rPr lang="en-GB" sz="2000" u="none" strike="noStrike" dirty="0">
                          <a:solidFill>
                            <a:schemeClr val="accent6"/>
                          </a:solidFill>
                          <a:effectLst/>
                          <a:latin typeface="Century Gothic" panose="020B0502020202020204" pitchFamily="34" charset="0"/>
                        </a:rPr>
                        <a:t>5</a:t>
                      </a:r>
                      <a:endParaRPr lang="en-GB" sz="2000" b="0" i="0" u="none" strike="noStrike" dirty="0">
                        <a:solidFill>
                          <a:schemeClr val="accent6"/>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9902738"/>
                  </a:ext>
                </a:extLst>
              </a:tr>
            </a:tbl>
          </a:graphicData>
        </a:graphic>
      </p:graphicFrame>
    </p:spTree>
    <p:extLst>
      <p:ext uri="{BB962C8B-B14F-4D97-AF65-F5344CB8AC3E}">
        <p14:creationId xmlns:p14="http://schemas.microsoft.com/office/powerpoint/2010/main" val="2597479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607" t="18004" r="4370" b="17181"/>
          <a:stretch/>
        </p:blipFill>
        <p:spPr>
          <a:xfrm>
            <a:off x="6184900" y="1666275"/>
            <a:ext cx="5583338" cy="4371741"/>
          </a:xfrm>
          <a:prstGeom prst="rect">
            <a:avLst/>
          </a:prstGeom>
        </p:spPr>
      </p:pic>
      <p:sp>
        <p:nvSpPr>
          <p:cNvPr id="3" name="Title 1"/>
          <p:cNvSpPr txBox="1">
            <a:spLocks/>
          </p:cNvSpPr>
          <p:nvPr/>
        </p:nvSpPr>
        <p:spPr>
          <a:xfrm>
            <a:off x="720000" y="540000"/>
            <a:ext cx="10515600" cy="88074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000" b="1" dirty="0" smtClean="0">
                <a:solidFill>
                  <a:prstClr val="black"/>
                </a:solidFill>
                <a:latin typeface="Century Gothic" panose="020B0502020202020204" pitchFamily="34" charset="0"/>
              </a:rPr>
              <a:t>Introduction</a:t>
            </a:r>
          </a:p>
          <a:p>
            <a:pPr lvl="0">
              <a:defRPr/>
            </a:pPr>
            <a:r>
              <a:rPr lang="en-GB" sz="2800" dirty="0" smtClean="0">
                <a:latin typeface="Century Gothic" panose="020B0502020202020204" pitchFamily="34" charset="0"/>
              </a:rPr>
              <a:t>Sustainability in current times</a:t>
            </a:r>
            <a:endParaRPr lang="en-GB" sz="2800" dirty="0">
              <a:solidFill>
                <a:prstClr val="black"/>
              </a:solidFill>
              <a:latin typeface="Century Gothic" panose="020B0502020202020204" pitchFamily="34" charset="0"/>
            </a:endParaRPr>
          </a:p>
        </p:txBody>
      </p:sp>
      <p:sp>
        <p:nvSpPr>
          <p:cNvPr id="4" name="TextBox 3"/>
          <p:cNvSpPr txBox="1"/>
          <p:nvPr/>
        </p:nvSpPr>
        <p:spPr>
          <a:xfrm>
            <a:off x="720000" y="1866986"/>
            <a:ext cx="5223600" cy="3831818"/>
          </a:xfrm>
          <a:prstGeom prst="rect">
            <a:avLst/>
          </a:prstGeom>
          <a:noFill/>
        </p:spPr>
        <p:txBody>
          <a:bodyPr wrap="square" rtlCol="0">
            <a:spAutoFit/>
          </a:bodyPr>
          <a:lstStyle/>
          <a:p>
            <a:r>
              <a:rPr lang="en-GB" dirty="0" smtClean="0">
                <a:latin typeface="Century Gothic" panose="020B0502020202020204" pitchFamily="34" charset="0"/>
              </a:rPr>
              <a:t>TouchPoints 2020 pre and </a:t>
            </a:r>
            <a:r>
              <a:rPr lang="en-GB" dirty="0" smtClean="0">
                <a:latin typeface="Century Gothic" panose="020B0502020202020204" pitchFamily="34" charset="0"/>
              </a:rPr>
              <a:t>post lockdown </a:t>
            </a:r>
            <a:r>
              <a:rPr lang="en-GB" dirty="0" smtClean="0">
                <a:latin typeface="Century Gothic" panose="020B0502020202020204" pitchFamily="34" charset="0"/>
              </a:rPr>
              <a:t>data shows a rise in consumer consciousness:</a:t>
            </a:r>
          </a:p>
          <a:p>
            <a:endParaRPr lang="en-GB" dirty="0" smtClean="0">
              <a:latin typeface="Century Gothic" panose="020B0502020202020204" pitchFamily="34" charset="0"/>
            </a:endParaRPr>
          </a:p>
          <a:p>
            <a:pPr marL="285750" indent="-285750">
              <a:buFont typeface="Arial" panose="020B0604020202020204" pitchFamily="34" charset="0"/>
              <a:buChar char="•"/>
            </a:pPr>
            <a:r>
              <a:rPr lang="en-GB" b="1" dirty="0" smtClean="0">
                <a:latin typeface="Century Gothic" panose="020B0502020202020204" pitchFamily="34" charset="0"/>
              </a:rPr>
              <a:t>73% </a:t>
            </a:r>
            <a:r>
              <a:rPr lang="en-GB" dirty="0" smtClean="0">
                <a:latin typeface="Century Gothic" panose="020B0502020202020204" pitchFamily="34" charset="0"/>
              </a:rPr>
              <a:t>of all adults agree </a:t>
            </a:r>
            <a:r>
              <a:rPr lang="en-GB" dirty="0" smtClean="0">
                <a:latin typeface="Century Gothic" panose="020B0502020202020204" pitchFamily="34" charset="0"/>
              </a:rPr>
              <a:t>that </a:t>
            </a:r>
            <a:r>
              <a:rPr lang="en-GB" dirty="0" smtClean="0">
                <a:latin typeface="Century Gothic" panose="020B0502020202020204" pitchFamily="34" charset="0"/>
              </a:rPr>
              <a:t>it bothers them when manufacturers use a lot of </a:t>
            </a:r>
            <a:r>
              <a:rPr lang="en-GB" dirty="0">
                <a:latin typeface="Century Gothic" panose="020B0502020202020204" pitchFamily="34" charset="0"/>
              </a:rPr>
              <a:t>unnecessary </a:t>
            </a:r>
            <a:r>
              <a:rPr lang="en-GB" dirty="0" smtClean="0">
                <a:latin typeface="Century Gothic" panose="020B0502020202020204" pitchFamily="34" charset="0"/>
              </a:rPr>
              <a:t>packaging</a:t>
            </a:r>
          </a:p>
          <a:p>
            <a:pPr marL="285750" indent="-285750">
              <a:buFont typeface="Arial" panose="020B0604020202020204" pitchFamily="34" charset="0"/>
              <a:buChar char="•"/>
            </a:pPr>
            <a:r>
              <a:rPr lang="en-GB" b="1" dirty="0" smtClean="0">
                <a:latin typeface="Century Gothic" panose="020B0502020202020204" pitchFamily="34" charset="0"/>
              </a:rPr>
              <a:t>+24% </a:t>
            </a:r>
            <a:r>
              <a:rPr lang="en-GB" dirty="0" smtClean="0">
                <a:latin typeface="Century Gothic" panose="020B0502020202020204" pitchFamily="34" charset="0"/>
              </a:rPr>
              <a:t>people avoid unethical brands</a:t>
            </a:r>
          </a:p>
          <a:p>
            <a:pPr marL="285750" indent="-285750">
              <a:buFont typeface="Arial" panose="020B0604020202020204" pitchFamily="34" charset="0"/>
              <a:buChar char="•"/>
            </a:pPr>
            <a:r>
              <a:rPr lang="en-GB" b="1" dirty="0" smtClean="0">
                <a:latin typeface="Century Gothic" panose="020B0502020202020204" pitchFamily="34" charset="0"/>
              </a:rPr>
              <a:t>+21% </a:t>
            </a:r>
            <a:r>
              <a:rPr lang="en-GB" dirty="0" smtClean="0">
                <a:latin typeface="Century Gothic" panose="020B0502020202020204" pitchFamily="34" charset="0"/>
              </a:rPr>
              <a:t>prefer to eat organic food</a:t>
            </a:r>
          </a:p>
          <a:p>
            <a:pPr marL="285750" indent="-285750">
              <a:buFont typeface="Arial" panose="020B0604020202020204" pitchFamily="34" charset="0"/>
              <a:buChar char="•"/>
            </a:pPr>
            <a:r>
              <a:rPr lang="en-GB" b="1" dirty="0" smtClean="0">
                <a:latin typeface="Century Gothic" panose="020B0502020202020204" pitchFamily="34" charset="0"/>
              </a:rPr>
              <a:t>+13% </a:t>
            </a:r>
            <a:r>
              <a:rPr lang="en-GB" dirty="0" smtClean="0">
                <a:latin typeface="Century Gothic" panose="020B0502020202020204" pitchFamily="34" charset="0"/>
              </a:rPr>
              <a:t>are worried about the pollution and congestion caused by cars</a:t>
            </a:r>
          </a:p>
          <a:p>
            <a:pPr marL="285750" indent="-285750">
              <a:buFont typeface="Arial" panose="020B0604020202020204" pitchFamily="34" charset="0"/>
              <a:buChar char="•"/>
            </a:pPr>
            <a:r>
              <a:rPr lang="en-GB" b="1" dirty="0" smtClean="0">
                <a:latin typeface="Century Gothic" panose="020B0502020202020204" pitchFamily="34" charset="0"/>
              </a:rPr>
              <a:t>+24% </a:t>
            </a:r>
            <a:r>
              <a:rPr lang="en-GB" dirty="0" smtClean="0">
                <a:latin typeface="Century Gothic" panose="020B0502020202020204" pitchFamily="34" charset="0"/>
              </a:rPr>
              <a:t>actively avoid shops that they feel are unethical</a:t>
            </a:r>
          </a:p>
          <a:p>
            <a:pPr marL="342900" indent="-342900">
              <a:lnSpc>
                <a:spcPct val="150000"/>
              </a:lnSpc>
              <a:buFont typeface="Arial" panose="020B0604020202020204" pitchFamily="34" charset="0"/>
              <a:buChar char="•"/>
            </a:pPr>
            <a:endParaRPr lang="en-GB" dirty="0" smtClean="0">
              <a:latin typeface="Century Gothic" panose="020B0502020202020204" pitchFamily="34" charset="0"/>
            </a:endParaRPr>
          </a:p>
        </p:txBody>
      </p:sp>
    </p:spTree>
    <p:extLst>
      <p:ext uri="{BB962C8B-B14F-4D97-AF65-F5344CB8AC3E}">
        <p14:creationId xmlns:p14="http://schemas.microsoft.com/office/powerpoint/2010/main" val="1064807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746" y="2517775"/>
            <a:ext cx="7596188" cy="1733383"/>
          </a:xfrm>
          <a:prstGeom prst="rect">
            <a:avLst/>
          </a:prstGeom>
        </p:spPr>
        <p:txBody>
          <a:bodyPr lIns="0" tIns="0" rIns="0" bIns="0">
            <a:normAutofit/>
          </a:bodyPr>
          <a:lstStyle/>
          <a:p>
            <a:pPr algn="l"/>
            <a:r>
              <a:rPr lang="en-GB" sz="5000" b="1" dirty="0" smtClean="0">
                <a:solidFill>
                  <a:schemeClr val="bg1"/>
                </a:solidFill>
                <a:latin typeface="Century Gothic" panose="020B0502020202020204" pitchFamily="34" charset="0"/>
              </a:rPr>
              <a:t>TouchPoints analysis:</a:t>
            </a:r>
            <a:br>
              <a:rPr lang="en-GB" sz="5000" b="1" dirty="0" smtClean="0">
                <a:solidFill>
                  <a:schemeClr val="bg1"/>
                </a:solidFill>
                <a:latin typeface="Century Gothic" panose="020B0502020202020204" pitchFamily="34" charset="0"/>
              </a:rPr>
            </a:br>
            <a:r>
              <a:rPr lang="en-GB" sz="5000" dirty="0" smtClean="0">
                <a:solidFill>
                  <a:schemeClr val="bg1"/>
                </a:solidFill>
                <a:latin typeface="Century Gothic" panose="020B0502020202020204" pitchFamily="34" charset="0"/>
              </a:rPr>
              <a:t>Scatter graphs</a:t>
            </a:r>
            <a:endParaRPr lang="en-GB" sz="5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7399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TouchPoints analysis</a:t>
            </a:r>
            <a:endParaRPr lang="en-GB" sz="3600" b="1" dirty="0">
              <a:solidFill>
                <a:prstClr val="black"/>
              </a:solidFill>
              <a:latin typeface="Century Gothic" panose="020B0502020202020204" pitchFamily="34" charset="0"/>
            </a:endParaRPr>
          </a:p>
          <a:p>
            <a:pPr lvl="0">
              <a:defRPr/>
            </a:pPr>
            <a:r>
              <a:rPr lang="en-GB" sz="3200" dirty="0">
                <a:latin typeface="Century Gothic" panose="020B0502020202020204" pitchFamily="34" charset="0"/>
              </a:rPr>
              <a:t>TouchPoints experiment</a:t>
            </a:r>
          </a:p>
          <a:p>
            <a:pPr lvl="0">
              <a:defRPr/>
            </a:pPr>
            <a:endParaRPr lang="en-GB" sz="3000" dirty="0">
              <a:solidFill>
                <a:prstClr val="black"/>
              </a:solidFill>
              <a:latin typeface="Century Gothic" panose="020B0502020202020204" pitchFamily="34" charset="0"/>
            </a:endParaRPr>
          </a:p>
        </p:txBody>
      </p:sp>
      <p:sp>
        <p:nvSpPr>
          <p:cNvPr id="3" name="TextBox 2"/>
          <p:cNvSpPr txBox="1"/>
          <p:nvPr/>
        </p:nvSpPr>
        <p:spPr>
          <a:xfrm>
            <a:off x="720000" y="1687445"/>
            <a:ext cx="9899874" cy="3600986"/>
          </a:xfrm>
          <a:prstGeom prst="rect">
            <a:avLst/>
          </a:prstGeom>
          <a:noFill/>
        </p:spPr>
        <p:txBody>
          <a:bodyPr wrap="square" rtlCol="0">
            <a:spAutoFit/>
          </a:bodyPr>
          <a:lstStyle/>
          <a:p>
            <a:pPr marL="914400" lvl="1" indent="-457200">
              <a:lnSpc>
                <a:spcPct val="150000"/>
              </a:lnSpc>
              <a:buFont typeface="+mj-lt"/>
              <a:buAutoNum type="arabicPeriod"/>
            </a:pPr>
            <a:r>
              <a:rPr lang="en-GB" sz="2400" dirty="0" smtClean="0">
                <a:latin typeface="Century Gothic" panose="020B0502020202020204" pitchFamily="34" charset="0"/>
              </a:rPr>
              <a:t>We plotted the statements to </a:t>
            </a:r>
            <a:r>
              <a:rPr lang="en-GB" sz="2400" dirty="0">
                <a:latin typeface="Century Gothic" panose="020B0502020202020204" pitchFamily="34" charset="0"/>
              </a:rPr>
              <a:t>identify clusters of sustainable statements with the following questions in mind:</a:t>
            </a:r>
          </a:p>
          <a:p>
            <a:pPr marL="1371600" lvl="2" indent="-457200">
              <a:lnSpc>
                <a:spcPct val="150000"/>
              </a:lnSpc>
              <a:buFont typeface="+mj-lt"/>
              <a:buAutoNum type="alphaLcParenR"/>
            </a:pPr>
            <a:r>
              <a:rPr lang="en-GB" sz="2000" dirty="0">
                <a:latin typeface="Century Gothic" panose="020B0502020202020204" pitchFamily="34" charset="0"/>
              </a:rPr>
              <a:t>Do sustainable statements around provenance and localism resonate more with conservative audiences?</a:t>
            </a:r>
          </a:p>
          <a:p>
            <a:pPr marL="1371600" lvl="2" indent="-457200">
              <a:lnSpc>
                <a:spcPct val="150000"/>
              </a:lnSpc>
              <a:buFont typeface="+mj-lt"/>
              <a:buAutoNum type="alphaLcParenR"/>
            </a:pPr>
            <a:r>
              <a:rPr lang="en-GB" sz="2000" dirty="0">
                <a:latin typeface="Century Gothic" panose="020B0502020202020204" pitchFamily="34" charset="0"/>
              </a:rPr>
              <a:t>Do sustainable statements reflecting socialist or altruistic values resonate more with liberal audiences?</a:t>
            </a:r>
          </a:p>
          <a:p>
            <a:pPr marL="457200" indent="-457200">
              <a:lnSpc>
                <a:spcPct val="150000"/>
              </a:lnSpc>
              <a:buFont typeface="+mj-lt"/>
              <a:buAutoNum type="arabicPeriod"/>
            </a:pPr>
            <a:endParaRPr lang="en-GB" sz="2400" dirty="0">
              <a:latin typeface="Century Gothic" panose="020B0502020202020204" pitchFamily="34" charset="0"/>
            </a:endParaRPr>
          </a:p>
        </p:txBody>
      </p:sp>
    </p:spTree>
    <p:extLst>
      <p:ext uri="{BB962C8B-B14F-4D97-AF65-F5344CB8AC3E}">
        <p14:creationId xmlns:p14="http://schemas.microsoft.com/office/powerpoint/2010/main" val="1591331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79790248"/>
              </p:ext>
            </p:extLst>
          </p:nvPr>
        </p:nvGraphicFramePr>
        <p:xfrm>
          <a:off x="720000" y="1652336"/>
          <a:ext cx="9611116" cy="4732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271943138"/>
              </p:ext>
            </p:extLst>
          </p:nvPr>
        </p:nvGraphicFramePr>
        <p:xfrm>
          <a:off x="720000" y="1652336"/>
          <a:ext cx="9611116" cy="47324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entury Gothic" panose="020B0502020202020204" pitchFamily="34" charset="0"/>
                <a:ea typeface="+mj-ea"/>
                <a:cs typeface="+mj-cs"/>
              </a:rPr>
              <a:t>Analysis</a:t>
            </a:r>
            <a:endPar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a:p>
            <a:pPr lvl="0">
              <a:defRPr/>
            </a:pPr>
            <a:r>
              <a:rPr lang="en-GB" sz="3200" dirty="0">
                <a:solidFill>
                  <a:prstClr val="black"/>
                </a:solidFill>
                <a:latin typeface="Century Gothic" panose="020B0502020202020204" pitchFamily="34" charset="0"/>
              </a:rPr>
              <a:t>Britain Is Right To Leave the </a:t>
            </a:r>
            <a:r>
              <a:rPr lang="en-GB" sz="3200" dirty="0" smtClean="0">
                <a:solidFill>
                  <a:prstClr val="black"/>
                </a:solidFill>
                <a:latin typeface="Century Gothic" panose="020B0502020202020204" pitchFamily="34" charset="0"/>
              </a:rPr>
              <a:t>EU</a:t>
            </a:r>
            <a:endParaRPr lang="en-GB" sz="3200" dirty="0">
              <a:solidFill>
                <a:prstClr val="black"/>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3" name="TextBox 2"/>
          <p:cNvSpPr txBox="1"/>
          <p:nvPr/>
        </p:nvSpPr>
        <p:spPr>
          <a:xfrm>
            <a:off x="2977117" y="1775637"/>
            <a:ext cx="978195" cy="276999"/>
          </a:xfrm>
          <a:prstGeom prst="rect">
            <a:avLst/>
          </a:prstGeom>
          <a:noFill/>
        </p:spPr>
        <p:txBody>
          <a:bodyPr wrap="square" rtlCol="0">
            <a:spAutoFit/>
          </a:bodyPr>
          <a:lstStyle/>
          <a:p>
            <a:r>
              <a:rPr lang="en-GB" sz="1200" dirty="0" smtClean="0">
                <a:latin typeface="Century Gothic" panose="020B0502020202020204" pitchFamily="34" charset="0"/>
              </a:rPr>
              <a:t>Fair trade</a:t>
            </a:r>
            <a:endParaRPr lang="en-GB" sz="1200" dirty="0">
              <a:latin typeface="Century Gothic" panose="020B0502020202020204" pitchFamily="34" charset="0"/>
            </a:endParaRPr>
          </a:p>
        </p:txBody>
      </p:sp>
      <p:sp>
        <p:nvSpPr>
          <p:cNvPr id="5" name="Freeform 4"/>
          <p:cNvSpPr/>
          <p:nvPr/>
        </p:nvSpPr>
        <p:spPr>
          <a:xfrm>
            <a:off x="1382234" y="2456121"/>
            <a:ext cx="457200" cy="180753"/>
          </a:xfrm>
          <a:custGeom>
            <a:avLst/>
            <a:gdLst>
              <a:gd name="connsiteX0" fmla="*/ 0 w 531627"/>
              <a:gd name="connsiteY0" fmla="*/ 0 h 191386"/>
              <a:gd name="connsiteX1" fmla="*/ 0 w 531627"/>
              <a:gd name="connsiteY1" fmla="*/ 148856 h 191386"/>
              <a:gd name="connsiteX2" fmla="*/ 531627 w 531627"/>
              <a:gd name="connsiteY2" fmla="*/ 191386 h 191386"/>
            </a:gdLst>
            <a:ahLst/>
            <a:cxnLst>
              <a:cxn ang="0">
                <a:pos x="connsiteX0" y="connsiteY0"/>
              </a:cxn>
              <a:cxn ang="0">
                <a:pos x="connsiteX1" y="connsiteY1"/>
              </a:cxn>
              <a:cxn ang="0">
                <a:pos x="connsiteX2" y="connsiteY2"/>
              </a:cxn>
            </a:cxnLst>
            <a:rect l="l" t="t" r="r" b="b"/>
            <a:pathLst>
              <a:path w="531627" h="191386">
                <a:moveTo>
                  <a:pt x="0" y="0"/>
                </a:moveTo>
                <a:lnTo>
                  <a:pt x="0" y="148856"/>
                </a:lnTo>
                <a:lnTo>
                  <a:pt x="531627" y="19138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8" name="Straight Arrow Connector 7"/>
          <p:cNvCxnSpPr/>
          <p:nvPr/>
        </p:nvCxnSpPr>
        <p:spPr>
          <a:xfrm>
            <a:off x="2752344" y="3749040"/>
            <a:ext cx="9144" cy="110642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278346" y="2900838"/>
            <a:ext cx="0" cy="169640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7762584" y="3584609"/>
            <a:ext cx="0" cy="324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5" name="TextBox 1"/>
          <p:cNvSpPr txBox="1"/>
          <p:nvPr/>
        </p:nvSpPr>
        <p:spPr>
          <a:xfrm>
            <a:off x="3569830" y="2530153"/>
            <a:ext cx="121299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Unethical shops</a:t>
            </a:r>
            <a:endParaRPr lang="en-GB" sz="1200" dirty="0">
              <a:latin typeface="Century Gothic" panose="020B0502020202020204" pitchFamily="34" charset="0"/>
            </a:endParaRPr>
          </a:p>
        </p:txBody>
      </p:sp>
      <p:cxnSp>
        <p:nvCxnSpPr>
          <p:cNvPr id="17" name="Straight Arrow Connector 16"/>
          <p:cNvCxnSpPr/>
          <p:nvPr/>
        </p:nvCxnSpPr>
        <p:spPr>
          <a:xfrm flipH="1">
            <a:off x="5738712" y="4084481"/>
            <a:ext cx="0" cy="216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8" name="TextBox 1"/>
          <p:cNvSpPr txBox="1"/>
          <p:nvPr/>
        </p:nvSpPr>
        <p:spPr>
          <a:xfrm>
            <a:off x="4456430" y="2324384"/>
            <a:ext cx="20787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Product provenance</a:t>
            </a:r>
            <a:endParaRPr lang="en-GB" sz="1200" dirty="0">
              <a:latin typeface="Century Gothic" panose="020B0502020202020204" pitchFamily="34" charset="0"/>
            </a:endParaRPr>
          </a:p>
        </p:txBody>
      </p:sp>
      <p:sp>
        <p:nvSpPr>
          <p:cNvPr id="19" name="TextBox 2"/>
          <p:cNvSpPr txBox="1"/>
          <p:nvPr/>
        </p:nvSpPr>
        <p:spPr>
          <a:xfrm>
            <a:off x="6266136" y="3273431"/>
            <a:ext cx="13788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Anti GMO</a:t>
            </a:r>
            <a:endParaRPr lang="en-GB" sz="1200" dirty="0">
              <a:latin typeface="Century Gothic" panose="020B0502020202020204" pitchFamily="34" charset="0"/>
            </a:endParaRPr>
          </a:p>
        </p:txBody>
      </p:sp>
      <p:cxnSp>
        <p:nvCxnSpPr>
          <p:cNvPr id="20" name="Straight Arrow Connector 19"/>
          <p:cNvCxnSpPr/>
          <p:nvPr/>
        </p:nvCxnSpPr>
        <p:spPr>
          <a:xfrm flipH="1">
            <a:off x="6266136" y="3584609"/>
            <a:ext cx="0" cy="65179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6589104" y="4236400"/>
            <a:ext cx="0" cy="324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2" name="TextBox 2"/>
          <p:cNvSpPr txBox="1"/>
          <p:nvPr/>
        </p:nvSpPr>
        <p:spPr>
          <a:xfrm>
            <a:off x="6610096" y="4140200"/>
            <a:ext cx="20696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Countryside</a:t>
            </a:r>
            <a:endParaRPr lang="en-GB" sz="1200" dirty="0">
              <a:latin typeface="Century Gothic" panose="020B0502020202020204" pitchFamily="34" charset="0"/>
            </a:endParaRPr>
          </a:p>
        </p:txBody>
      </p:sp>
      <p:sp>
        <p:nvSpPr>
          <p:cNvPr id="24" name="TextBox 1"/>
          <p:cNvSpPr txBox="1"/>
          <p:nvPr/>
        </p:nvSpPr>
        <p:spPr>
          <a:xfrm>
            <a:off x="3130917" y="2139718"/>
            <a:ext cx="121299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Product source</a:t>
            </a:r>
            <a:endParaRPr lang="en-GB" sz="1200" dirty="0">
              <a:latin typeface="Century Gothic" panose="020B0502020202020204" pitchFamily="34" charset="0"/>
            </a:endParaRPr>
          </a:p>
        </p:txBody>
      </p:sp>
      <p:sp>
        <p:nvSpPr>
          <p:cNvPr id="25" name="Freeform 24"/>
          <p:cNvSpPr/>
          <p:nvPr/>
        </p:nvSpPr>
        <p:spPr>
          <a:xfrm>
            <a:off x="3200400" y="2569464"/>
            <a:ext cx="228600" cy="192024"/>
          </a:xfrm>
          <a:custGeom>
            <a:avLst/>
            <a:gdLst>
              <a:gd name="connsiteX0" fmla="*/ 228600 w 228600"/>
              <a:gd name="connsiteY0" fmla="*/ 0 h 192024"/>
              <a:gd name="connsiteX1" fmla="*/ 173736 w 228600"/>
              <a:gd name="connsiteY1" fmla="*/ 155448 h 192024"/>
              <a:gd name="connsiteX2" fmla="*/ 0 w 228600"/>
              <a:gd name="connsiteY2" fmla="*/ 192024 h 192024"/>
            </a:gdLst>
            <a:ahLst/>
            <a:cxnLst>
              <a:cxn ang="0">
                <a:pos x="connsiteX0" y="connsiteY0"/>
              </a:cxn>
              <a:cxn ang="0">
                <a:pos x="connsiteX1" y="connsiteY1"/>
              </a:cxn>
              <a:cxn ang="0">
                <a:pos x="connsiteX2" y="connsiteY2"/>
              </a:cxn>
            </a:cxnLst>
            <a:rect l="l" t="t" r="r" b="b"/>
            <a:pathLst>
              <a:path w="228600" h="192024">
                <a:moveTo>
                  <a:pt x="228600" y="0"/>
                </a:moveTo>
                <a:lnTo>
                  <a:pt x="173736" y="155448"/>
                </a:lnTo>
                <a:lnTo>
                  <a:pt x="0" y="192024"/>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27614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055269430"/>
              </p:ext>
            </p:extLst>
          </p:nvPr>
        </p:nvGraphicFramePr>
        <p:xfrm>
          <a:off x="720000" y="1652336"/>
          <a:ext cx="9611116" cy="4732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2660794879"/>
              </p:ext>
            </p:extLst>
          </p:nvPr>
        </p:nvGraphicFramePr>
        <p:xfrm>
          <a:off x="720000" y="1652336"/>
          <a:ext cx="9611116" cy="47324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txBox="1">
            <a:spLocks/>
          </p:cNvSpPr>
          <p:nvPr/>
        </p:nvSpPr>
        <p:spPr>
          <a:xfrm>
            <a:off x="720000" y="540000"/>
            <a:ext cx="10515600" cy="880745"/>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b="1" dirty="0">
                <a:solidFill>
                  <a:prstClr val="black"/>
                </a:solidFill>
                <a:latin typeface="Century Gothic" panose="020B0502020202020204" pitchFamily="34" charset="0"/>
              </a:rPr>
              <a:t>Analysis</a:t>
            </a:r>
          </a:p>
          <a:p>
            <a:pPr lvl="0">
              <a:defRPr/>
            </a:pPr>
            <a:r>
              <a:rPr lang="en-GB" sz="3600" dirty="0">
                <a:latin typeface="Century Gothic" panose="020B0502020202020204" pitchFamily="34" charset="0"/>
              </a:rPr>
              <a:t>Respect traditional customs</a:t>
            </a:r>
          </a:p>
        </p:txBody>
      </p:sp>
      <p:cxnSp>
        <p:nvCxnSpPr>
          <p:cNvPr id="5" name="Straight Arrow Connector 4"/>
          <p:cNvCxnSpPr/>
          <p:nvPr/>
        </p:nvCxnSpPr>
        <p:spPr>
          <a:xfrm>
            <a:off x="7680090" y="2182271"/>
            <a:ext cx="0" cy="1643712"/>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6" name="TextBox 2"/>
          <p:cNvSpPr txBox="1"/>
          <p:nvPr/>
        </p:nvSpPr>
        <p:spPr>
          <a:xfrm>
            <a:off x="5442232" y="2182271"/>
            <a:ext cx="1270589" cy="4616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Brand consciousness</a:t>
            </a:r>
            <a:endParaRPr lang="en-GB" sz="1200" dirty="0">
              <a:latin typeface="Century Gothic" panose="020B0502020202020204" pitchFamily="34" charset="0"/>
            </a:endParaRPr>
          </a:p>
        </p:txBody>
      </p:sp>
      <p:sp>
        <p:nvSpPr>
          <p:cNvPr id="7" name="Freeform 6"/>
          <p:cNvSpPr/>
          <p:nvPr/>
        </p:nvSpPr>
        <p:spPr>
          <a:xfrm>
            <a:off x="6502400" y="1985818"/>
            <a:ext cx="212436" cy="147782"/>
          </a:xfrm>
          <a:custGeom>
            <a:avLst/>
            <a:gdLst>
              <a:gd name="connsiteX0" fmla="*/ 0 w 212436"/>
              <a:gd name="connsiteY0" fmla="*/ 0 h 147782"/>
              <a:gd name="connsiteX1" fmla="*/ 175491 w 212436"/>
              <a:gd name="connsiteY1" fmla="*/ 0 h 147782"/>
              <a:gd name="connsiteX2" fmla="*/ 212436 w 212436"/>
              <a:gd name="connsiteY2" fmla="*/ 147782 h 147782"/>
            </a:gdLst>
            <a:ahLst/>
            <a:cxnLst>
              <a:cxn ang="0">
                <a:pos x="connsiteX0" y="connsiteY0"/>
              </a:cxn>
              <a:cxn ang="0">
                <a:pos x="connsiteX1" y="connsiteY1"/>
              </a:cxn>
              <a:cxn ang="0">
                <a:pos x="connsiteX2" y="connsiteY2"/>
              </a:cxn>
            </a:cxnLst>
            <a:rect l="l" t="t" r="r" b="b"/>
            <a:pathLst>
              <a:path w="212436" h="147782">
                <a:moveTo>
                  <a:pt x="0" y="0"/>
                </a:moveTo>
                <a:lnTo>
                  <a:pt x="175491" y="0"/>
                </a:lnTo>
                <a:lnTo>
                  <a:pt x="212436" y="147782"/>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Freeform 8"/>
          <p:cNvSpPr/>
          <p:nvPr/>
        </p:nvSpPr>
        <p:spPr>
          <a:xfrm>
            <a:off x="6068291" y="2595418"/>
            <a:ext cx="471054" cy="147782"/>
          </a:xfrm>
          <a:custGeom>
            <a:avLst/>
            <a:gdLst>
              <a:gd name="connsiteX0" fmla="*/ 0 w 471054"/>
              <a:gd name="connsiteY0" fmla="*/ 0 h 147782"/>
              <a:gd name="connsiteX1" fmla="*/ 27709 w 471054"/>
              <a:gd name="connsiteY1" fmla="*/ 129309 h 147782"/>
              <a:gd name="connsiteX2" fmla="*/ 471054 w 471054"/>
              <a:gd name="connsiteY2" fmla="*/ 147782 h 147782"/>
            </a:gdLst>
            <a:ahLst/>
            <a:cxnLst>
              <a:cxn ang="0">
                <a:pos x="connsiteX0" y="connsiteY0"/>
              </a:cxn>
              <a:cxn ang="0">
                <a:pos x="connsiteX1" y="connsiteY1"/>
              </a:cxn>
              <a:cxn ang="0">
                <a:pos x="connsiteX2" y="connsiteY2"/>
              </a:cxn>
            </a:cxnLst>
            <a:rect l="l" t="t" r="r" b="b"/>
            <a:pathLst>
              <a:path w="471054" h="147782">
                <a:moveTo>
                  <a:pt x="0" y="0"/>
                </a:moveTo>
                <a:lnTo>
                  <a:pt x="27709" y="129309"/>
                </a:lnTo>
                <a:lnTo>
                  <a:pt x="471054" y="147782"/>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0" name="Straight Arrow Connector 9"/>
          <p:cNvCxnSpPr/>
          <p:nvPr/>
        </p:nvCxnSpPr>
        <p:spPr>
          <a:xfrm>
            <a:off x="6708256" y="2853983"/>
            <a:ext cx="0" cy="1620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6645562" y="3348128"/>
            <a:ext cx="0" cy="1332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2" name="Freeform 11"/>
          <p:cNvSpPr/>
          <p:nvPr/>
        </p:nvSpPr>
        <p:spPr>
          <a:xfrm>
            <a:off x="4802667" y="2643918"/>
            <a:ext cx="471054" cy="147782"/>
          </a:xfrm>
          <a:custGeom>
            <a:avLst/>
            <a:gdLst>
              <a:gd name="connsiteX0" fmla="*/ 0 w 471054"/>
              <a:gd name="connsiteY0" fmla="*/ 0 h 147782"/>
              <a:gd name="connsiteX1" fmla="*/ 27709 w 471054"/>
              <a:gd name="connsiteY1" fmla="*/ 129309 h 147782"/>
              <a:gd name="connsiteX2" fmla="*/ 471054 w 471054"/>
              <a:gd name="connsiteY2" fmla="*/ 147782 h 147782"/>
            </a:gdLst>
            <a:ahLst/>
            <a:cxnLst>
              <a:cxn ang="0">
                <a:pos x="connsiteX0" y="connsiteY0"/>
              </a:cxn>
              <a:cxn ang="0">
                <a:pos x="connsiteX1" y="connsiteY1"/>
              </a:cxn>
              <a:cxn ang="0">
                <a:pos x="connsiteX2" y="connsiteY2"/>
              </a:cxn>
            </a:cxnLst>
            <a:rect l="l" t="t" r="r" b="b"/>
            <a:pathLst>
              <a:path w="471054" h="147782">
                <a:moveTo>
                  <a:pt x="0" y="0"/>
                </a:moveTo>
                <a:lnTo>
                  <a:pt x="27709" y="129309"/>
                </a:lnTo>
                <a:lnTo>
                  <a:pt x="471054" y="147782"/>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3" name="Straight Arrow Connector 12"/>
          <p:cNvCxnSpPr/>
          <p:nvPr/>
        </p:nvCxnSpPr>
        <p:spPr>
          <a:xfrm>
            <a:off x="5525558" y="2807126"/>
            <a:ext cx="9130" cy="1476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5" name="TextBox 2"/>
          <p:cNvSpPr txBox="1"/>
          <p:nvPr/>
        </p:nvSpPr>
        <p:spPr>
          <a:xfrm>
            <a:off x="4420462" y="3121500"/>
            <a:ext cx="10846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Anti GMO</a:t>
            </a:r>
            <a:endParaRPr lang="en-GB" sz="1200" dirty="0">
              <a:latin typeface="Century Gothic" panose="020B0502020202020204" pitchFamily="34" charset="0"/>
            </a:endParaRPr>
          </a:p>
        </p:txBody>
      </p:sp>
      <p:sp>
        <p:nvSpPr>
          <p:cNvPr id="16" name="Freeform 15"/>
          <p:cNvSpPr/>
          <p:nvPr/>
        </p:nvSpPr>
        <p:spPr>
          <a:xfrm>
            <a:off x="4822950" y="3324608"/>
            <a:ext cx="471054" cy="147782"/>
          </a:xfrm>
          <a:custGeom>
            <a:avLst/>
            <a:gdLst>
              <a:gd name="connsiteX0" fmla="*/ 0 w 471054"/>
              <a:gd name="connsiteY0" fmla="*/ 0 h 147782"/>
              <a:gd name="connsiteX1" fmla="*/ 27709 w 471054"/>
              <a:gd name="connsiteY1" fmla="*/ 129309 h 147782"/>
              <a:gd name="connsiteX2" fmla="*/ 471054 w 471054"/>
              <a:gd name="connsiteY2" fmla="*/ 147782 h 147782"/>
            </a:gdLst>
            <a:ahLst/>
            <a:cxnLst>
              <a:cxn ang="0">
                <a:pos x="connsiteX0" y="connsiteY0"/>
              </a:cxn>
              <a:cxn ang="0">
                <a:pos x="connsiteX1" y="connsiteY1"/>
              </a:cxn>
              <a:cxn ang="0">
                <a:pos x="connsiteX2" y="connsiteY2"/>
              </a:cxn>
            </a:cxnLst>
            <a:rect l="l" t="t" r="r" b="b"/>
            <a:pathLst>
              <a:path w="471054" h="147782">
                <a:moveTo>
                  <a:pt x="0" y="0"/>
                </a:moveTo>
                <a:lnTo>
                  <a:pt x="27709" y="129309"/>
                </a:lnTo>
                <a:lnTo>
                  <a:pt x="471054" y="147782"/>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7" name="Straight Arrow Connector 16"/>
          <p:cNvCxnSpPr/>
          <p:nvPr/>
        </p:nvCxnSpPr>
        <p:spPr>
          <a:xfrm>
            <a:off x="5379730" y="3545126"/>
            <a:ext cx="9130" cy="1224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8" name="TextBox 2"/>
          <p:cNvSpPr txBox="1"/>
          <p:nvPr/>
        </p:nvSpPr>
        <p:spPr>
          <a:xfrm>
            <a:off x="8164301" y="2743200"/>
            <a:ext cx="1378715" cy="4616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Premium local produce</a:t>
            </a:r>
            <a:endParaRPr lang="en-GB" sz="1200" dirty="0">
              <a:latin typeface="Century Gothic" panose="020B0502020202020204" pitchFamily="34" charset="0"/>
            </a:endParaRPr>
          </a:p>
        </p:txBody>
      </p:sp>
      <p:cxnSp>
        <p:nvCxnSpPr>
          <p:cNvPr id="19" name="Straight Arrow Connector 18"/>
          <p:cNvCxnSpPr/>
          <p:nvPr/>
        </p:nvCxnSpPr>
        <p:spPr>
          <a:xfrm>
            <a:off x="8431952" y="3590914"/>
            <a:ext cx="0" cy="324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0" name="TextBox 1"/>
          <p:cNvSpPr txBox="1"/>
          <p:nvPr/>
        </p:nvSpPr>
        <p:spPr>
          <a:xfrm>
            <a:off x="6951306" y="1421503"/>
            <a:ext cx="121299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Product provenance</a:t>
            </a:r>
            <a:endParaRPr lang="en-GB" sz="1200" dirty="0">
              <a:latin typeface="Century Gothic" panose="020B0502020202020204" pitchFamily="34" charset="0"/>
            </a:endParaRPr>
          </a:p>
        </p:txBody>
      </p:sp>
      <p:sp>
        <p:nvSpPr>
          <p:cNvPr id="21" name="Freeform 20"/>
          <p:cNvSpPr/>
          <p:nvPr/>
        </p:nvSpPr>
        <p:spPr>
          <a:xfrm>
            <a:off x="7195127" y="1847273"/>
            <a:ext cx="9237" cy="591127"/>
          </a:xfrm>
          <a:custGeom>
            <a:avLst/>
            <a:gdLst>
              <a:gd name="connsiteX0" fmla="*/ 9237 w 9237"/>
              <a:gd name="connsiteY0" fmla="*/ 0 h 591127"/>
              <a:gd name="connsiteX1" fmla="*/ 0 w 9237"/>
              <a:gd name="connsiteY1" fmla="*/ 591127 h 591127"/>
            </a:gdLst>
            <a:ahLst/>
            <a:cxnLst>
              <a:cxn ang="0">
                <a:pos x="connsiteX0" y="connsiteY0"/>
              </a:cxn>
              <a:cxn ang="0">
                <a:pos x="connsiteX1" y="connsiteY1"/>
              </a:cxn>
            </a:cxnLst>
            <a:rect l="l" t="t" r="r" b="b"/>
            <a:pathLst>
              <a:path w="9237" h="591127">
                <a:moveTo>
                  <a:pt x="9237" y="0"/>
                </a:moveTo>
                <a:lnTo>
                  <a:pt x="0" y="591127"/>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22" name="Straight Arrow Connector 21"/>
          <p:cNvCxnSpPr/>
          <p:nvPr/>
        </p:nvCxnSpPr>
        <p:spPr>
          <a:xfrm>
            <a:off x="7167419" y="2754753"/>
            <a:ext cx="0" cy="828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3" name="TextBox 1"/>
          <p:cNvSpPr txBox="1"/>
          <p:nvPr/>
        </p:nvSpPr>
        <p:spPr>
          <a:xfrm>
            <a:off x="7717034" y="2207567"/>
            <a:ext cx="121299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Product source</a:t>
            </a:r>
            <a:endParaRPr lang="en-GB" sz="1200" dirty="0">
              <a:latin typeface="Century Gothic" panose="020B0502020202020204" pitchFamily="34" charset="0"/>
            </a:endParaRPr>
          </a:p>
        </p:txBody>
      </p:sp>
      <p:sp>
        <p:nvSpPr>
          <p:cNvPr id="24" name="Freeform 23"/>
          <p:cNvSpPr/>
          <p:nvPr/>
        </p:nvSpPr>
        <p:spPr>
          <a:xfrm>
            <a:off x="7444506" y="2438400"/>
            <a:ext cx="397164" cy="249382"/>
          </a:xfrm>
          <a:custGeom>
            <a:avLst/>
            <a:gdLst>
              <a:gd name="connsiteX0" fmla="*/ 0 w 397164"/>
              <a:gd name="connsiteY0" fmla="*/ 249382 h 249382"/>
              <a:gd name="connsiteX1" fmla="*/ 129309 w 397164"/>
              <a:gd name="connsiteY1" fmla="*/ 9236 h 249382"/>
              <a:gd name="connsiteX2" fmla="*/ 397164 w 397164"/>
              <a:gd name="connsiteY2" fmla="*/ 0 h 249382"/>
            </a:gdLst>
            <a:ahLst/>
            <a:cxnLst>
              <a:cxn ang="0">
                <a:pos x="connsiteX0" y="connsiteY0"/>
              </a:cxn>
              <a:cxn ang="0">
                <a:pos x="connsiteX1" y="connsiteY1"/>
              </a:cxn>
              <a:cxn ang="0">
                <a:pos x="connsiteX2" y="connsiteY2"/>
              </a:cxn>
            </a:cxnLst>
            <a:rect l="l" t="t" r="r" b="b"/>
            <a:pathLst>
              <a:path w="397164" h="249382">
                <a:moveTo>
                  <a:pt x="0" y="249382"/>
                </a:moveTo>
                <a:lnTo>
                  <a:pt x="129309" y="9236"/>
                </a:lnTo>
                <a:lnTo>
                  <a:pt x="397164"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25" name="Straight Arrow Connector 24"/>
          <p:cNvCxnSpPr/>
          <p:nvPr/>
        </p:nvCxnSpPr>
        <p:spPr>
          <a:xfrm>
            <a:off x="7421408" y="2924914"/>
            <a:ext cx="0" cy="1260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6" name="TextBox 2"/>
          <p:cNvSpPr txBox="1"/>
          <p:nvPr/>
        </p:nvSpPr>
        <p:spPr>
          <a:xfrm>
            <a:off x="4620249" y="4952528"/>
            <a:ext cx="1357551"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Concerned about climate change</a:t>
            </a:r>
            <a:endParaRPr lang="en-GB" sz="1200" dirty="0">
              <a:latin typeface="Century Gothic" panose="020B0502020202020204" pitchFamily="34" charset="0"/>
            </a:endParaRPr>
          </a:p>
        </p:txBody>
      </p:sp>
      <p:sp>
        <p:nvSpPr>
          <p:cNvPr id="27" name="TextBox 2"/>
          <p:cNvSpPr txBox="1"/>
          <p:nvPr/>
        </p:nvSpPr>
        <p:spPr>
          <a:xfrm>
            <a:off x="5896830" y="5320613"/>
            <a:ext cx="1270589" cy="4616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Reduce plastic usage</a:t>
            </a:r>
            <a:endParaRPr lang="en-GB" sz="1200" dirty="0">
              <a:latin typeface="Century Gothic" panose="020B0502020202020204" pitchFamily="34" charset="0"/>
            </a:endParaRPr>
          </a:p>
        </p:txBody>
      </p:sp>
      <p:cxnSp>
        <p:nvCxnSpPr>
          <p:cNvPr id="28" name="Straight Arrow Connector 27"/>
          <p:cNvCxnSpPr/>
          <p:nvPr/>
        </p:nvCxnSpPr>
        <p:spPr>
          <a:xfrm>
            <a:off x="6102019" y="3709824"/>
            <a:ext cx="9130" cy="612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6243274" y="4167983"/>
            <a:ext cx="9130" cy="828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0" name="Freeform 29"/>
          <p:cNvSpPr/>
          <p:nvPr/>
        </p:nvSpPr>
        <p:spPr>
          <a:xfrm>
            <a:off x="5624945" y="3703782"/>
            <a:ext cx="406400" cy="1394691"/>
          </a:xfrm>
          <a:custGeom>
            <a:avLst/>
            <a:gdLst>
              <a:gd name="connsiteX0" fmla="*/ 0 w 406400"/>
              <a:gd name="connsiteY0" fmla="*/ 1394691 h 1394691"/>
              <a:gd name="connsiteX1" fmla="*/ 157019 w 406400"/>
              <a:gd name="connsiteY1" fmla="*/ 64654 h 1394691"/>
              <a:gd name="connsiteX2" fmla="*/ 406400 w 406400"/>
              <a:gd name="connsiteY2" fmla="*/ 0 h 1394691"/>
            </a:gdLst>
            <a:ahLst/>
            <a:cxnLst>
              <a:cxn ang="0">
                <a:pos x="connsiteX0" y="connsiteY0"/>
              </a:cxn>
              <a:cxn ang="0">
                <a:pos x="connsiteX1" y="connsiteY1"/>
              </a:cxn>
              <a:cxn ang="0">
                <a:pos x="connsiteX2" y="connsiteY2"/>
              </a:cxn>
            </a:cxnLst>
            <a:rect l="l" t="t" r="r" b="b"/>
            <a:pathLst>
              <a:path w="406400" h="1394691">
                <a:moveTo>
                  <a:pt x="0" y="1394691"/>
                </a:moveTo>
                <a:lnTo>
                  <a:pt x="157019" y="64654"/>
                </a:lnTo>
                <a:lnTo>
                  <a:pt x="40640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1" name="Freeform 30"/>
          <p:cNvSpPr/>
          <p:nvPr/>
        </p:nvSpPr>
        <p:spPr>
          <a:xfrm>
            <a:off x="5920509" y="4128655"/>
            <a:ext cx="166255" cy="1182254"/>
          </a:xfrm>
          <a:custGeom>
            <a:avLst/>
            <a:gdLst>
              <a:gd name="connsiteX0" fmla="*/ 157018 w 166255"/>
              <a:gd name="connsiteY0" fmla="*/ 1182254 h 1182254"/>
              <a:gd name="connsiteX1" fmla="*/ 0 w 166255"/>
              <a:gd name="connsiteY1" fmla="*/ 277090 h 1182254"/>
              <a:gd name="connsiteX2" fmla="*/ 166255 w 166255"/>
              <a:gd name="connsiteY2" fmla="*/ 0 h 1182254"/>
            </a:gdLst>
            <a:ahLst/>
            <a:cxnLst>
              <a:cxn ang="0">
                <a:pos x="connsiteX0" y="connsiteY0"/>
              </a:cxn>
              <a:cxn ang="0">
                <a:pos x="connsiteX1" y="connsiteY1"/>
              </a:cxn>
              <a:cxn ang="0">
                <a:pos x="connsiteX2" y="connsiteY2"/>
              </a:cxn>
            </a:cxnLst>
            <a:rect l="l" t="t" r="r" b="b"/>
            <a:pathLst>
              <a:path w="166255" h="1182254">
                <a:moveTo>
                  <a:pt x="157018" y="1182254"/>
                </a:moveTo>
                <a:lnTo>
                  <a:pt x="0" y="277090"/>
                </a:lnTo>
                <a:lnTo>
                  <a:pt x="166255"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2" name="TextBox 2"/>
          <p:cNvSpPr txBox="1"/>
          <p:nvPr/>
        </p:nvSpPr>
        <p:spPr>
          <a:xfrm>
            <a:off x="6303818" y="3724468"/>
            <a:ext cx="20696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latin typeface="Century Gothic" panose="020B0502020202020204" pitchFamily="34" charset="0"/>
              </a:rPr>
              <a:t>Countryside</a:t>
            </a:r>
            <a:endParaRPr lang="en-GB" sz="1200" dirty="0">
              <a:latin typeface="Century Gothic" panose="020B0502020202020204" pitchFamily="34" charset="0"/>
            </a:endParaRPr>
          </a:p>
        </p:txBody>
      </p:sp>
      <p:cxnSp>
        <p:nvCxnSpPr>
          <p:cNvPr id="33" name="Straight Arrow Connector 32"/>
          <p:cNvCxnSpPr/>
          <p:nvPr/>
        </p:nvCxnSpPr>
        <p:spPr>
          <a:xfrm>
            <a:off x="6406455" y="4173219"/>
            <a:ext cx="9130" cy="3240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3550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746" y="2517775"/>
            <a:ext cx="7596188" cy="1733383"/>
          </a:xfrm>
          <a:prstGeom prst="rect">
            <a:avLst/>
          </a:prstGeom>
        </p:spPr>
        <p:txBody>
          <a:bodyPr lIns="0" tIns="0" rIns="0" bIns="0">
            <a:normAutofit/>
          </a:bodyPr>
          <a:lstStyle/>
          <a:p>
            <a:pPr algn="l"/>
            <a:r>
              <a:rPr lang="en-GB" sz="5000" b="1" dirty="0" smtClean="0">
                <a:solidFill>
                  <a:schemeClr val="bg1"/>
                </a:solidFill>
                <a:latin typeface="Century Gothic" panose="020B0502020202020204" pitchFamily="34" charset="0"/>
              </a:rPr>
              <a:t>Conclusion &amp; implications</a:t>
            </a:r>
            <a:endParaRPr lang="en-GB" sz="5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4606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Conclusion</a:t>
            </a:r>
            <a:endParaRPr lang="en-GB" sz="3600" b="1" dirty="0">
              <a:solidFill>
                <a:prstClr val="black"/>
              </a:solidFill>
              <a:latin typeface="Century Gothic" panose="020B0502020202020204" pitchFamily="34" charset="0"/>
            </a:endParaRPr>
          </a:p>
          <a:p>
            <a:pPr lvl="0">
              <a:defRPr/>
            </a:pPr>
            <a:r>
              <a:rPr lang="en-GB" sz="3200" dirty="0" smtClean="0">
                <a:latin typeface="Century Gothic" panose="020B0502020202020204" pitchFamily="34" charset="0"/>
              </a:rPr>
              <a:t>Communication implications</a:t>
            </a:r>
            <a:endParaRPr lang="en-GB" sz="3200" dirty="0">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sp>
        <p:nvSpPr>
          <p:cNvPr id="3" name="TextBox 2"/>
          <p:cNvSpPr txBox="1"/>
          <p:nvPr/>
        </p:nvSpPr>
        <p:spPr>
          <a:xfrm>
            <a:off x="720000" y="1687445"/>
            <a:ext cx="9899874" cy="4478149"/>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GB" dirty="0" smtClean="0">
                <a:latin typeface="Century Gothic" panose="020B0502020202020204" pitchFamily="34" charset="0"/>
              </a:rPr>
              <a:t>There is some evidence of political orientation causing divergence in sustainability priorities</a:t>
            </a:r>
          </a:p>
          <a:p>
            <a:pPr marL="1257300" lvl="2" indent="-342900">
              <a:lnSpc>
                <a:spcPct val="150000"/>
              </a:lnSpc>
              <a:buFont typeface="Arial" panose="020B0604020202020204" pitchFamily="34" charset="0"/>
              <a:buChar char="•"/>
            </a:pPr>
            <a:r>
              <a:rPr lang="en-GB" sz="1600" dirty="0" smtClean="0">
                <a:latin typeface="Century Gothic" panose="020B0502020202020204" pitchFamily="34" charset="0"/>
              </a:rPr>
              <a:t>Pro-social statements around ethical duties tend to resonate more with liberal/left audiences</a:t>
            </a:r>
          </a:p>
          <a:p>
            <a:pPr marL="1257300" lvl="2" indent="-342900">
              <a:lnSpc>
                <a:spcPct val="150000"/>
              </a:lnSpc>
              <a:buFont typeface="Arial" panose="020B0604020202020204" pitchFamily="34" charset="0"/>
              <a:buChar char="•"/>
            </a:pPr>
            <a:r>
              <a:rPr lang="en-GB" sz="1600" dirty="0" smtClean="0">
                <a:latin typeface="Century Gothic" panose="020B0502020202020204" pitchFamily="34" charset="0"/>
              </a:rPr>
              <a:t>Climate change tends to be less of a priority for conservative audiences but product provenance and buying local is worth considering </a:t>
            </a:r>
          </a:p>
          <a:p>
            <a:pPr marL="800100" lvl="1" indent="-342900">
              <a:lnSpc>
                <a:spcPct val="150000"/>
              </a:lnSpc>
              <a:buFont typeface="Arial" panose="020B0604020202020204" pitchFamily="34" charset="0"/>
              <a:buChar char="•"/>
            </a:pPr>
            <a:r>
              <a:rPr lang="en-GB" dirty="0" smtClean="0">
                <a:latin typeface="Century Gothic" panose="020B0502020202020204" pitchFamily="34" charset="0"/>
              </a:rPr>
              <a:t>The common grounds are plastic reduction and appreciation for the country side and buying local</a:t>
            </a:r>
          </a:p>
          <a:p>
            <a:pPr marL="800100" lvl="1" indent="-342900">
              <a:lnSpc>
                <a:spcPct val="150000"/>
              </a:lnSpc>
              <a:buFont typeface="Arial" panose="020B0604020202020204" pitchFamily="34" charset="0"/>
              <a:buChar char="•"/>
            </a:pPr>
            <a:r>
              <a:rPr lang="en-GB" dirty="0" smtClean="0">
                <a:latin typeface="Century Gothic" panose="020B0502020202020204" pitchFamily="34" charset="0"/>
              </a:rPr>
              <a:t>When communicating about sustainability, it is important to consider people’s political affiliation in order to maximise acceptance and change</a:t>
            </a:r>
            <a:endParaRPr lang="en-GB" sz="1600" dirty="0">
              <a:latin typeface="Century Gothic" panose="020B0502020202020204" pitchFamily="34" charset="0"/>
            </a:endParaRPr>
          </a:p>
          <a:p>
            <a:pPr marL="457200" indent="-457200">
              <a:lnSpc>
                <a:spcPct val="150000"/>
              </a:lnSpc>
              <a:buFont typeface="+mj-lt"/>
              <a:buAutoNum type="arabicPeriod"/>
            </a:pPr>
            <a:endParaRPr lang="en-GB" dirty="0">
              <a:latin typeface="Century Gothic" panose="020B0502020202020204" pitchFamily="34" charset="0"/>
            </a:endParaRPr>
          </a:p>
        </p:txBody>
      </p:sp>
    </p:spTree>
    <p:extLst>
      <p:ext uri="{BB962C8B-B14F-4D97-AF65-F5344CB8AC3E}">
        <p14:creationId xmlns:p14="http://schemas.microsoft.com/office/powerpoint/2010/main" val="424411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746" y="2517775"/>
            <a:ext cx="7596188" cy="1733383"/>
          </a:xfrm>
          <a:prstGeom prst="rect">
            <a:avLst/>
          </a:prstGeom>
        </p:spPr>
        <p:txBody>
          <a:bodyPr lIns="0" tIns="0" rIns="0" bIns="0">
            <a:normAutofit/>
          </a:bodyPr>
          <a:lstStyle/>
          <a:p>
            <a:pPr algn="l"/>
            <a:r>
              <a:rPr lang="en-GB" sz="5000" b="1" dirty="0" smtClean="0">
                <a:solidFill>
                  <a:schemeClr val="bg1"/>
                </a:solidFill>
                <a:latin typeface="Century Gothic" panose="020B0502020202020204" pitchFamily="34" charset="0"/>
              </a:rPr>
              <a:t>IPA Events</a:t>
            </a:r>
            <a:endParaRPr lang="en-GB" sz="5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2556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20000" y="540000"/>
            <a:ext cx="10924132" cy="88074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000" b="1" dirty="0" smtClean="0">
                <a:solidFill>
                  <a:prstClr val="black"/>
                </a:solidFill>
                <a:latin typeface="Century Gothic" panose="020B0502020202020204" pitchFamily="34" charset="0"/>
              </a:rPr>
              <a:t>Data Literacy Skills Training with your host Graeme Griffiths</a:t>
            </a:r>
          </a:p>
          <a:p>
            <a:pPr lvl="0">
              <a:defRPr/>
            </a:pPr>
            <a:r>
              <a:rPr lang="en-GB" sz="3000" b="1" dirty="0" smtClean="0">
                <a:solidFill>
                  <a:prstClr val="black"/>
                </a:solidFill>
                <a:latin typeface="Century Gothic" panose="020B0502020202020204" pitchFamily="34" charset="0"/>
              </a:rPr>
              <a:t>Friday 26 June 9:30-11am</a:t>
            </a:r>
            <a:endParaRPr lang="en-GB" sz="3000" dirty="0">
              <a:solidFill>
                <a:prstClr val="black"/>
              </a:solidFill>
              <a:latin typeface="Century Gothic" panose="020B0502020202020204" pitchFamily="34" charset="0"/>
            </a:endParaRPr>
          </a:p>
        </p:txBody>
      </p:sp>
      <p:sp>
        <p:nvSpPr>
          <p:cNvPr id="18" name="TextBox 17"/>
          <p:cNvSpPr txBox="1"/>
          <p:nvPr/>
        </p:nvSpPr>
        <p:spPr>
          <a:xfrm>
            <a:off x="720000" y="1420745"/>
            <a:ext cx="10924132" cy="5016758"/>
          </a:xfrm>
          <a:prstGeom prst="rect">
            <a:avLst/>
          </a:prstGeom>
          <a:noFill/>
        </p:spPr>
        <p:txBody>
          <a:bodyPr wrap="square" rtlCol="0">
            <a:spAutoFit/>
          </a:bodyPr>
          <a:lstStyle/>
          <a:p>
            <a:r>
              <a:rPr lang="en-GB" sz="2000" dirty="0" smtClean="0"/>
              <a:t>We </a:t>
            </a:r>
            <a:r>
              <a:rPr lang="en-GB" sz="2000" dirty="0"/>
              <a:t>will provide the knowledge and skills to question providers on the provenance of their data, to understand how to spot bogus or unrepresentative data and how to develop a healthy level of data </a:t>
            </a:r>
            <a:r>
              <a:rPr lang="en-GB" sz="2000" dirty="0" smtClean="0"/>
              <a:t>scepticism. We </a:t>
            </a:r>
            <a:r>
              <a:rPr lang="en-GB" sz="2000" dirty="0"/>
              <a:t>will highlight and explain some of the commonest interpretation mistakes so they can be avoided.</a:t>
            </a:r>
          </a:p>
          <a:p>
            <a:endParaRPr lang="en-GB" sz="2000" b="1" dirty="0"/>
          </a:p>
          <a:p>
            <a:r>
              <a:rPr lang="en-GB" sz="2000" b="1" dirty="0" smtClean="0"/>
              <a:t>What </a:t>
            </a:r>
            <a:r>
              <a:rPr lang="en-GB" sz="2000" b="1" dirty="0"/>
              <a:t>are the benefits?</a:t>
            </a:r>
          </a:p>
          <a:p>
            <a:r>
              <a:rPr lang="en-GB" sz="2000" dirty="0"/>
              <a:t>Understand what ‘bad data’ looks like.</a:t>
            </a:r>
          </a:p>
          <a:p>
            <a:r>
              <a:rPr lang="en-GB" sz="2000" dirty="0"/>
              <a:t>Confidence to ask the right provenance questions of providers.</a:t>
            </a:r>
          </a:p>
          <a:p>
            <a:r>
              <a:rPr lang="en-GB" sz="2000" dirty="0"/>
              <a:t>How to spot and avoid common data interpretation / presentation mistakes.</a:t>
            </a:r>
          </a:p>
          <a:p>
            <a:endParaRPr lang="en-GB" sz="2000" b="1" dirty="0" smtClean="0"/>
          </a:p>
          <a:p>
            <a:r>
              <a:rPr lang="en-GB" sz="2000" b="1" dirty="0" smtClean="0"/>
              <a:t>Content</a:t>
            </a:r>
            <a:endParaRPr lang="en-GB" sz="2000" b="1" dirty="0"/>
          </a:p>
          <a:p>
            <a:r>
              <a:rPr lang="en-GB" sz="2000" dirty="0"/>
              <a:t>Why is data literacy important?</a:t>
            </a:r>
          </a:p>
          <a:p>
            <a:r>
              <a:rPr lang="en-GB" sz="2000" dirty="0"/>
              <a:t>Understanding the importance of design in data sourcing.</a:t>
            </a:r>
          </a:p>
          <a:p>
            <a:r>
              <a:rPr lang="en-GB" sz="2000" dirty="0"/>
              <a:t>Review common interpretation mistakes</a:t>
            </a:r>
            <a:r>
              <a:rPr lang="en-GB" sz="2000" dirty="0" smtClean="0"/>
              <a:t>.</a:t>
            </a:r>
          </a:p>
          <a:p>
            <a:endParaRPr lang="en-GB" sz="1400" dirty="0"/>
          </a:p>
          <a:p>
            <a:r>
              <a:rPr lang="en-GB" sz="2000" dirty="0"/>
              <a:t>https://ipa.co.uk/courses-qualifications/data-literacy-skills-june/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760" y="4756628"/>
            <a:ext cx="2667372" cy="1505160"/>
          </a:xfrm>
          <a:prstGeom prst="rect">
            <a:avLst/>
          </a:prstGeom>
        </p:spPr>
      </p:pic>
    </p:spTree>
    <p:extLst>
      <p:ext uri="{BB962C8B-B14F-4D97-AF65-F5344CB8AC3E}">
        <p14:creationId xmlns:p14="http://schemas.microsoft.com/office/powerpoint/2010/main" val="2625796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20000" y="540000"/>
            <a:ext cx="10924132" cy="88074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000" b="1" dirty="0" smtClean="0">
                <a:solidFill>
                  <a:prstClr val="black"/>
                </a:solidFill>
                <a:latin typeface="Century Gothic" panose="020B0502020202020204" pitchFamily="34" charset="0"/>
              </a:rPr>
              <a:t>IPA Events </a:t>
            </a:r>
            <a:r>
              <a:rPr lang="en-GB" sz="3000" b="1" dirty="0">
                <a:solidFill>
                  <a:prstClr val="black"/>
                </a:solidFill>
                <a:latin typeface="Century Gothic" panose="020B0502020202020204" pitchFamily="34" charset="0"/>
              </a:rPr>
              <a:t>Coming </a:t>
            </a:r>
            <a:r>
              <a:rPr lang="en-GB" sz="3000" b="1" dirty="0" smtClean="0">
                <a:solidFill>
                  <a:prstClr val="black"/>
                </a:solidFill>
                <a:latin typeface="Century Gothic" panose="020B0502020202020204" pitchFamily="34" charset="0"/>
              </a:rPr>
              <a:t>Soon</a:t>
            </a:r>
            <a:endParaRPr lang="en-GB" sz="3000" dirty="0">
              <a:solidFill>
                <a:prstClr val="black"/>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6669387" y="1099835"/>
            <a:ext cx="4812699" cy="2646779"/>
          </a:xfrm>
          <a:prstGeom prst="rect">
            <a:avLst/>
          </a:prstGeom>
        </p:spPr>
      </p:pic>
      <p:pic>
        <p:nvPicPr>
          <p:cNvPr id="2" name="Picture 1"/>
          <p:cNvPicPr>
            <a:picLocks noChangeAspect="1"/>
          </p:cNvPicPr>
          <p:nvPr/>
        </p:nvPicPr>
        <p:blipFill>
          <a:blip r:embed="rId4"/>
          <a:stretch>
            <a:fillRect/>
          </a:stretch>
        </p:blipFill>
        <p:spPr>
          <a:xfrm>
            <a:off x="795248" y="1099836"/>
            <a:ext cx="5386817" cy="2646779"/>
          </a:xfrm>
          <a:prstGeom prst="rect">
            <a:avLst/>
          </a:prstGeom>
        </p:spPr>
      </p:pic>
      <p:pic>
        <p:nvPicPr>
          <p:cNvPr id="4" name="Picture 3"/>
          <p:cNvPicPr>
            <a:picLocks noChangeAspect="1"/>
          </p:cNvPicPr>
          <p:nvPr/>
        </p:nvPicPr>
        <p:blipFill>
          <a:blip r:embed="rId5"/>
          <a:stretch>
            <a:fillRect/>
          </a:stretch>
        </p:blipFill>
        <p:spPr>
          <a:xfrm>
            <a:off x="795249" y="3839854"/>
            <a:ext cx="5386817" cy="2275037"/>
          </a:xfrm>
          <a:prstGeom prst="rect">
            <a:avLst/>
          </a:prstGeom>
        </p:spPr>
      </p:pic>
      <p:pic>
        <p:nvPicPr>
          <p:cNvPr id="5" name="Picture 4"/>
          <p:cNvPicPr>
            <a:picLocks noChangeAspect="1"/>
          </p:cNvPicPr>
          <p:nvPr/>
        </p:nvPicPr>
        <p:blipFill>
          <a:blip r:embed="rId6"/>
          <a:stretch>
            <a:fillRect/>
          </a:stretch>
        </p:blipFill>
        <p:spPr>
          <a:xfrm>
            <a:off x="6382327" y="3839854"/>
            <a:ext cx="5386817" cy="2350197"/>
          </a:xfrm>
          <a:prstGeom prst="rect">
            <a:avLst/>
          </a:prstGeom>
        </p:spPr>
      </p:pic>
      <p:sp>
        <p:nvSpPr>
          <p:cNvPr id="6" name="Rectangle 5"/>
          <p:cNvSpPr/>
          <p:nvPr/>
        </p:nvSpPr>
        <p:spPr>
          <a:xfrm>
            <a:off x="4324826" y="6023464"/>
            <a:ext cx="3714478" cy="369332"/>
          </a:xfrm>
          <a:prstGeom prst="rect">
            <a:avLst/>
          </a:prstGeom>
        </p:spPr>
        <p:txBody>
          <a:bodyPr wrap="none">
            <a:spAutoFit/>
          </a:bodyPr>
          <a:lstStyle/>
          <a:p>
            <a:pPr lvl="0">
              <a:defRPr/>
            </a:pPr>
            <a:r>
              <a:rPr lang="en-GB" b="1" dirty="0">
                <a:solidFill>
                  <a:prstClr val="black"/>
                </a:solidFill>
                <a:latin typeface="Century Gothic" panose="020B0502020202020204" pitchFamily="34" charset="0"/>
              </a:rPr>
              <a:t>https://ipa.co.uk/events-listing/</a:t>
            </a:r>
            <a:endParaRPr lang="en-GB"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3655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a:solidFill>
                  <a:prstClr val="black"/>
                </a:solidFill>
                <a:latin typeface="Century Gothic" panose="020B0502020202020204" pitchFamily="34" charset="0"/>
              </a:rPr>
              <a:t>Introduction</a:t>
            </a:r>
          </a:p>
          <a:p>
            <a:pPr lvl="0">
              <a:defRPr/>
            </a:pPr>
            <a:r>
              <a:rPr lang="en-GB" sz="3200" dirty="0">
                <a:latin typeface="Century Gothic" panose="020B0502020202020204" pitchFamily="34" charset="0"/>
              </a:rPr>
              <a:t>Framing sustainability</a:t>
            </a:r>
            <a:endParaRPr lang="en-GB" sz="3200" dirty="0">
              <a:solidFill>
                <a:prstClr val="black"/>
              </a:solidFill>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sp>
        <p:nvSpPr>
          <p:cNvPr id="18" name="TextBox 17"/>
          <p:cNvSpPr txBox="1"/>
          <p:nvPr/>
        </p:nvSpPr>
        <p:spPr>
          <a:xfrm>
            <a:off x="719999" y="1687445"/>
            <a:ext cx="10782189" cy="4016484"/>
          </a:xfrm>
          <a:prstGeom prst="rect">
            <a:avLst/>
          </a:prstGeom>
          <a:noFill/>
        </p:spPr>
        <p:txBody>
          <a:bodyPr wrap="square" rtlCol="0">
            <a:spAutoFit/>
          </a:bodyPr>
          <a:lstStyle/>
          <a:p>
            <a:pPr>
              <a:lnSpc>
                <a:spcPct val="150000"/>
              </a:lnSpc>
            </a:pPr>
            <a:r>
              <a:rPr lang="en-GB" sz="2000" dirty="0" smtClean="0">
                <a:latin typeface="Century Gothic" panose="020B0502020202020204" pitchFamily="34" charset="0"/>
              </a:rPr>
              <a:t>This prompts us to take a step back and ask:</a:t>
            </a:r>
            <a:endParaRPr lang="en-GB" sz="2000" dirty="0">
              <a:latin typeface="Century Gothic" panose="020B0502020202020204" pitchFamily="34" charset="0"/>
            </a:endParaRPr>
          </a:p>
          <a:p>
            <a:pPr marL="457200" indent="-457200">
              <a:lnSpc>
                <a:spcPct val="150000"/>
              </a:lnSpc>
              <a:buFont typeface="+mj-lt"/>
              <a:buAutoNum type="arabicPeriod"/>
            </a:pPr>
            <a:r>
              <a:rPr lang="en-GB" sz="2000" dirty="0">
                <a:latin typeface="Century Gothic" panose="020B0502020202020204" pitchFamily="34" charset="0"/>
              </a:rPr>
              <a:t>How do people form opinions about climate change and sustainability</a:t>
            </a:r>
            <a:r>
              <a:rPr lang="en-GB" sz="2000" dirty="0" smtClean="0">
                <a:latin typeface="Century Gothic" panose="020B0502020202020204" pitchFamily="34" charset="0"/>
              </a:rPr>
              <a:t>?</a:t>
            </a:r>
          </a:p>
          <a:p>
            <a:pPr marL="914400" lvl="1" indent="-457200">
              <a:lnSpc>
                <a:spcPct val="150000"/>
              </a:lnSpc>
              <a:buFont typeface="+mj-lt"/>
              <a:buAutoNum type="alphaLcParenR"/>
            </a:pPr>
            <a:r>
              <a:rPr lang="en-GB" dirty="0" smtClean="0">
                <a:latin typeface="Century Gothic" panose="020B0502020202020204" pitchFamily="34" charset="0"/>
              </a:rPr>
              <a:t>What are the driving factors forming people’s ideas of sustainability?</a:t>
            </a:r>
          </a:p>
          <a:p>
            <a:pPr marL="914400" lvl="1" indent="-457200">
              <a:lnSpc>
                <a:spcPct val="150000"/>
              </a:lnSpc>
              <a:buFont typeface="+mj-lt"/>
              <a:buAutoNum type="alphaLcParenR"/>
            </a:pPr>
            <a:r>
              <a:rPr lang="en-GB" dirty="0" smtClean="0">
                <a:latin typeface="Century Gothic" panose="020B0502020202020204" pitchFamily="34" charset="0"/>
              </a:rPr>
              <a:t>How can we leverage these factors to drive sustainability awareness and behaviours?</a:t>
            </a:r>
          </a:p>
          <a:p>
            <a:pPr lvl="1">
              <a:lnSpc>
                <a:spcPct val="150000"/>
              </a:lnSpc>
            </a:pPr>
            <a:endParaRPr lang="en-GB" sz="2000" dirty="0">
              <a:latin typeface="Century Gothic" panose="020B0502020202020204" pitchFamily="34" charset="0"/>
            </a:endParaRPr>
          </a:p>
          <a:p>
            <a:pPr marL="457200" indent="-457200">
              <a:lnSpc>
                <a:spcPct val="150000"/>
              </a:lnSpc>
              <a:buFont typeface="+mj-lt"/>
              <a:buAutoNum type="arabicPeriod"/>
            </a:pPr>
            <a:r>
              <a:rPr lang="en-GB" sz="2000" dirty="0">
                <a:latin typeface="Century Gothic" panose="020B0502020202020204" pitchFamily="34" charset="0"/>
              </a:rPr>
              <a:t>How </a:t>
            </a:r>
            <a:r>
              <a:rPr lang="en-GB" sz="2000" dirty="0" smtClean="0">
                <a:latin typeface="Century Gothic" panose="020B0502020202020204" pitchFamily="34" charset="0"/>
              </a:rPr>
              <a:t>can we best </a:t>
            </a:r>
            <a:r>
              <a:rPr lang="en-GB" sz="2000" dirty="0">
                <a:latin typeface="Century Gothic" panose="020B0502020202020204" pitchFamily="34" charset="0"/>
              </a:rPr>
              <a:t>communicate about sustainability to different audiences</a:t>
            </a:r>
            <a:r>
              <a:rPr lang="en-GB" sz="2000" dirty="0" smtClean="0">
                <a:latin typeface="Century Gothic" panose="020B0502020202020204" pitchFamily="34" charset="0"/>
              </a:rPr>
              <a:t>?</a:t>
            </a:r>
          </a:p>
          <a:p>
            <a:pPr marL="914400" lvl="1" indent="-457200">
              <a:lnSpc>
                <a:spcPct val="150000"/>
              </a:lnSpc>
              <a:buFont typeface="+mj-lt"/>
              <a:buAutoNum type="alphaLcParenR"/>
            </a:pPr>
            <a:r>
              <a:rPr lang="en-GB" dirty="0" smtClean="0">
                <a:latin typeface="Century Gothic" panose="020B0502020202020204" pitchFamily="34" charset="0"/>
              </a:rPr>
              <a:t>What are the benefits of framing sustainability messages so they chime with more specific views and opinions?</a:t>
            </a:r>
          </a:p>
          <a:p>
            <a:pPr marL="914400" lvl="1" indent="-457200">
              <a:lnSpc>
                <a:spcPct val="150000"/>
              </a:lnSpc>
              <a:buFont typeface="+mj-lt"/>
              <a:buAutoNum type="alphaLcParenR"/>
            </a:pPr>
            <a:r>
              <a:rPr lang="en-GB" dirty="0" smtClean="0">
                <a:latin typeface="Century Gothic" panose="020B0502020202020204" pitchFamily="34" charset="0"/>
              </a:rPr>
              <a:t>What are the risks of alienating audiences with generalising sustainability messaging?</a:t>
            </a:r>
          </a:p>
        </p:txBody>
      </p:sp>
    </p:spTree>
    <p:extLst>
      <p:ext uri="{BB962C8B-B14F-4D97-AF65-F5344CB8AC3E}">
        <p14:creationId xmlns:p14="http://schemas.microsoft.com/office/powerpoint/2010/main" val="24207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k not what your planet can do for you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7940" y="714272"/>
            <a:ext cx="3552691" cy="5329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Background</a:t>
            </a:r>
            <a:endParaRPr lang="en-GB" sz="3600" b="1" dirty="0">
              <a:solidFill>
                <a:prstClr val="black"/>
              </a:solidFill>
              <a:latin typeface="Century Gothic" panose="020B0502020202020204" pitchFamily="34" charset="0"/>
            </a:endParaRPr>
          </a:p>
          <a:p>
            <a:pPr lvl="0">
              <a:defRPr/>
            </a:pPr>
            <a:r>
              <a:rPr lang="en-GB" sz="3200" dirty="0" smtClean="0">
                <a:latin typeface="Century Gothic" panose="020B0502020202020204" pitchFamily="34" charset="0"/>
              </a:rPr>
              <a:t>Framing sustainability</a:t>
            </a:r>
            <a:endParaRPr lang="en-GB" sz="3200" dirty="0">
              <a:solidFill>
                <a:prstClr val="black"/>
              </a:solidFill>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sp>
        <p:nvSpPr>
          <p:cNvPr id="3" name="TextBox 2"/>
          <p:cNvSpPr txBox="1"/>
          <p:nvPr/>
        </p:nvSpPr>
        <p:spPr>
          <a:xfrm>
            <a:off x="703958" y="1687445"/>
            <a:ext cx="6271000" cy="4093428"/>
          </a:xfrm>
          <a:prstGeom prst="rect">
            <a:avLst/>
          </a:prstGeom>
          <a:noFill/>
        </p:spPr>
        <p:txBody>
          <a:bodyPr wrap="square" rtlCol="0">
            <a:spAutoFit/>
          </a:bodyPr>
          <a:lstStyle/>
          <a:p>
            <a:r>
              <a:rPr lang="en-GB" sz="2000" dirty="0" smtClean="0">
                <a:latin typeface="Century Gothic" panose="020B0502020202020204" pitchFamily="34" charset="0"/>
              </a:rPr>
              <a:t>The sociological school of thought looks at the impact social influences and ideologies on climate change scepticism.</a:t>
            </a:r>
          </a:p>
          <a:p>
            <a:endParaRPr lang="en-GB" sz="2000" dirty="0" smtClean="0">
              <a:latin typeface="Century Gothic" panose="020B0502020202020204" pitchFamily="34" charset="0"/>
            </a:endParaRPr>
          </a:p>
          <a:p>
            <a:pPr marL="800100" lvl="1" indent="-342900">
              <a:buFont typeface="Arial" panose="020B0604020202020204" pitchFamily="34" charset="0"/>
              <a:buChar char="•"/>
            </a:pPr>
            <a:r>
              <a:rPr lang="en-GB" sz="2000" b="1" dirty="0" smtClean="0">
                <a:latin typeface="Century Gothic" panose="020B0502020202020204" pitchFamily="34" charset="0"/>
              </a:rPr>
              <a:t>Social and political drivers</a:t>
            </a:r>
            <a:r>
              <a:rPr lang="en-GB" sz="2000" dirty="0" smtClean="0">
                <a:latin typeface="Century Gothic" panose="020B0502020202020204" pitchFamily="34" charset="0"/>
              </a:rPr>
              <a:t>: human values and political orientation i.e. individualism, </a:t>
            </a:r>
            <a:r>
              <a:rPr lang="en-GB" sz="2000" dirty="0" smtClean="0">
                <a:latin typeface="Century Gothic" panose="020B0502020202020204" pitchFamily="34" charset="0"/>
              </a:rPr>
              <a:t>anthropocentrism, socialism </a:t>
            </a:r>
            <a:endParaRPr lang="en-GB" sz="2000" dirty="0" smtClean="0">
              <a:latin typeface="Century Gothic" panose="020B0502020202020204" pitchFamily="34" charset="0"/>
            </a:endParaRPr>
          </a:p>
          <a:p>
            <a:pPr marL="800100" lvl="1" indent="-342900">
              <a:buFont typeface="Arial" panose="020B0604020202020204" pitchFamily="34" charset="0"/>
              <a:buChar char="•"/>
            </a:pPr>
            <a:r>
              <a:rPr lang="en-GB" sz="2000" b="1" dirty="0" smtClean="0">
                <a:latin typeface="Century Gothic" panose="020B0502020202020204" pitchFamily="34" charset="0"/>
              </a:rPr>
              <a:t>Demographic factors</a:t>
            </a:r>
            <a:r>
              <a:rPr lang="en-GB" sz="2000" dirty="0" smtClean="0">
                <a:latin typeface="Century Gothic" panose="020B0502020202020204" pitchFamily="34" charset="0"/>
              </a:rPr>
              <a:t>: gender, age, social grade, education</a:t>
            </a:r>
          </a:p>
          <a:p>
            <a:pPr marL="800100" lvl="1" indent="-342900">
              <a:buFont typeface="Arial" panose="020B0604020202020204" pitchFamily="34" charset="0"/>
              <a:buChar char="•"/>
            </a:pPr>
            <a:r>
              <a:rPr lang="en-GB" sz="2000" dirty="0" smtClean="0">
                <a:latin typeface="Century Gothic" panose="020B0502020202020204" pitchFamily="34" charset="0"/>
              </a:rPr>
              <a:t>Academics generally find political orientation is amongst the most important drivers affecting views on climate scepticism</a:t>
            </a:r>
            <a:endParaRPr lang="en-GB" sz="2400" dirty="0">
              <a:latin typeface="Century Gothic" panose="020B0502020202020204" pitchFamily="34" charset="0"/>
            </a:endParaRPr>
          </a:p>
        </p:txBody>
      </p:sp>
    </p:spTree>
    <p:extLst>
      <p:ext uri="{BB962C8B-B14F-4D97-AF65-F5344CB8AC3E}">
        <p14:creationId xmlns:p14="http://schemas.microsoft.com/office/powerpoint/2010/main" val="1044203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Background</a:t>
            </a:r>
            <a:endParaRPr lang="en-GB" sz="3600" b="1" dirty="0">
              <a:solidFill>
                <a:prstClr val="black"/>
              </a:solidFill>
              <a:latin typeface="Century Gothic" panose="020B0502020202020204" pitchFamily="34" charset="0"/>
            </a:endParaRPr>
          </a:p>
          <a:p>
            <a:pPr lvl="0">
              <a:defRPr/>
            </a:pPr>
            <a:r>
              <a:rPr lang="en-GB" sz="3200" dirty="0">
                <a:latin typeface="Century Gothic" panose="020B0502020202020204" pitchFamily="34" charset="0"/>
              </a:rPr>
              <a:t>Framing sustainability</a:t>
            </a:r>
            <a:endParaRPr lang="en-GB" sz="3200" dirty="0">
              <a:solidFill>
                <a:prstClr val="black"/>
              </a:solidFill>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sp>
        <p:nvSpPr>
          <p:cNvPr id="3" name="TextBox 2"/>
          <p:cNvSpPr txBox="1"/>
          <p:nvPr/>
        </p:nvSpPr>
        <p:spPr>
          <a:xfrm>
            <a:off x="619415" y="1678301"/>
            <a:ext cx="6924385" cy="4093428"/>
          </a:xfrm>
          <a:prstGeom prst="rect">
            <a:avLst/>
          </a:prstGeom>
          <a:noFill/>
        </p:spPr>
        <p:txBody>
          <a:bodyPr wrap="square" rtlCol="0">
            <a:spAutoFit/>
          </a:bodyPr>
          <a:lstStyle/>
          <a:p>
            <a:r>
              <a:rPr lang="en-GB" sz="2000" b="1" dirty="0" smtClean="0">
                <a:latin typeface="Century Gothic" panose="020B0502020202020204" pitchFamily="34" charset="0"/>
              </a:rPr>
              <a:t>Principles of cognitive psychology </a:t>
            </a:r>
            <a:r>
              <a:rPr lang="en-GB" sz="2000" dirty="0" smtClean="0">
                <a:latin typeface="Century Gothic" panose="020B0502020202020204" pitchFamily="34" charset="0"/>
              </a:rPr>
              <a:t>that look at the brain’s predispositions to underestimate the urgency of climate change</a:t>
            </a:r>
            <a:endParaRPr lang="en-GB" sz="2000" b="1" dirty="0" smtClean="0">
              <a:latin typeface="Century Gothic" panose="020B0502020202020204" pitchFamily="34" charset="0"/>
            </a:endParaRPr>
          </a:p>
          <a:p>
            <a:pPr marL="800100" lvl="1" indent="-342900">
              <a:buFont typeface="Arial" panose="020B0604020202020204" pitchFamily="34" charset="0"/>
              <a:buChar char="•"/>
            </a:pPr>
            <a:r>
              <a:rPr lang="en-GB" sz="2000" b="1" dirty="0">
                <a:latin typeface="Century Gothic" panose="020B0502020202020204" pitchFamily="34" charset="0"/>
              </a:rPr>
              <a:t>Loss aversion: </a:t>
            </a:r>
            <a:r>
              <a:rPr lang="en-GB" sz="2000" dirty="0">
                <a:latin typeface="Century Gothic" panose="020B0502020202020204" pitchFamily="34" charset="0"/>
              </a:rPr>
              <a:t>we are less willing to address a distant problem that requires sacrifices now to avoid uncertain losses far in the future</a:t>
            </a:r>
          </a:p>
          <a:p>
            <a:pPr marL="800100" lvl="1" indent="-342900">
              <a:buFont typeface="Arial" panose="020B0604020202020204" pitchFamily="34" charset="0"/>
              <a:buChar char="•"/>
            </a:pPr>
            <a:r>
              <a:rPr lang="en-GB" sz="2000" b="1" dirty="0" smtClean="0">
                <a:latin typeface="Century Gothic" panose="020B0502020202020204" pitchFamily="34" charset="0"/>
              </a:rPr>
              <a:t>Cognitive dissonance</a:t>
            </a:r>
            <a:r>
              <a:rPr lang="en-GB" sz="2000" dirty="0" smtClean="0">
                <a:latin typeface="Century Gothic" panose="020B0502020202020204" pitchFamily="34" charset="0"/>
              </a:rPr>
              <a:t>: when an individual responds an opposing cognition with a justification that matches their existing belief system and may compromise the truth</a:t>
            </a:r>
            <a:endParaRPr lang="en-GB" sz="2000" dirty="0">
              <a:latin typeface="Century Gothic" panose="020B0502020202020204" pitchFamily="34" charset="0"/>
            </a:endParaRPr>
          </a:p>
          <a:p>
            <a:pPr marL="800100" lvl="1" indent="-342900">
              <a:buFont typeface="Arial" panose="020B0604020202020204" pitchFamily="34" charset="0"/>
              <a:buChar char="•"/>
            </a:pPr>
            <a:r>
              <a:rPr lang="en-GB" sz="2000" b="1" dirty="0" smtClean="0">
                <a:latin typeface="Century Gothic" panose="020B0502020202020204" pitchFamily="34" charset="0"/>
              </a:rPr>
              <a:t>Motivated reasoning: </a:t>
            </a:r>
            <a:r>
              <a:rPr lang="en-GB" sz="2000" dirty="0" smtClean="0">
                <a:latin typeface="Century Gothic" panose="020B0502020202020204" pitchFamily="34" charset="0"/>
              </a:rPr>
              <a:t>we are more accepting of evidence that confirms our beliefs, rather than evidence that discomforts them</a:t>
            </a:r>
            <a:endParaRPr lang="en-GB" sz="2000" dirty="0">
              <a:latin typeface="Century Gothic" panose="020B0502020202020204" pitchFamily="34" charset="0"/>
            </a:endParaRPr>
          </a:p>
        </p:txBody>
      </p:sp>
      <p:pic>
        <p:nvPicPr>
          <p:cNvPr id="2050" name="Picture 2" descr="1,000+ Free Psychology &amp; Brain Images - Pixabay"/>
          <p:cNvPicPr>
            <a:picLocks noChangeAspect="1" noChangeArrowheads="1"/>
          </p:cNvPicPr>
          <p:nvPr/>
        </p:nvPicPr>
        <p:blipFill rotWithShape="1">
          <a:blip r:embed="rId3">
            <a:extLst>
              <a:ext uri="{28A0092B-C50C-407E-A947-70E740481C1C}">
                <a14:useLocalDpi xmlns:a14="http://schemas.microsoft.com/office/drawing/2010/main" val="0"/>
              </a:ext>
            </a:extLst>
          </a:blip>
          <a:srcRect l="4580" r="6396"/>
          <a:stretch/>
        </p:blipFill>
        <p:spPr bwMode="auto">
          <a:xfrm>
            <a:off x="7760441" y="1871330"/>
            <a:ext cx="3882211" cy="332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1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Background</a:t>
            </a:r>
            <a:endParaRPr lang="en-GB" sz="3600" b="1" dirty="0">
              <a:solidFill>
                <a:prstClr val="black"/>
              </a:solidFill>
              <a:latin typeface="Century Gothic" panose="020B0502020202020204" pitchFamily="34" charset="0"/>
            </a:endParaRPr>
          </a:p>
          <a:p>
            <a:pPr lvl="0">
              <a:defRPr/>
            </a:pPr>
            <a:r>
              <a:rPr lang="en-GB" sz="3200" dirty="0" smtClean="0">
                <a:latin typeface="Century Gothic" panose="020B0502020202020204" pitchFamily="34" charset="0"/>
              </a:rPr>
              <a:t>Loss aversion</a:t>
            </a:r>
            <a:endParaRPr lang="en-GB" sz="3200" dirty="0">
              <a:solidFill>
                <a:prstClr val="black"/>
              </a:solidFill>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sp>
        <p:nvSpPr>
          <p:cNvPr id="2" name="TextBox 1"/>
          <p:cNvSpPr txBox="1"/>
          <p:nvPr/>
        </p:nvSpPr>
        <p:spPr>
          <a:xfrm>
            <a:off x="720000" y="1786269"/>
            <a:ext cx="10430539" cy="4585871"/>
          </a:xfrm>
          <a:prstGeom prst="rect">
            <a:avLst/>
          </a:prstGeom>
          <a:noFill/>
        </p:spPr>
        <p:txBody>
          <a:bodyPr wrap="square" rtlCol="0">
            <a:spAutoFit/>
          </a:bodyPr>
          <a:lstStyle/>
          <a:p>
            <a:pPr lvl="1" algn="ctr"/>
            <a:r>
              <a:rPr lang="en-GB" sz="3600" dirty="0">
                <a:latin typeface="Century Gothic" panose="020B0502020202020204" pitchFamily="34" charset="0"/>
              </a:rPr>
              <a:t>“</a:t>
            </a:r>
            <a:r>
              <a:rPr lang="en-GB" sz="3200" dirty="0">
                <a:latin typeface="Century Gothic" panose="020B0502020202020204" pitchFamily="34" charset="0"/>
              </a:rPr>
              <a:t>We have a brain that is very good at detecting and deflecting threats, so why not global warming? It's because our brain isn’t evolved to treat threats the same way. </a:t>
            </a:r>
          </a:p>
          <a:p>
            <a:pPr lvl="1" algn="ctr"/>
            <a:endParaRPr lang="en-GB" sz="3200" dirty="0">
              <a:latin typeface="Century Gothic" panose="020B0502020202020204" pitchFamily="34" charset="0"/>
            </a:endParaRPr>
          </a:p>
          <a:p>
            <a:pPr lvl="1" algn="ctr"/>
            <a:r>
              <a:rPr lang="en-GB" sz="3200" dirty="0">
                <a:latin typeface="Century Gothic" panose="020B0502020202020204" pitchFamily="34" charset="0"/>
              </a:rPr>
              <a:t>Global warming is a threat to our tomorrow but it's not a threat to our evening</a:t>
            </a:r>
            <a:r>
              <a:rPr lang="en-GB" sz="3200" dirty="0" smtClean="0">
                <a:latin typeface="Century Gothic" panose="020B0502020202020204" pitchFamily="34" charset="0"/>
              </a:rPr>
              <a:t>.”</a:t>
            </a:r>
          </a:p>
          <a:p>
            <a:pPr lvl="1" algn="ctr"/>
            <a:endParaRPr lang="en-GB" sz="3200" dirty="0">
              <a:latin typeface="Century Gothic" panose="020B0502020202020204" pitchFamily="34" charset="0"/>
            </a:endParaRPr>
          </a:p>
          <a:p>
            <a:pPr lvl="1" algn="ctr"/>
            <a:r>
              <a:rPr lang="en-GB" sz="2800" dirty="0" smtClean="0">
                <a:latin typeface="Century Gothic" panose="020B0502020202020204" pitchFamily="34" charset="0"/>
              </a:rPr>
              <a:t>							</a:t>
            </a:r>
            <a:r>
              <a:rPr lang="en-GB" sz="2400" dirty="0" smtClean="0">
                <a:latin typeface="Century Gothic" panose="020B0502020202020204" pitchFamily="34" charset="0"/>
              </a:rPr>
              <a:t>Daniel Gilbert</a:t>
            </a:r>
            <a:endParaRPr lang="en-GB" sz="1600" dirty="0"/>
          </a:p>
        </p:txBody>
      </p:sp>
    </p:spTree>
    <p:extLst>
      <p:ext uri="{BB962C8B-B14F-4D97-AF65-F5344CB8AC3E}">
        <p14:creationId xmlns:p14="http://schemas.microsoft.com/office/powerpoint/2010/main" val="147711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Background</a:t>
            </a:r>
            <a:endParaRPr lang="en-GB" sz="3600" b="1" dirty="0">
              <a:solidFill>
                <a:prstClr val="black"/>
              </a:solidFill>
              <a:latin typeface="Century Gothic" panose="020B0502020202020204" pitchFamily="34" charset="0"/>
            </a:endParaRPr>
          </a:p>
          <a:p>
            <a:pPr lvl="0">
              <a:defRPr/>
            </a:pPr>
            <a:r>
              <a:rPr lang="en-GB" sz="3200" dirty="0" smtClean="0">
                <a:latin typeface="Century Gothic" panose="020B0502020202020204" pitchFamily="34" charset="0"/>
              </a:rPr>
              <a:t>Cognitive dissonance</a:t>
            </a:r>
            <a:endParaRPr lang="en-GB" sz="3200" dirty="0">
              <a:solidFill>
                <a:prstClr val="black"/>
              </a:solidFill>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pic>
        <p:nvPicPr>
          <p:cNvPr id="4" name="GeBY1OH3rOA"/>
          <p:cNvPicPr>
            <a:picLocks noRot="1" noChangeAspect="1"/>
          </p:cNvPicPr>
          <p:nvPr>
            <a:videoFile r:link="rId1"/>
          </p:nvPr>
        </p:nvPicPr>
        <p:blipFill>
          <a:blip r:embed="rId4"/>
          <a:stretch>
            <a:fillRect/>
          </a:stretch>
        </p:blipFill>
        <p:spPr>
          <a:xfrm>
            <a:off x="2027804" y="1665989"/>
            <a:ext cx="7899991" cy="4443745"/>
          </a:xfrm>
          <a:prstGeom prst="rect">
            <a:avLst/>
          </a:prstGeom>
        </p:spPr>
      </p:pic>
    </p:spTree>
    <p:extLst>
      <p:ext uri="{BB962C8B-B14F-4D97-AF65-F5344CB8AC3E}">
        <p14:creationId xmlns:p14="http://schemas.microsoft.com/office/powerpoint/2010/main" val="3735137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1654" y="2032485"/>
            <a:ext cx="9984509" cy="2831544"/>
          </a:xfrm>
          <a:prstGeom prst="rect">
            <a:avLst/>
          </a:prstGeom>
          <a:noFill/>
        </p:spPr>
        <p:txBody>
          <a:bodyPr wrap="square" rtlCol="0">
            <a:spAutoFit/>
          </a:bodyPr>
          <a:lstStyle/>
          <a:p>
            <a:pPr algn="ctr"/>
            <a:endParaRPr lang="en-GB" sz="2400" dirty="0">
              <a:latin typeface="Century Gothic" panose="020B0502020202020204" pitchFamily="34" charset="0"/>
            </a:endParaRPr>
          </a:p>
          <a:p>
            <a:pPr algn="ctr"/>
            <a:r>
              <a:rPr lang="en-GB" sz="2800" dirty="0">
                <a:latin typeface="Century Gothic" panose="020B0502020202020204" pitchFamily="34" charset="0"/>
              </a:rPr>
              <a:t> </a:t>
            </a:r>
            <a:r>
              <a:rPr lang="en-GB" sz="2800" dirty="0" smtClean="0">
                <a:latin typeface="Century Gothic" panose="020B0502020202020204" pitchFamily="34" charset="0"/>
              </a:rPr>
              <a:t>“Those </a:t>
            </a:r>
            <a:r>
              <a:rPr lang="en-GB" sz="2800" dirty="0">
                <a:latin typeface="Century Gothic" panose="020B0502020202020204" pitchFamily="34" charset="0"/>
              </a:rPr>
              <a:t>with greater prior scepticism about </a:t>
            </a:r>
            <a:r>
              <a:rPr lang="en-GB" sz="2800" dirty="0" smtClean="0">
                <a:latin typeface="Century Gothic" panose="020B0502020202020204" pitchFamily="34" charset="0"/>
              </a:rPr>
              <a:t>climate change rated the </a:t>
            </a:r>
            <a:r>
              <a:rPr lang="en-GB" sz="2800" dirty="0">
                <a:latin typeface="Century Gothic" panose="020B0502020202020204" pitchFamily="34" charset="0"/>
              </a:rPr>
              <a:t>sceptical editorial as more convincing and more reliable than the </a:t>
            </a:r>
            <a:r>
              <a:rPr lang="en-GB" sz="2800" dirty="0" smtClean="0">
                <a:latin typeface="Century Gothic" panose="020B0502020202020204" pitchFamily="34" charset="0"/>
              </a:rPr>
              <a:t>pro-climate change </a:t>
            </a:r>
            <a:r>
              <a:rPr lang="en-GB" sz="2800" dirty="0">
                <a:latin typeface="Century Gothic" panose="020B0502020202020204" pitchFamily="34" charset="0"/>
              </a:rPr>
              <a:t>editorial (and vice versa for less sceptical participants</a:t>
            </a:r>
            <a:r>
              <a:rPr lang="en-GB" sz="2800" dirty="0" smtClean="0">
                <a:latin typeface="Century Gothic" panose="020B0502020202020204" pitchFamily="34" charset="0"/>
              </a:rPr>
              <a:t>).”</a:t>
            </a:r>
          </a:p>
          <a:p>
            <a:pPr algn="ctr"/>
            <a:endParaRPr lang="en-GB" sz="2400" dirty="0">
              <a:latin typeface="Century Gothic" panose="020B0502020202020204" pitchFamily="34" charset="0"/>
            </a:endParaRPr>
          </a:p>
          <a:p>
            <a:pPr algn="ctr"/>
            <a:r>
              <a:rPr lang="en-GB" dirty="0" smtClean="0">
                <a:latin typeface="Century Gothic" panose="020B0502020202020204" pitchFamily="34" charset="0"/>
              </a:rPr>
              <a:t>						Corner, </a:t>
            </a:r>
            <a:r>
              <a:rPr lang="en-GB" dirty="0" err="1" smtClean="0">
                <a:latin typeface="Century Gothic" panose="020B0502020202020204" pitchFamily="34" charset="0"/>
              </a:rPr>
              <a:t>Whitmarsh</a:t>
            </a:r>
            <a:r>
              <a:rPr lang="en-GB" dirty="0" smtClean="0">
                <a:latin typeface="Century Gothic" panose="020B0502020202020204" pitchFamily="34" charset="0"/>
              </a:rPr>
              <a:t> and Xenias (2012)</a:t>
            </a:r>
            <a:endParaRPr lang="en-GB" dirty="0">
              <a:latin typeface="Century Gothic" panose="020B0502020202020204" pitchFamily="34" charset="0"/>
            </a:endParaRPr>
          </a:p>
        </p:txBody>
      </p:sp>
      <p:sp>
        <p:nvSpPr>
          <p:cNvPr id="5"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Background</a:t>
            </a:r>
            <a:endParaRPr lang="en-GB" sz="3600" b="1" dirty="0">
              <a:solidFill>
                <a:prstClr val="black"/>
              </a:solidFill>
              <a:latin typeface="Century Gothic" panose="020B0502020202020204" pitchFamily="34" charset="0"/>
            </a:endParaRPr>
          </a:p>
          <a:p>
            <a:pPr lvl="0">
              <a:defRPr/>
            </a:pPr>
            <a:r>
              <a:rPr lang="en-GB" sz="3200" dirty="0" smtClean="0">
                <a:latin typeface="Century Gothic" panose="020B0502020202020204" pitchFamily="34" charset="0"/>
              </a:rPr>
              <a:t>Motivated reasoning</a:t>
            </a:r>
            <a:endParaRPr lang="en-GB" sz="3200" dirty="0">
              <a:solidFill>
                <a:prstClr val="black"/>
              </a:solidFill>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5170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00" y="540000"/>
            <a:ext cx="10515600" cy="880745"/>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b="1" dirty="0" smtClean="0">
                <a:solidFill>
                  <a:prstClr val="black"/>
                </a:solidFill>
                <a:latin typeface="Century Gothic" panose="020B0502020202020204" pitchFamily="34" charset="0"/>
              </a:rPr>
              <a:t>Background</a:t>
            </a:r>
            <a:endParaRPr lang="en-GB" sz="3600" b="1" dirty="0">
              <a:solidFill>
                <a:prstClr val="black"/>
              </a:solidFill>
              <a:latin typeface="Century Gothic" panose="020B0502020202020204" pitchFamily="34" charset="0"/>
            </a:endParaRPr>
          </a:p>
          <a:p>
            <a:pPr lvl="0">
              <a:defRPr/>
            </a:pPr>
            <a:r>
              <a:rPr lang="en-GB" sz="3200" dirty="0" smtClean="0">
                <a:latin typeface="Century Gothic" panose="020B0502020202020204" pitchFamily="34" charset="0"/>
              </a:rPr>
              <a:t>To answer these questions</a:t>
            </a:r>
            <a:endParaRPr lang="en-GB" sz="3200" dirty="0">
              <a:latin typeface="Century Gothic" panose="020B0502020202020204" pitchFamily="34" charset="0"/>
            </a:endParaRPr>
          </a:p>
          <a:p>
            <a:pPr lvl="0">
              <a:defRPr/>
            </a:pPr>
            <a:endParaRPr lang="en-GB" sz="3000" dirty="0">
              <a:solidFill>
                <a:prstClr val="black"/>
              </a:solidFill>
              <a:latin typeface="Century Gothic" panose="020B0502020202020204" pitchFamily="34" charset="0"/>
            </a:endParaRPr>
          </a:p>
        </p:txBody>
      </p:sp>
      <p:sp>
        <p:nvSpPr>
          <p:cNvPr id="3" name="TextBox 2"/>
          <p:cNvSpPr txBox="1"/>
          <p:nvPr/>
        </p:nvSpPr>
        <p:spPr>
          <a:xfrm>
            <a:off x="720000" y="1687445"/>
            <a:ext cx="9899874" cy="3970318"/>
          </a:xfrm>
          <a:prstGeom prst="rect">
            <a:avLst/>
          </a:prstGeom>
          <a:noFill/>
        </p:spPr>
        <p:txBody>
          <a:bodyPr wrap="square" rtlCol="0">
            <a:spAutoFit/>
          </a:bodyPr>
          <a:lstStyle/>
          <a:p>
            <a:pPr marL="914400" lvl="1" indent="-457200">
              <a:lnSpc>
                <a:spcPct val="150000"/>
              </a:lnSpc>
              <a:buFont typeface="+mj-lt"/>
              <a:buAutoNum type="arabicPeriod"/>
            </a:pPr>
            <a:r>
              <a:rPr lang="en-GB" sz="2400" dirty="0" smtClean="0">
                <a:latin typeface="Century Gothic" panose="020B0502020202020204" pitchFamily="34" charset="0"/>
              </a:rPr>
              <a:t>We collated all sustainability statements in TP 2019</a:t>
            </a:r>
          </a:p>
          <a:p>
            <a:pPr marL="914400" lvl="1" indent="-457200">
              <a:lnSpc>
                <a:spcPct val="150000"/>
              </a:lnSpc>
              <a:buFont typeface="+mj-lt"/>
              <a:buAutoNum type="arabicPeriod"/>
            </a:pPr>
            <a:r>
              <a:rPr lang="en-GB" sz="2400" dirty="0" smtClean="0">
                <a:latin typeface="Century Gothic" panose="020B0502020202020204" pitchFamily="34" charset="0"/>
              </a:rPr>
              <a:t>We created political proxies based on the VO lifestyles</a:t>
            </a:r>
          </a:p>
          <a:p>
            <a:pPr marL="914400" lvl="1" indent="-457200">
              <a:lnSpc>
                <a:spcPct val="150000"/>
              </a:lnSpc>
              <a:buFont typeface="+mj-lt"/>
              <a:buAutoNum type="arabicPeriod"/>
            </a:pPr>
            <a:r>
              <a:rPr lang="en-GB" sz="2400" dirty="0" smtClean="0">
                <a:latin typeface="Century Gothic" panose="020B0502020202020204" pitchFamily="34" charset="0"/>
              </a:rPr>
              <a:t>We ran statements against various demographics to account for top priorities</a:t>
            </a:r>
          </a:p>
          <a:p>
            <a:pPr marL="914400" lvl="1" indent="-457200">
              <a:lnSpc>
                <a:spcPct val="150000"/>
              </a:lnSpc>
              <a:buFont typeface="+mj-lt"/>
              <a:buAutoNum type="arabicPeriod"/>
            </a:pPr>
            <a:r>
              <a:rPr lang="en-GB" sz="2400" dirty="0" smtClean="0">
                <a:latin typeface="Century Gothic" panose="020B0502020202020204" pitchFamily="34" charset="0"/>
              </a:rPr>
              <a:t>We plotted statement indexes on a scatter graphs to identify </a:t>
            </a:r>
            <a:r>
              <a:rPr lang="en-GB" sz="2400" dirty="0" smtClean="0">
                <a:latin typeface="Century Gothic" panose="020B0502020202020204" pitchFamily="34" charset="0"/>
              </a:rPr>
              <a:t>clusters</a:t>
            </a:r>
            <a:endParaRPr lang="en-GB" sz="2400" dirty="0" smtClean="0">
              <a:latin typeface="Century Gothic" panose="020B0502020202020204" pitchFamily="34" charset="0"/>
            </a:endParaRPr>
          </a:p>
          <a:p>
            <a:pPr marL="457200" indent="-457200">
              <a:lnSpc>
                <a:spcPct val="150000"/>
              </a:lnSpc>
              <a:buFont typeface="+mj-lt"/>
              <a:buAutoNum type="arabicPeriod"/>
            </a:pPr>
            <a:endParaRPr lang="en-GB" sz="2400" dirty="0">
              <a:latin typeface="Century Gothic" panose="020B0502020202020204" pitchFamily="34" charset="0"/>
            </a:endParaRPr>
          </a:p>
        </p:txBody>
      </p:sp>
    </p:spTree>
    <p:extLst>
      <p:ext uri="{BB962C8B-B14F-4D97-AF65-F5344CB8AC3E}">
        <p14:creationId xmlns:p14="http://schemas.microsoft.com/office/powerpoint/2010/main" val="2038043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2259</Words>
  <Application>Microsoft Office PowerPoint</Application>
  <PresentationFormat>Widescreen</PresentationFormat>
  <Paragraphs>307</Paragraphs>
  <Slides>28</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TouchPoints analysis: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TouchPoints analysis: Scatter graphs</vt:lpstr>
      <vt:lpstr>PowerPoint Presentation</vt:lpstr>
      <vt:lpstr>PowerPoint Presentation</vt:lpstr>
      <vt:lpstr>PowerPoint Presentation</vt:lpstr>
      <vt:lpstr>Conclusion &amp; implications</vt:lpstr>
      <vt:lpstr>PowerPoint Presentation</vt:lpstr>
      <vt:lpstr>IPA Events</vt:lpstr>
      <vt:lpstr>PowerPoint Presentation</vt:lpstr>
      <vt:lpstr>PowerPoint Presentation</vt:lpstr>
    </vt:vector>
  </TitlesOfParts>
  <Company>Institute of Practitioners in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Cropper MIPA</dc:creator>
  <cp:lastModifiedBy>Gabriela Cropper MIPA</cp:lastModifiedBy>
  <cp:revision>82</cp:revision>
  <dcterms:created xsi:type="dcterms:W3CDTF">2020-06-16T17:03:37Z</dcterms:created>
  <dcterms:modified xsi:type="dcterms:W3CDTF">2020-07-03T11:09:14Z</dcterms:modified>
</cp:coreProperties>
</file>