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notesMasterIdLst>
    <p:notesMasterId r:id="rId43"/>
  </p:notesMasterIdLst>
  <p:handoutMasterIdLst>
    <p:handoutMasterId r:id="rId44"/>
  </p:handoutMasterIdLst>
  <p:sldIdLst>
    <p:sldId id="349" r:id="rId3"/>
    <p:sldId id="434" r:id="rId4"/>
    <p:sldId id="435" r:id="rId5"/>
    <p:sldId id="469" r:id="rId6"/>
    <p:sldId id="494" r:id="rId7"/>
    <p:sldId id="495" r:id="rId8"/>
    <p:sldId id="470" r:id="rId9"/>
    <p:sldId id="471" r:id="rId10"/>
    <p:sldId id="472" r:id="rId11"/>
    <p:sldId id="437" r:id="rId12"/>
    <p:sldId id="438" r:id="rId13"/>
    <p:sldId id="476" r:id="rId14"/>
    <p:sldId id="446" r:id="rId15"/>
    <p:sldId id="447" r:id="rId16"/>
    <p:sldId id="448" r:id="rId17"/>
    <p:sldId id="449" r:id="rId18"/>
    <p:sldId id="451" r:id="rId19"/>
    <p:sldId id="452" r:id="rId20"/>
    <p:sldId id="453" r:id="rId21"/>
    <p:sldId id="454" r:id="rId22"/>
    <p:sldId id="455" r:id="rId23"/>
    <p:sldId id="458" r:id="rId24"/>
    <p:sldId id="516" r:id="rId25"/>
    <p:sldId id="517" r:id="rId26"/>
    <p:sldId id="459" r:id="rId27"/>
    <p:sldId id="421" r:id="rId28"/>
    <p:sldId id="422" r:id="rId29"/>
    <p:sldId id="423" r:id="rId30"/>
    <p:sldId id="515" r:id="rId31"/>
    <p:sldId id="499" r:id="rId32"/>
    <p:sldId id="509" r:id="rId33"/>
    <p:sldId id="479" r:id="rId34"/>
    <p:sldId id="481" r:id="rId35"/>
    <p:sldId id="512" r:id="rId36"/>
    <p:sldId id="491" r:id="rId37"/>
    <p:sldId id="496" r:id="rId38"/>
    <p:sldId id="497" r:id="rId39"/>
    <p:sldId id="498" r:id="rId40"/>
    <p:sldId id="493" r:id="rId41"/>
    <p:sldId id="513" r:id="rId42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 varScale="1">
        <p:scale>
          <a:sx n="69" d="100"/>
          <a:sy n="69" d="100"/>
        </p:scale>
        <p:origin x="5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4BE8-CB0C-4E79-80B2-10243CD11D8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4E8F7-9147-41ED-BCFB-344F1875A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6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4D5B7-F1D3-49BC-AD0C-F20C47AEA6D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7F87E-2937-4E4A-87F0-D71D0146C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8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6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3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26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6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1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5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4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33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61B852-F20F-4D58-AF5B-323AD3E83546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FF4134-3831-4ED8-AEAD-FF1E88FF0823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F76A3D-619D-4F38-B7E9-F4880EBEA24F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22185C-9E2A-4067-89D7-D79A8138FFCB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5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63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F83D10-80D4-4386-875E-06B7F5F693A0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9DA2B6-3ADC-4F9B-A9A4-1BDCDB5D8883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21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6DA1D9-CB23-4391-B77E-AD78863EB9A8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136E70-2629-4DF3-B862-1CAE5AABB1BC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86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288FE2-6108-47FE-8CF9-1505E28991A0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A44082-6F41-41A8-B7AF-60026DE86FE6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A0CEF1-9844-490A-88FD-B3801AB06902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BEF948-8B79-4448-933A-3C5298820F22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4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D92C05-9609-4876-B623-522D0C123943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9B6722-9A9B-46CC-8FFF-22476D7AD618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26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4F43A4-5B0E-4A21-A4CA-89BCC7A8C696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FC102F-51EB-48FF-9202-4F2C12FF95D1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5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F5928C-0A09-4232-8078-D0D2B1DBDA1A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F91E05-3B07-470E-A4DE-8697A746DF0C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51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D1A9B7-E907-402C-921C-7BCBC55904CD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6D278A-BE1A-4960-9211-5AC76E5FF26E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6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11CF88B-7843-4AF5-94E7-0BD7AADFCFA6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2AE2B3-60A7-41A7-94A2-1FBCF9092636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76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D1EC22-4FAB-44FC-BEFC-F6A459363B49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F608F3-6D04-4470-A438-1CE21D02BA79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1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44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ADB151-47A3-44DB-8DCE-D6D4530F0CF7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226D5E-0EC8-4D03-B63B-30269D7E2CC1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82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70591E-AAD2-4EB1-9B53-10FE89B9F13F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0C17426-AE47-4565-9542-1107676ABA67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94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87A26F-F85B-4F98-8B45-4BC1901F97A2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2D9DE2-D16A-4F9D-A94A-FB650EA1A4C2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55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CFA611-C3D2-4E45-9173-DFB2269BAECD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F6574A-370F-46B9-B003-6CB1D3F8E323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24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4F1F97-CFAE-4B87-BD46-FDA86AEC76BD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EAF9E6-B72E-45E4-8DCA-139B88F4A30D}" type="slidenum">
              <a:rPr lang="en-US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2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4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7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4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6A21-88B8-48C3-97D5-F46D34BB53A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E96-3C57-444F-AB33-86698296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6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306A21-88B8-48C3-97D5-F46D34BB53AD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EE96-3C57-444F-AB33-866982968A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41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160EBC-8BC8-4838-9A94-56B7A3FA5668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D81042-8460-4D7F-8800-46F7F72A7A89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53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1340768"/>
            <a:ext cx="8407770" cy="1584174"/>
          </a:xfrm>
        </p:spPr>
        <p:txBody>
          <a:bodyPr/>
          <a:lstStyle/>
          <a:p>
            <a:pPr marL="114300"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legacy of COVID-19 for human behaviour and communication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204865"/>
            <a:ext cx="8928992" cy="4043542"/>
          </a:xfrm>
        </p:spPr>
        <p:txBody>
          <a:bodyPr/>
          <a:lstStyle/>
          <a:p>
            <a:pPr marL="11430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Geoffrey Beattie</a:t>
            </a:r>
          </a:p>
          <a:p>
            <a:pPr marL="11430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Psychology</a:t>
            </a:r>
          </a:p>
          <a:p>
            <a:pPr marL="11430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575" y="3906630"/>
            <a:ext cx="1696040" cy="1132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26" y="6037783"/>
            <a:ext cx="2287044" cy="81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6018815"/>
            <a:ext cx="1779378" cy="839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52" y="6037783"/>
            <a:ext cx="1296144" cy="8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2136775" y="980728"/>
            <a:ext cx="8153400" cy="1512168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nature of the human mind</a:t>
            </a:r>
            <a:b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basics)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1775533" y="2204864"/>
            <a:ext cx="9865083" cy="44644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systems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1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(automatic, fast, impulsive, unintended,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unconscious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IMPLICIT.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2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(intentional, slow,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controlled, reflective, conscious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EXPLICIT. </a:t>
            </a:r>
          </a:p>
          <a:p>
            <a:pPr marL="0" indent="0">
              <a:buNone/>
            </a:pP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59980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dirty="0">
                <a:latin typeface="Times New Roman" panose="02020603050405020304" pitchFamily="18" charset="0"/>
              </a:rPr>
              <a:t>System 1 </a:t>
            </a:r>
            <a:br>
              <a:rPr lang="en-GB" altLang="en-US" sz="3600" b="1" dirty="0">
                <a:latin typeface="Times New Roman" panose="02020603050405020304" pitchFamily="18" charset="0"/>
              </a:rPr>
            </a:br>
            <a:r>
              <a:rPr lang="en-GB" altLang="en-US" sz="3600" b="1" dirty="0">
                <a:latin typeface="Times New Roman" panose="02020603050405020304" pitchFamily="18" charset="0"/>
              </a:rPr>
              <a:t>	</a:t>
            </a:r>
            <a:r>
              <a:rPr lang="en-GB" altLang="en-US" sz="2800" b="1" dirty="0">
                <a:latin typeface="Times New Roman" panose="02020603050405020304" pitchFamily="18" charset="0"/>
              </a:rPr>
              <a:t>(automatic and fast; little or no effort):</a:t>
            </a:r>
            <a:br>
              <a:rPr lang="en-GB" altLang="en-US" sz="2800" b="1" dirty="0">
                <a:latin typeface="Times New Roman" panose="02020603050405020304" pitchFamily="18" charset="0"/>
              </a:rPr>
            </a:br>
            <a:r>
              <a:rPr lang="en-GB" altLang="en-US" sz="3600" b="1" dirty="0">
                <a:latin typeface="Times New Roman" panose="02020603050405020304" pitchFamily="18" charset="0"/>
              </a:rPr>
              <a:t/>
            </a:r>
            <a:br>
              <a:rPr lang="en-GB" altLang="en-US" sz="3600" b="1" dirty="0">
                <a:latin typeface="Times New Roman" panose="02020603050405020304" pitchFamily="18" charset="0"/>
              </a:rPr>
            </a:br>
            <a:r>
              <a:rPr lang="en-GB" altLang="en-US" sz="3600" b="1" dirty="0">
                <a:latin typeface="Times New Roman" panose="02020603050405020304" pitchFamily="18" charset="0"/>
              </a:rPr>
              <a:t/>
            </a:r>
            <a:br>
              <a:rPr lang="en-GB" altLang="en-US" sz="3600" b="1" dirty="0">
                <a:latin typeface="Times New Roman" panose="02020603050405020304" pitchFamily="18" charset="0"/>
              </a:rPr>
            </a:br>
            <a:r>
              <a:rPr lang="en-GB" altLang="en-US" sz="3600" dirty="0">
                <a:latin typeface="Times New Roman" panose="02020603050405020304" pitchFamily="18" charset="0"/>
              </a:rPr>
              <a:t/>
            </a:r>
            <a:br>
              <a:rPr lang="en-GB" altLang="en-US" sz="3600" dirty="0">
                <a:latin typeface="Times New Roman" panose="02020603050405020304" pitchFamily="18" charset="0"/>
              </a:rPr>
            </a:br>
            <a:endParaRPr lang="en-GB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/>
          </p:cNvSpPr>
          <p:nvPr>
            <p:ph idx="1"/>
          </p:nvPr>
        </p:nvSpPr>
        <p:spPr>
          <a:xfrm>
            <a:off x="1531820" y="2051144"/>
            <a:ext cx="9128359" cy="482820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600" dirty="0" err="1">
                <a:latin typeface="Times New Roman" panose="02020603050405020304" pitchFamily="18" charset="0"/>
              </a:rPr>
              <a:t>Eg</a:t>
            </a:r>
            <a:r>
              <a:rPr lang="en-GB" altLang="en-US" sz="3600" dirty="0">
                <a:latin typeface="Times New Roman" panose="02020603050405020304" pitchFamily="18" charset="0"/>
              </a:rPr>
              <a:t> Responding to emotion in the human face.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Localised in the brain?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Right hemisphere faster and more accurate than left hemisphere at decoding emotion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Right hemisphere more intimately connected with limbic system and the amygdala.</a:t>
            </a:r>
          </a:p>
          <a:p>
            <a:pPr marL="381000" indent="-381000">
              <a:buNone/>
            </a:pPr>
            <a:endParaRPr lang="en-GB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6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692696"/>
            <a:ext cx="8640960" cy="2112186"/>
          </a:xfrm>
        </p:spPr>
        <p:txBody>
          <a:bodyPr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 of emotional information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sz="3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always System 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2996952"/>
            <a:ext cx="8640960" cy="2112186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Depends on nature of the stimuli.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en-GB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41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>
          <a:xfrm>
            <a:off x="1127448" y="548680"/>
            <a:ext cx="9404723" cy="1400530"/>
          </a:xfrm>
        </p:spPr>
        <p:txBody>
          <a:bodyPr/>
          <a:lstStyle/>
          <a:p>
            <a:pPr algn="ctr"/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2</a:t>
            </a:r>
            <a:b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(obvious example)</a:t>
            </a:r>
          </a:p>
        </p:txBody>
      </p:sp>
      <p:sp>
        <p:nvSpPr>
          <p:cNvPr id="110595" name="Rectangle 3"/>
          <p:cNvSpPr>
            <a:spLocks noGrp="1"/>
          </p:cNvSpPr>
          <p:nvPr>
            <p:ph idx="1"/>
          </p:nvPr>
        </p:nvSpPr>
        <p:spPr>
          <a:xfrm>
            <a:off x="1265858" y="2241566"/>
            <a:ext cx="8784976" cy="2763188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r>
              <a:rPr lang="en-GB" altLang="en-US" sz="3200" dirty="0">
                <a:latin typeface="Times New Roman" panose="02020603050405020304" pitchFamily="18" charset="0"/>
              </a:rPr>
              <a:t>	</a:t>
            </a:r>
            <a:r>
              <a:rPr lang="en-GB" altLang="en-US" sz="6000" dirty="0">
                <a:latin typeface="Times New Roman" panose="02020603050405020304" pitchFamily="18" charset="0"/>
              </a:rPr>
              <a:t>What is: 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z="6000" dirty="0">
                <a:latin typeface="Times New Roman" panose="02020603050405020304" pitchFamily="18" charset="0"/>
              </a:rPr>
              <a:t>		17 x 24=</a:t>
            </a:r>
          </a:p>
          <a:p>
            <a:endParaRPr lang="en-GB" altLang="en-US" sz="6000" dirty="0">
              <a:latin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en-GB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2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1750341" y="1052736"/>
            <a:ext cx="8119738" cy="1088544"/>
          </a:xfrm>
        </p:spPr>
        <p:txBody>
          <a:bodyPr/>
          <a:lstStyle/>
          <a:p>
            <a:pPr algn="ctr"/>
            <a:r>
              <a:rPr lang="en-GB" altLang="en-US" sz="3600" b="1" dirty="0">
                <a:latin typeface="Times New Roman" panose="02020603050405020304" pitchFamily="18" charset="0"/>
              </a:rPr>
              <a:t>System 1 and System 2 in operation</a:t>
            </a:r>
            <a:endParaRPr lang="en-GB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11619" name="Rectangle 3"/>
          <p:cNvSpPr>
            <a:spLocks noGrp="1"/>
          </p:cNvSpPr>
          <p:nvPr>
            <p:ph idx="1"/>
          </p:nvPr>
        </p:nvSpPr>
        <p:spPr>
          <a:xfrm>
            <a:off x="1775533" y="2852948"/>
            <a:ext cx="8784975" cy="3766939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GB" altLang="en-US" sz="3200" dirty="0">
                <a:latin typeface="Times New Roman" panose="02020603050405020304" pitchFamily="18" charset="0"/>
              </a:rPr>
              <a:t>	A bat and ball costs £1.10.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sz="3200" dirty="0">
                <a:latin typeface="Times New Roman" panose="02020603050405020304" pitchFamily="18" charset="0"/>
              </a:rPr>
              <a:t>	The bat costs £1 more than the ball.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sz="3200" dirty="0">
                <a:latin typeface="Times New Roman" panose="02020603050405020304" pitchFamily="18" charset="0"/>
              </a:rPr>
              <a:t>	How much does the ball cost?</a:t>
            </a:r>
          </a:p>
        </p:txBody>
      </p:sp>
    </p:spTree>
    <p:extLst>
      <p:ext uri="{BB962C8B-B14F-4D97-AF65-F5344CB8AC3E}">
        <p14:creationId xmlns:p14="http://schemas.microsoft.com/office/powerpoint/2010/main" val="193334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</a:rPr>
              <a:t>What does this tell us?</a:t>
            </a:r>
            <a:br>
              <a:rPr lang="en-GB" altLang="en-US" b="1" dirty="0">
                <a:latin typeface="Times New Roman" panose="02020603050405020304" pitchFamily="18" charset="0"/>
              </a:rPr>
            </a:br>
            <a:endParaRPr lang="en-GB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12643" name="Rectangle 3"/>
          <p:cNvSpPr>
            <a:spLocks noGrp="1"/>
          </p:cNvSpPr>
          <p:nvPr>
            <p:ph idx="1"/>
          </p:nvPr>
        </p:nvSpPr>
        <p:spPr>
          <a:xfrm>
            <a:off x="1775520" y="1449401"/>
            <a:ext cx="8784976" cy="5280025"/>
          </a:xfrm>
        </p:spPr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None/>
            </a:pPr>
            <a:endParaRPr lang="en-GB" altLang="en-US" dirty="0">
              <a:latin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GB" altLang="en-US" sz="2800" dirty="0">
                <a:latin typeface="Times New Roman" panose="02020603050405020304" pitchFamily="18" charset="0"/>
              </a:rPr>
              <a:t>People often give a quick answer that looks/feels right.</a:t>
            </a:r>
          </a:p>
          <a:p>
            <a:pPr marL="381000" indent="-381000">
              <a:lnSpc>
                <a:spcPct val="90000"/>
              </a:lnSpc>
            </a:pPr>
            <a:endParaRPr lang="en-GB" altLang="en-US" sz="2800" dirty="0">
              <a:latin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GB" altLang="en-US" sz="2800" dirty="0">
                <a:latin typeface="Times New Roman" panose="02020603050405020304" pitchFamily="18" charset="0"/>
              </a:rPr>
              <a:t>They tend not to check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GB" altLang="en-US" sz="2800" dirty="0">
                <a:latin typeface="Times New Roman" panose="02020603050405020304" pitchFamily="18" charset="0"/>
              </a:rPr>
              <a:t>System 2 </a:t>
            </a:r>
            <a:r>
              <a:rPr lang="en-GB" altLang="en-US" sz="2800" i="1" dirty="0">
                <a:latin typeface="Times New Roman" panose="02020603050405020304" pitchFamily="18" charset="0"/>
              </a:rPr>
              <a:t>endorsed</a:t>
            </a:r>
            <a:r>
              <a:rPr lang="en-GB" altLang="en-US" sz="2800" dirty="0">
                <a:latin typeface="Times New Roman" panose="02020603050405020304" pitchFamily="18" charset="0"/>
              </a:rPr>
              <a:t> an intuitive answer that it could have rejected with a small investment of effort.</a:t>
            </a:r>
          </a:p>
          <a:p>
            <a:pPr marL="381000" indent="-381000">
              <a:lnSpc>
                <a:spcPct val="90000"/>
              </a:lnSpc>
            </a:pPr>
            <a:endParaRPr lang="en-GB" altLang="en-US" sz="2800" dirty="0">
              <a:latin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</a:pPr>
            <a:r>
              <a:rPr lang="en-GB" altLang="en-US" sz="2800" dirty="0">
                <a:latin typeface="Times New Roman" panose="02020603050405020304" pitchFamily="18" charset="0"/>
              </a:rPr>
              <a:t>System 2 can be </a:t>
            </a:r>
            <a:r>
              <a:rPr lang="en-GB" altLang="en-US" sz="2800" i="1" dirty="0">
                <a:latin typeface="Times New Roman" panose="02020603050405020304" pitchFamily="18" charset="0"/>
              </a:rPr>
              <a:t>very</a:t>
            </a:r>
            <a:r>
              <a:rPr lang="en-GB" altLang="en-US" sz="2800" dirty="0">
                <a:latin typeface="Times New Roman" panose="02020603050405020304" pitchFamily="18" charset="0"/>
              </a:rPr>
              <a:t> </a:t>
            </a:r>
            <a:r>
              <a:rPr lang="en-GB" altLang="en-US" sz="2800" i="1" dirty="0">
                <a:latin typeface="Times New Roman" panose="02020603050405020304" pitchFamily="18" charset="0"/>
              </a:rPr>
              <a:t>lazy</a:t>
            </a:r>
            <a:r>
              <a:rPr lang="en-GB" altLang="en-US" sz="2800" i="1" dirty="0" smtClean="0">
                <a:latin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90000"/>
              </a:lnSpc>
            </a:pPr>
            <a:endParaRPr lang="en-GB" altLang="en-US" sz="2800" i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(see </a:t>
            </a:r>
            <a:r>
              <a:rPr lang="en-GB" dirty="0" err="1"/>
              <a:t>Kahneman</a:t>
            </a:r>
            <a:r>
              <a:rPr lang="en-GB" dirty="0"/>
              <a:t>, 2011, </a:t>
            </a:r>
            <a:r>
              <a:rPr lang="en-GB" i="1" dirty="0"/>
              <a:t>‘Thinking Fast and Slow’</a:t>
            </a:r>
            <a:r>
              <a:rPr lang="en-GB" dirty="0"/>
              <a:t>)</a:t>
            </a:r>
            <a:endParaRPr lang="en-GB" altLang="en-US" sz="2800" i="1" dirty="0">
              <a:latin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</a:pPr>
            <a:endParaRPr lang="en-GB" altLang="en-US" sz="32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9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>
          <a:xfrm>
            <a:off x="2008201" y="748146"/>
            <a:ext cx="7056437" cy="1104468"/>
          </a:xfrm>
        </p:spPr>
        <p:txBody>
          <a:bodyPr/>
          <a:lstStyle/>
          <a:p>
            <a:pPr algn="ctr"/>
            <a:r>
              <a:rPr lang="en-GB" altLang="en-US" sz="3600" b="1" dirty="0">
                <a:latin typeface="Times New Roman" panose="02020603050405020304" pitchFamily="18" charset="0"/>
              </a:rPr>
              <a:t>How System 1 works:</a:t>
            </a:r>
            <a:br>
              <a:rPr lang="en-GB" altLang="en-US" sz="3600" b="1" dirty="0">
                <a:latin typeface="Times New Roman" panose="02020603050405020304" pitchFamily="18" charset="0"/>
              </a:rPr>
            </a:br>
            <a:r>
              <a:rPr lang="en-GB" altLang="en-US" sz="3600" dirty="0">
                <a:latin typeface="Times New Roman" panose="02020603050405020304" pitchFamily="18" charset="0"/>
              </a:rPr>
              <a:t/>
            </a:r>
            <a:br>
              <a:rPr lang="en-GB" altLang="en-US" sz="3600" dirty="0">
                <a:latin typeface="Times New Roman" panose="02020603050405020304" pitchFamily="18" charset="0"/>
              </a:rPr>
            </a:br>
            <a:endParaRPr lang="en-GB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13667" name="Rectangle 3"/>
          <p:cNvSpPr>
            <a:spLocks noGrp="1"/>
          </p:cNvSpPr>
          <p:nvPr>
            <p:ph idx="1"/>
          </p:nvPr>
        </p:nvSpPr>
        <p:spPr>
          <a:xfrm>
            <a:off x="2171316" y="1847678"/>
            <a:ext cx="7849368" cy="4392487"/>
          </a:xfrm>
        </p:spPr>
        <p:txBody>
          <a:bodyPr/>
          <a:lstStyle/>
          <a:p>
            <a:pPr lvl="7"/>
            <a:endParaRPr lang="en-GB" altLang="en-US" sz="2600" dirty="0">
              <a:latin typeface="Times New Roman" panose="02020603050405020304" pitchFamily="18" charset="0"/>
            </a:endParaRPr>
          </a:p>
          <a:p>
            <a:endParaRPr lang="en-GB" altLang="en-US" sz="2800" dirty="0">
              <a:latin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GB" altLang="en-US" sz="3600" dirty="0">
                <a:latin typeface="Times New Roman" panose="02020603050405020304" pitchFamily="18" charset="0"/>
              </a:rPr>
              <a:t>BANANAS</a:t>
            </a:r>
          </a:p>
        </p:txBody>
      </p:sp>
    </p:spTree>
    <p:extLst>
      <p:ext uri="{BB962C8B-B14F-4D97-AF65-F5344CB8AC3E}">
        <p14:creationId xmlns:p14="http://schemas.microsoft.com/office/powerpoint/2010/main" val="100718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/>
          </p:cNvSpPr>
          <p:nvPr>
            <p:ph idx="1"/>
          </p:nvPr>
        </p:nvSpPr>
        <p:spPr>
          <a:xfrm>
            <a:off x="2351088" y="2641600"/>
            <a:ext cx="6711950" cy="36068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GB" altLang="en-US" sz="3600" dirty="0">
                <a:latin typeface="Times New Roman" panose="02020603050405020304" pitchFamily="18" charset="0"/>
              </a:rPr>
              <a:t>	BANANAS      </a:t>
            </a:r>
            <a:r>
              <a:rPr lang="en-GB" altLang="en-US" dirty="0"/>
              <a:t>  </a:t>
            </a:r>
            <a:r>
              <a:rPr lang="en-GB" altLang="en-US" sz="3600" dirty="0">
                <a:latin typeface="Times New Roman" panose="02020603050405020304" pitchFamily="18" charset="0"/>
              </a:rPr>
              <a:t>VOMIT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6123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623392" y="404664"/>
            <a:ext cx="9404723" cy="1400530"/>
          </a:xfrm>
        </p:spPr>
        <p:txBody>
          <a:bodyPr/>
          <a:lstStyle/>
          <a:p>
            <a:pPr algn="ctr"/>
            <a:r>
              <a:rPr lang="en-GB" altLang="en-US" sz="3600" b="1" dirty="0">
                <a:latin typeface="Times New Roman" panose="02020603050405020304" pitchFamily="18" charset="0"/>
              </a:rPr>
              <a:t>The Associative Machine</a:t>
            </a:r>
          </a:p>
        </p:txBody>
      </p:sp>
      <p:sp>
        <p:nvSpPr>
          <p:cNvPr id="116739" name="Rectangle 3"/>
          <p:cNvSpPr>
            <a:spLocks noGrp="1"/>
          </p:cNvSpPr>
          <p:nvPr>
            <p:ph idx="1"/>
          </p:nvPr>
        </p:nvSpPr>
        <p:spPr>
          <a:xfrm>
            <a:off x="623392" y="2060848"/>
            <a:ext cx="11303282" cy="4536504"/>
          </a:xfrm>
        </p:spPr>
        <p:txBody>
          <a:bodyPr>
            <a:normAutofit/>
          </a:bodyPr>
          <a:lstStyle/>
          <a:p>
            <a:pPr marL="381000" indent="-381000"/>
            <a:r>
              <a:rPr lang="en-GB" altLang="en-US" sz="3200" dirty="0">
                <a:latin typeface="Times New Roman" panose="02020603050405020304" pitchFamily="18" charset="0"/>
              </a:rPr>
              <a:t>You experienced unpleasant images/feelings.</a:t>
            </a:r>
          </a:p>
          <a:p>
            <a:pPr marL="381000" indent="-381000"/>
            <a:r>
              <a:rPr lang="en-GB" altLang="en-US" sz="3200" dirty="0">
                <a:latin typeface="Times New Roman" panose="02020603050405020304" pitchFamily="18" charset="0"/>
              </a:rPr>
              <a:t>Your mind assumed a causal connection between the two words.</a:t>
            </a:r>
          </a:p>
          <a:p>
            <a:pPr marL="381000" indent="-381000"/>
            <a:r>
              <a:rPr lang="en-GB" altLang="en-US" sz="3200" dirty="0">
                <a:latin typeface="Times New Roman" panose="02020603050405020304" pitchFamily="18" charset="0"/>
              </a:rPr>
              <a:t>You will have experienced a temporary aversion to bananas.</a:t>
            </a:r>
          </a:p>
          <a:p>
            <a:pPr marL="381000" indent="-381000"/>
            <a:r>
              <a:rPr lang="en-GB" altLang="en-US" sz="3200" dirty="0">
                <a:latin typeface="Times New Roman" panose="02020603050405020304" pitchFamily="18" charset="0"/>
              </a:rPr>
              <a:t>The state of your memory has changed</a:t>
            </a:r>
            <a:r>
              <a:rPr lang="en-GB" altLang="en-US" sz="32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altLang="en-US" sz="32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see </a:t>
            </a:r>
            <a:r>
              <a:rPr lang="en-GB" dirty="0" err="1"/>
              <a:t>Kahneman</a:t>
            </a:r>
            <a:r>
              <a:rPr lang="en-GB" dirty="0"/>
              <a:t>, 2011, </a:t>
            </a:r>
            <a:r>
              <a:rPr lang="en-GB" i="1" dirty="0"/>
              <a:t>‘Thinking Fast and Slow’</a:t>
            </a:r>
            <a:r>
              <a:rPr lang="en-GB" dirty="0"/>
              <a:t>)</a:t>
            </a:r>
            <a:endParaRPr lang="en-GB" altLang="en-US" sz="3200" dirty="0">
              <a:latin typeface="Times New Roman" panose="02020603050405020304" pitchFamily="18" charset="0"/>
            </a:endParaRPr>
          </a:p>
          <a:p>
            <a:pPr marL="381000" indent="-381000"/>
            <a:endParaRPr lang="en-GB" altLang="en-US" sz="32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sz="32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6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177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en-GB" altLang="en-US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endParaRPr lang="en-GB" altLang="en-US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z="3200" dirty="0">
                <a:latin typeface="Times New Roman" panose="02020603050405020304" pitchFamily="18" charset="0"/>
              </a:rPr>
              <a:t>Complete the following word: </a:t>
            </a:r>
          </a:p>
          <a:p>
            <a:pPr algn="ctr">
              <a:buFont typeface="Wingdings 3" panose="05040102010807070707" pitchFamily="18" charset="2"/>
              <a:buNone/>
            </a:pPr>
            <a:endParaRPr lang="en-GB" altLang="en-US" sz="3200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endParaRPr lang="en-GB" altLang="en-US" sz="3200" b="1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							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								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58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687760"/>
            <a:ext cx="10560496" cy="1944216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brief from the IPA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spot of mind-reading of consumers/the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631976"/>
            <a:ext cx="10081120" cy="4824536"/>
          </a:xfrm>
        </p:spPr>
        <p:txBody>
          <a:bodyPr>
            <a:normAutofit/>
          </a:bodyPr>
          <a:lstStyle/>
          <a:p>
            <a:r>
              <a:rPr lang="en-GB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difficult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people don’t have a mind.</a:t>
            </a:r>
          </a:p>
          <a:p>
            <a:pPr marL="0" indent="0">
              <a:buNone/>
            </a:pP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two.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one of them isn’t open to introspection (nor reportable).</a:t>
            </a:r>
          </a:p>
        </p:txBody>
      </p:sp>
    </p:spTree>
    <p:extLst>
      <p:ext uri="{BB962C8B-B14F-4D97-AF65-F5344CB8AC3E}">
        <p14:creationId xmlns:p14="http://schemas.microsoft.com/office/powerpoint/2010/main" val="3787546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18787" name="Rectangle 3"/>
          <p:cNvSpPr>
            <a:spLocks noGrp="1"/>
          </p:cNvSpPr>
          <p:nvPr>
            <p:ph idx="1"/>
          </p:nvPr>
        </p:nvSpPr>
        <p:spPr>
          <a:xfrm>
            <a:off x="1559496" y="908720"/>
            <a:ext cx="8029575" cy="5286375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en-GB" altLang="en-US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endParaRPr lang="en-GB" altLang="en-US" sz="3200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endParaRPr lang="en-GB" altLang="en-US" sz="3200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z="7200" b="1" dirty="0">
                <a:latin typeface="Times New Roman" panose="02020603050405020304" pitchFamily="18" charset="0"/>
              </a:rPr>
              <a:t>‘s.ck’</a:t>
            </a:r>
          </a:p>
          <a:p>
            <a:pPr algn="ctr">
              <a:buFont typeface="Wingdings 3" panose="05040102010807070707" pitchFamily="18" charset="2"/>
              <a:buNone/>
            </a:pPr>
            <a:endParaRPr lang="en-GB" altLang="en-US" sz="4400" b="1" dirty="0">
              <a:latin typeface="Times New Roman" panose="02020603050405020304" pitchFamily="18" charset="0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							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								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346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>
          <a:xfrm>
            <a:off x="1932001" y="260648"/>
            <a:ext cx="7056437" cy="1328440"/>
          </a:xfrm>
        </p:spPr>
        <p:txBody>
          <a:bodyPr/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Associative activation in neural networks</a:t>
            </a:r>
          </a:p>
        </p:txBody>
      </p:sp>
      <p:sp>
        <p:nvSpPr>
          <p:cNvPr id="119811" name="Rectangle 3"/>
          <p:cNvSpPr>
            <a:spLocks noGrp="1"/>
          </p:cNvSpPr>
          <p:nvPr>
            <p:ph idx="1"/>
          </p:nvPr>
        </p:nvSpPr>
        <p:spPr>
          <a:xfrm>
            <a:off x="407368" y="1844824"/>
            <a:ext cx="10945216" cy="5330924"/>
          </a:xfrm>
        </p:spPr>
        <p:txBody>
          <a:bodyPr>
            <a:normAutofit/>
          </a:bodyPr>
          <a:lstStyle/>
          <a:p>
            <a:pPr marL="381000" indent="-381000"/>
            <a:r>
              <a:rPr lang="en-GB" altLang="en-US" sz="3000" b="1" dirty="0">
                <a:latin typeface="Times New Roman" panose="02020603050405020304" pitchFamily="18" charset="0"/>
              </a:rPr>
              <a:t>Automatic emotional response</a:t>
            </a:r>
            <a:r>
              <a:rPr lang="en-GB" altLang="en-US" sz="3000" dirty="0">
                <a:latin typeface="Times New Roman" panose="02020603050405020304" pitchFamily="18" charset="0"/>
              </a:rPr>
              <a:t>: mild surprise.</a:t>
            </a:r>
          </a:p>
          <a:p>
            <a:pPr marL="381000" indent="-381000"/>
            <a:endParaRPr lang="en-GB" altLang="en-US" sz="3000" dirty="0">
              <a:latin typeface="Times New Roman" panose="02020603050405020304" pitchFamily="18" charset="0"/>
            </a:endParaRPr>
          </a:p>
          <a:p>
            <a:pPr marL="381000" indent="-381000"/>
            <a:r>
              <a:rPr lang="en-GB" altLang="en-US" sz="3000" b="1" dirty="0">
                <a:latin typeface="Times New Roman" panose="02020603050405020304" pitchFamily="18" charset="0"/>
              </a:rPr>
              <a:t>Automatic cognitive response </a:t>
            </a:r>
            <a:r>
              <a:rPr lang="en-GB" altLang="en-US" sz="3000" dirty="0">
                <a:latin typeface="Times New Roman" panose="02020603050405020304" pitchFamily="18" charset="0"/>
              </a:rPr>
              <a:t>(priming): more likely to recognise objects/concepts associated with ‘vomit’ and ‘bananas’.</a:t>
            </a:r>
          </a:p>
          <a:p>
            <a:pPr marL="381000" indent="-381000"/>
            <a:endParaRPr lang="en-GB" altLang="en-US" sz="3000" dirty="0">
              <a:latin typeface="Times New Roman" panose="02020603050405020304" pitchFamily="18" charset="0"/>
            </a:endParaRPr>
          </a:p>
          <a:p>
            <a:pPr marL="381000" indent="-381000"/>
            <a:r>
              <a:rPr lang="en-GB" altLang="en-US" sz="3200" i="1" dirty="0">
                <a:latin typeface="Times New Roman" panose="02020603050405020304" pitchFamily="18" charset="0"/>
              </a:rPr>
              <a:t>Actions and thoughts </a:t>
            </a:r>
            <a:r>
              <a:rPr lang="en-GB" altLang="en-US" sz="3200" dirty="0">
                <a:latin typeface="Times New Roman" panose="02020603050405020304" pitchFamily="18" charset="0"/>
              </a:rPr>
              <a:t>can be primed by events of which you are not even aware</a:t>
            </a:r>
            <a:r>
              <a:rPr lang="en-GB" altLang="en-US" sz="32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altLang="en-US" sz="32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(see </a:t>
            </a:r>
            <a:r>
              <a:rPr lang="en-GB" dirty="0" err="1"/>
              <a:t>Kahneman</a:t>
            </a:r>
            <a:r>
              <a:rPr lang="en-GB" dirty="0"/>
              <a:t>, 2011, </a:t>
            </a:r>
            <a:r>
              <a:rPr lang="en-GB" i="1" dirty="0"/>
              <a:t>‘Thinking Fast and Slow’</a:t>
            </a:r>
            <a:r>
              <a:rPr lang="en-GB" dirty="0"/>
              <a:t>)</a:t>
            </a:r>
            <a:endParaRPr lang="en-GB" altLang="en-US" sz="3200" dirty="0">
              <a:latin typeface="Times New Roman" panose="02020603050405020304" pitchFamily="18" charset="0"/>
            </a:endParaRPr>
          </a:p>
          <a:p>
            <a:endParaRPr lang="en-GB" sz="3200" dirty="0"/>
          </a:p>
          <a:p>
            <a:pPr marL="381000" indent="-381000"/>
            <a:endParaRPr lang="en-GB" altLang="en-US" sz="3000" dirty="0">
              <a:latin typeface="Times New Roman" panose="02020603050405020304" pitchFamily="18" charset="0"/>
            </a:endParaRPr>
          </a:p>
          <a:p>
            <a:pPr marL="381000" indent="-381000"/>
            <a:endParaRPr lang="en-GB" altLang="en-US" sz="3200" dirty="0">
              <a:latin typeface="Times New Roman" panose="02020603050405020304" pitchFamily="18" charset="0"/>
            </a:endParaRPr>
          </a:p>
          <a:p>
            <a:pPr marL="381000" indent="-381000"/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050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400" b="1" dirty="0">
                <a:latin typeface="Times New Roman" panose="02020603050405020304" pitchFamily="18" charset="0"/>
              </a:rPr>
              <a:t>The nature of the human mind</a:t>
            </a:r>
          </a:p>
        </p:txBody>
      </p:sp>
      <p:sp>
        <p:nvSpPr>
          <p:cNvPr id="122883" name="Rectangle 3"/>
          <p:cNvSpPr>
            <a:spLocks noGrp="1"/>
          </p:cNvSpPr>
          <p:nvPr>
            <p:ph idx="1"/>
          </p:nvPr>
        </p:nvSpPr>
        <p:spPr>
          <a:xfrm>
            <a:off x="1487488" y="2060848"/>
            <a:ext cx="8784976" cy="3667770"/>
          </a:xfrm>
        </p:spPr>
        <p:txBody>
          <a:bodyPr>
            <a:normAutofit/>
          </a:bodyPr>
          <a:lstStyle/>
          <a:p>
            <a:pPr marL="381000" indent="-381000">
              <a:buFont typeface="Wingdings 3" panose="05040102010807070707" pitchFamily="18" charset="2"/>
              <a:buAutoNum type="arabicPeriod"/>
            </a:pPr>
            <a:r>
              <a:rPr lang="en-GB" altLang="en-US" sz="2800" dirty="0">
                <a:latin typeface="Times New Roman" panose="02020603050405020304" pitchFamily="18" charset="0"/>
              </a:rPr>
              <a:t>Two systems.</a:t>
            </a:r>
          </a:p>
          <a:p>
            <a:pPr marL="381000" indent="-381000">
              <a:buFont typeface="Wingdings 3" panose="05040102010807070707" pitchFamily="18" charset="2"/>
              <a:buAutoNum type="arabicPeriod"/>
            </a:pPr>
            <a:r>
              <a:rPr lang="en-GB" altLang="en-US" sz="2800" dirty="0">
                <a:latin typeface="Times New Roman" panose="02020603050405020304" pitchFamily="18" charset="0"/>
              </a:rPr>
              <a:t>The interaction between the two is critical.</a:t>
            </a:r>
          </a:p>
          <a:p>
            <a:pPr marL="381000" indent="-381000">
              <a:buFont typeface="Wingdings 3" panose="05040102010807070707" pitchFamily="18" charset="2"/>
              <a:buAutoNum type="arabicPeriod"/>
            </a:pPr>
            <a:r>
              <a:rPr lang="en-GB" altLang="en-US" sz="2800" dirty="0">
                <a:latin typeface="Times New Roman" panose="02020603050405020304" pitchFamily="18" charset="0"/>
              </a:rPr>
              <a:t>One system is conscious but lazy.</a:t>
            </a:r>
          </a:p>
          <a:p>
            <a:pPr marL="381000" indent="-381000">
              <a:buFont typeface="Wingdings 3" panose="05040102010807070707" pitchFamily="18" charset="2"/>
              <a:buAutoNum type="arabicPeriod"/>
            </a:pPr>
            <a:r>
              <a:rPr lang="en-GB" altLang="en-US" sz="2800" dirty="0">
                <a:latin typeface="Times New Roman" panose="02020603050405020304" pitchFamily="18" charset="0"/>
              </a:rPr>
              <a:t>The other is unconscious and a workaholic.</a:t>
            </a:r>
          </a:p>
          <a:p>
            <a:pPr marL="381000" indent="-381000">
              <a:buFont typeface="Wingdings 3" panose="05040102010807070707" pitchFamily="18" charset="2"/>
              <a:buAutoNum type="arabicPeriod"/>
            </a:pPr>
            <a:r>
              <a:rPr lang="en-GB" altLang="en-US" sz="2800" dirty="0">
                <a:latin typeface="Times New Roman" panose="02020603050405020304" pitchFamily="18" charset="0"/>
              </a:rPr>
              <a:t>System 1 guides, lazy System 2 likes to accept.</a:t>
            </a:r>
          </a:p>
        </p:txBody>
      </p:sp>
    </p:spTree>
    <p:extLst>
      <p:ext uri="{BB962C8B-B14F-4D97-AF65-F5344CB8AC3E}">
        <p14:creationId xmlns:p14="http://schemas.microsoft.com/office/powerpoint/2010/main" val="257901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908720"/>
            <a:ext cx="9071604" cy="1296144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is an important mediating mechanism for System 1 and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8856984" cy="4176464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Different types of attention: </a:t>
            </a:r>
          </a:p>
          <a:p>
            <a:pPr marL="457200" indent="-457200"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rabicPeriod"/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Vigilance; sustained; alertness (intensity of attention).</a:t>
            </a:r>
          </a:p>
          <a:p>
            <a:pPr marL="457200" indent="-457200"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rabicPeriod"/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Focussed attention (selectivity).</a:t>
            </a:r>
          </a:p>
          <a:p>
            <a:pPr marL="457200" indent="-457200"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rabicPeriod"/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Divided attention (selectivity).</a:t>
            </a:r>
          </a:p>
          <a:p>
            <a:pPr marL="457200" indent="-457200"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rabicPeriod"/>
            </a:pPr>
            <a:endParaRPr lang="en-GB" altLang="en-US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Right hemisphere responsible for every type of attention except focussed attention</a:t>
            </a:r>
            <a:r>
              <a:rPr lang="en-GB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GB" altLang="en-US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GB" altLang="en-US" sz="24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n-GB" sz="2100" dirty="0"/>
              <a:t>(see </a:t>
            </a:r>
            <a:r>
              <a:rPr lang="en-GB" sz="2100" dirty="0" err="1"/>
              <a:t>McGilchrist</a:t>
            </a:r>
            <a:r>
              <a:rPr lang="en-GB" sz="2100" dirty="0"/>
              <a:t>, 2019, ‘</a:t>
            </a:r>
            <a:r>
              <a:rPr lang="en-GB" sz="2100" i="1" dirty="0"/>
              <a:t>The Master and His Emissary’</a:t>
            </a:r>
            <a:r>
              <a:rPr lang="en-GB" sz="2100" dirty="0"/>
              <a:t>)</a:t>
            </a:r>
            <a:endParaRPr lang="en-GB" altLang="en-US" sz="28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1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8720"/>
            <a:ext cx="8892480" cy="944528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System 1 and System 2 critical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2564904"/>
            <a:ext cx="11377264" cy="4104456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Right hemisphere dominates exploratory attention.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It controls where attention is oriented.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Left hemisphere’s narrow focussed attentional beam directed by right hemisphere.</a:t>
            </a:r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GB" altLang="en-US" sz="36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40768"/>
            <a:ext cx="11809312" cy="518995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1 guides System 2.</a:t>
            </a:r>
          </a:p>
          <a:p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System 2 depleted, System 1 becomes more prominent.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Associative connections build up over time and lead to an ‘implicit attitude’ </a:t>
            </a:r>
          </a:p>
          <a:p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directly in a computerised classification task</a:t>
            </a:r>
            <a:b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 attitudes measured using self-reports.</a:t>
            </a:r>
          </a:p>
          <a:p>
            <a:pPr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GB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 attitudes measured using IAT.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153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399658" cy="1536122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</a:rPr>
              <a:t>2. </a:t>
            </a:r>
            <a:r>
              <a:rPr lang="en-GB" sz="4400" b="1" dirty="0">
                <a:latin typeface="Times New Roman" panose="02020603050405020304" pitchFamily="18" charset="0"/>
              </a:rPr>
              <a:t>The nature of COVID-19</a:t>
            </a:r>
            <a:r>
              <a:rPr lang="en-GB" sz="2800" b="1" dirty="0">
                <a:latin typeface="Times New Roman" panose="02020603050405020304" pitchFamily="18" charset="0"/>
              </a:rPr>
              <a:t/>
            </a:r>
            <a:br>
              <a:rPr lang="en-GB" sz="2800" b="1" dirty="0">
                <a:latin typeface="Times New Roman" panose="02020603050405020304" pitchFamily="18" charset="0"/>
              </a:rPr>
            </a:br>
            <a:r>
              <a:rPr lang="en-GB" sz="4400" b="1" dirty="0">
                <a:solidFill>
                  <a:srgbClr val="EBEBEB"/>
                </a:solidFill>
                <a:latin typeface="Times New Roman" panose="02020603050405020304" pitchFamily="18" charset="0"/>
              </a:rPr>
              <a:t>Memory/Images</a:t>
            </a:r>
            <a:r>
              <a:rPr lang="en-GB" sz="4400" b="1" dirty="0">
                <a:latin typeface="Times New Roman" panose="02020603050405020304" pitchFamily="18" charset="0"/>
              </a:rPr>
              <a:t> 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2276872"/>
            <a:ext cx="11161240" cy="3672408"/>
          </a:xfrm>
        </p:spPr>
        <p:txBody>
          <a:bodyPr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growing realisation: early images from Wuhan then Italy.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1 didn’t generate its most powerful memory.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flashbulb memories (surprise/consequentiality) for most (unlike 911).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emotional images (patients on ventilators; wards struggling to cope) processed by System 1.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images affect risk perception (strong visual images overestimate risk).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44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764704"/>
            <a:ext cx="8856984" cy="1584176"/>
          </a:xfrm>
        </p:spPr>
        <p:txBody>
          <a:bodyPr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2132856"/>
            <a:ext cx="10441160" cy="4608512"/>
          </a:xfrm>
        </p:spPr>
        <p:txBody>
          <a:bodyPr/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(WHO) messaging: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WHO (March, 2020): ‘COVID-19 impacts the elderly and those with pre-existing health conditions most severely.’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 virus does not ‘affect’ young people.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new clinical data, message changed: ‘the virus does not discriminate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452718"/>
            <a:ext cx="8856984" cy="1400530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52983"/>
            <a:ext cx="1058517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accentuate biases through messaging.</a:t>
            </a: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COVID-19, 3 main cognitive biases:</a:t>
            </a:r>
          </a:p>
          <a:p>
            <a:pPr marL="457200" indent="-457200">
              <a:buFont typeface="+mj-lt"/>
              <a:buAutoNum type="arabicPeriod"/>
            </a:pP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heuristic (positive/negative affect).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bias (we seek confirming evidence).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Optimism bias. </a:t>
            </a: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6712"/>
            <a:ext cx="8424936" cy="1896162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behaviour: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988840"/>
            <a:ext cx="10009112" cy="4608512"/>
          </a:xfrm>
        </p:spPr>
        <p:txBody>
          <a:bodyPr>
            <a:norm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Ipsos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MORI: nearly twice as many 16-24 year-olds had low or limited concern about COVID-19 compared with adults 55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 group were four times as likely as older adults to ignore government advice.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then started spreading more quickly amongst the young.</a:t>
            </a:r>
          </a:p>
        </p:txBody>
      </p:sp>
    </p:spTree>
    <p:extLst>
      <p:ext uri="{BB962C8B-B14F-4D97-AF65-F5344CB8AC3E}">
        <p14:creationId xmlns:p14="http://schemas.microsoft.com/office/powerpoint/2010/main" val="201865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minds?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772816"/>
            <a:ext cx="10729192" cy="446449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cognitive systems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operate differently, with degrees of hemispheric specialisation.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systems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these connections are critical.</a:t>
            </a: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mind-reading necessitates understanding both and their connections.</a:t>
            </a:r>
          </a:p>
        </p:txBody>
      </p:sp>
    </p:spTree>
    <p:extLst>
      <p:ext uri="{BB962C8B-B14F-4D97-AF65-F5344CB8AC3E}">
        <p14:creationId xmlns:p14="http://schemas.microsoft.com/office/powerpoint/2010/main" val="2324888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7408" y="702630"/>
            <a:ext cx="9404723" cy="1400530"/>
          </a:xfrm>
        </p:spPr>
        <p:txBody>
          <a:bodyPr/>
          <a:lstStyle/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optimism bias:</a:t>
            </a:r>
            <a:b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1A9E-CE6F-42C1-B4CE-C9C00CD7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72" y="2132856"/>
            <a:ext cx="10476656" cy="44098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think that our marriages will succeed, our start-up businesses will be successful and that we will have a long and happy life.</a:t>
            </a:r>
            <a:endParaRPr lang="en-GB" altLang="en-US" sz="3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think that climate change will affect other places (</a:t>
            </a:r>
            <a:r>
              <a:rPr lang="en-GB" altLang="en-US" sz="3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bias</a:t>
            </a:r>
            <a:r>
              <a:rPr lang="en-GB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future generations </a:t>
            </a:r>
            <a:r>
              <a:rPr lang="en-GB" altLang="en-US" sz="3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(temporal bias) </a:t>
            </a:r>
            <a:r>
              <a:rPr lang="en-GB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themselves.</a:t>
            </a:r>
          </a:p>
          <a:p>
            <a:pPr>
              <a:defRPr/>
            </a:pPr>
            <a:r>
              <a:rPr lang="en-GB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more extreme than others.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229635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0" y="692696"/>
            <a:ext cx="8374062" cy="943893"/>
          </a:xfrm>
        </p:spPr>
        <p:txBody>
          <a:bodyPr/>
          <a:lstStyle/>
          <a:p>
            <a:pPr algn="ctr"/>
            <a:r>
              <a:rPr lang="en-GB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Optimism bias and information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D7D5-EE15-4E2B-AF7E-78268C47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162353"/>
            <a:ext cx="9144000" cy="40269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as participants estimated their probability of experiencing various negative events.</a:t>
            </a:r>
          </a:p>
          <a:p>
            <a:pPr>
              <a:defRPr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presented with real information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Optimists more likely to change estimate only if new information was better than originally anticipated.</a:t>
            </a:r>
          </a:p>
          <a:p>
            <a:pPr lvl="0">
              <a:defRPr/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level of neural coding of undesirable information in critical region of the right frontal cortex</a:t>
            </a:r>
            <a:endParaRPr lang="en-GB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2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032066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529407"/>
            <a:ext cx="8928992" cy="427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to work /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home.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and confusing.</a:t>
            </a: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bind communications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(Bateson, 1956)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Contradictory messages with implicit threat of punishment.</a:t>
            </a: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Whatever you do, you get punished.</a:t>
            </a: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‘rational’ response possible.</a:t>
            </a: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recipients of double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binds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1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64" y="1853248"/>
            <a:ext cx="10344472" cy="4896544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 of isolation, disconnection, loneliness, depression, boredom – implications for mental health.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human contact, touch, comforting.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reliance on technology for communication - more self-conscious, ‘zoom fatigue’ etc.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less immediacy and spontaneity in communication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8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759698" cy="1104074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and individual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28800"/>
            <a:ext cx="9649072" cy="424847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wave - measures ‘didn’t work’.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increasing – self-efficacy and response efficacy lowered.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ways of dealing with the fear:</a:t>
            </a:r>
            <a:endParaRPr lang="en-GB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n-GB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Defensive </a:t>
            </a:r>
            <a:r>
              <a:rPr lang="en-GB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</a:t>
            </a: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(‘too scary, don’t think about it</a:t>
            </a:r>
            <a:r>
              <a:rPr lang="en-GB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’).</a:t>
            </a:r>
            <a:br>
              <a:rPr lang="en-GB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 </a:t>
            </a: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(‘this won’t happen to me</a:t>
            </a:r>
            <a:r>
              <a:rPr lang="en-GB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’).</a:t>
            </a:r>
            <a:br>
              <a:rPr lang="en-GB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Reactance </a:t>
            </a: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(‘they’re just trying to manipulate me</a:t>
            </a:r>
            <a:r>
              <a:rPr lang="en-GB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	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n-GB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Blaming </a:t>
            </a:r>
            <a:r>
              <a:rPr lang="en-GB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other</a:t>
            </a:r>
            <a:r>
              <a:rPr lang="en-GB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	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n-GB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  <a:r>
              <a:rPr lang="en-GB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en-GB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71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9404723" cy="140053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n-GB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How things have been changing</a:t>
            </a:r>
            <a:br>
              <a:rPr lang="en-GB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GB" sz="4000" dirty="0">
                <a:solidFill>
                  <a:prstClr val="white"/>
                </a:solidFill>
                <a:latin typeface="Times New Roman" panose="02020603050405020304" pitchFamily="18" charset="0"/>
              </a:rPr>
              <a:t/>
            </a:r>
            <a:br>
              <a:rPr lang="en-GB" sz="4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96752"/>
            <a:ext cx="10441160" cy="583264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2 depleted (emotional and cognitive load – worry, fear).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1 even more active (cognitive biases, survival mode, survival attention).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and individuals respond differently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social relationships made fragile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regain feelings of control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spread of conspiracy theories).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find new ways for self-affirmation and approval.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partial sensory deprivation (touch/smell/taste).</a:t>
            </a:r>
          </a:p>
        </p:txBody>
      </p:sp>
    </p:spTree>
    <p:extLst>
      <p:ext uri="{BB962C8B-B14F-4D97-AF65-F5344CB8AC3E}">
        <p14:creationId xmlns:p14="http://schemas.microsoft.com/office/powerpoint/2010/main" val="3658653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255642" cy="140053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COVID-19 legacy</a:t>
            </a:r>
            <a:r>
              <a:rPr lang="en-GB" sz="44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628800"/>
            <a:ext cx="9505056" cy="396044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Rebound effect – 1945?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Certainly not guaranteed.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us.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of hope with maximum reach (given that we don’t all see and feel COVID in the same way).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Lighter mood.</a:t>
            </a:r>
          </a:p>
        </p:txBody>
      </p:sp>
    </p:spTree>
    <p:extLst>
      <p:ext uri="{BB962C8B-B14F-4D97-AF65-F5344CB8AC3E}">
        <p14:creationId xmlns:p14="http://schemas.microsoft.com/office/powerpoint/2010/main" val="3085151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452718"/>
            <a:ext cx="8712968" cy="1176082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can do - 1</a:t>
            </a:r>
            <a:b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679826"/>
            <a:ext cx="10488488" cy="475252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and enhancement of new positive emotional images.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Nudge right hemisphere from source of vigilance (to threat) to the right hemisphere as source of exploratory attention.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then directs System 2 for sustained attention and understanding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hemisphere adapted for meta-processing in metaphor and irony.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powerful new metaphors – ways of seeing.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Irony as playful discourse.</a:t>
            </a:r>
          </a:p>
        </p:txBody>
      </p:sp>
    </p:spTree>
    <p:extLst>
      <p:ext uri="{BB962C8B-B14F-4D97-AF65-F5344CB8AC3E}">
        <p14:creationId xmlns:p14="http://schemas.microsoft.com/office/powerpoint/2010/main" val="620460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452718"/>
            <a:ext cx="9505056" cy="1400530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can do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556792"/>
            <a:ext cx="10488488" cy="504056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music – let right hemisphere decode.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Remembrance of things past.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Family, human bonds, touch, smell.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and greeting but more symbolically enacted.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Spontaneity and sharing.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that we've missed.</a:t>
            </a:r>
          </a:p>
        </p:txBody>
      </p:sp>
    </p:spTree>
    <p:extLst>
      <p:ext uri="{BB962C8B-B14F-4D97-AF65-F5344CB8AC3E}">
        <p14:creationId xmlns:p14="http://schemas.microsoft.com/office/powerpoint/2010/main" val="3651554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620688"/>
            <a:ext cx="8928992" cy="800512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pro-active future</a:t>
            </a:r>
            <a:br>
              <a:rPr lang="en-GB" sz="44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00808"/>
            <a:ext cx="11305256" cy="4680520"/>
          </a:xfrm>
        </p:spPr>
        <p:txBody>
          <a:bodyPr>
            <a:no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on the System 2 positives.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have had a stark reminder/realisation that family and social relationships are the most important things.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human interconnectedness is a fact of life.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recognition of our social being and responsibilities, with implication for fairness (employment etc.) and our shared destiny (climate change measures).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need to overcome System 1 barriers for this to happen.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404664"/>
            <a:ext cx="7703452" cy="2048602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COVID-19: what's left to say?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896" y="1833032"/>
            <a:ext cx="8712968" cy="460851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</a:rPr>
              <a:t>More vulnerable than we ever imagined.</a:t>
            </a:r>
          </a:p>
          <a:p>
            <a:r>
              <a:rPr lang="en-GB" sz="2800" dirty="0">
                <a:latin typeface="Times New Roman" panose="02020603050405020304" pitchFamily="18" charset="0"/>
              </a:rPr>
              <a:t>Have we ever had such vivid dreams?</a:t>
            </a:r>
          </a:p>
          <a:p>
            <a:r>
              <a:rPr lang="en-GB" sz="2800" dirty="0">
                <a:latin typeface="Times New Roman" panose="02020603050405020304" pitchFamily="18" charset="0"/>
              </a:rPr>
              <a:t>External threat – we’ve been reared on healthy lifestyles and internal locus of control.</a:t>
            </a:r>
          </a:p>
          <a:p>
            <a:r>
              <a:rPr lang="en-GB" sz="2800" dirty="0">
                <a:latin typeface="Times New Roman" panose="02020603050405020304" pitchFamily="18" charset="0"/>
              </a:rPr>
              <a:t>Worked to lessen our risks of heart disease or cancer.</a:t>
            </a:r>
          </a:p>
          <a:p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But COVID seems an arbitrary killer (although correlation between social class/ethnicity and mortality).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89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548680"/>
            <a:ext cx="9404723" cy="1400530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772816"/>
            <a:ext cx="11233248" cy="3600400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 that advertising (and all professional communicators) have a role in allowing us to regain the personal and social lives that we once knew (but better).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already know that human beings work on different levels.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that knowledge.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has it been needed more.</a:t>
            </a:r>
          </a:p>
          <a:p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4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772816"/>
            <a:ext cx="10369152" cy="3600400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We are all interdependent but not able to connect (except remotely).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Trivial things</a:t>
            </a: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can be lifesaving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Safe and comforting things</a:t>
            </a: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can be killers.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The world of luxury products and lifestyles seem </a:t>
            </a:r>
            <a:r>
              <a:rPr lang="en-GB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(temporarily at least) </a:t>
            </a: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remote and unimportant.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More dependent on technology and the on-line world.</a:t>
            </a:r>
          </a:p>
        </p:txBody>
      </p:sp>
    </p:spTree>
    <p:extLst>
      <p:ext uri="{BB962C8B-B14F-4D97-AF65-F5344CB8AC3E}">
        <p14:creationId xmlns:p14="http://schemas.microsoft.com/office/powerpoint/2010/main" val="5468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psychologically, we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97" y="1627703"/>
            <a:ext cx="9865096" cy="518457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vulnerable.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conscious of everyday automatic behaviours.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in control.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disempowered.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dependent on others.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wary of the ‘other’.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dependent on luxury items/occasions for social signalling.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our underlying narcissism (and fragile concept of self) will require other routes (on-line; helping behaviour etc.). </a:t>
            </a:r>
          </a:p>
        </p:txBody>
      </p:sp>
    </p:spTree>
    <p:extLst>
      <p:ext uri="{BB962C8B-B14F-4D97-AF65-F5344CB8AC3E}">
        <p14:creationId xmlns:p14="http://schemas.microsoft.com/office/powerpoint/2010/main" val="343174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many positives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28800"/>
            <a:ext cx="8856984" cy="496855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Reminded of higher values – </a:t>
            </a:r>
            <a:br>
              <a:rPr lang="en-GB" sz="2400" dirty="0">
                <a:latin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</a:rPr>
              <a:t/>
            </a:r>
            <a:br>
              <a:rPr lang="en-GB" sz="2400" dirty="0">
                <a:latin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</a:rPr>
              <a:t>- sacrifice (frontline health workers without PPE).</a:t>
            </a:r>
            <a:br>
              <a:rPr lang="en-GB" sz="2400" dirty="0">
                <a:latin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</a:rPr>
              <a:t>- new type of hero/super-hero.</a:t>
            </a:r>
            <a:r>
              <a:rPr lang="en-GB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/>
            </a:r>
            <a:br>
              <a:rPr lang="en-GB" sz="24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GB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- helping (overcoming bystander apathy).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en-GB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Importance of the family, social bonds, relationships.</a:t>
            </a:r>
            <a:endParaRPr lang="en-GB" sz="2400" dirty="0">
              <a:latin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</a:rPr>
              <a:t>Stronger sense of community.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War-time spirit?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</a:rPr>
              <a:t> </a:t>
            </a:r>
          </a:p>
          <a:p>
            <a:r>
              <a:rPr lang="en-GB" sz="2400" dirty="0">
                <a:latin typeface="Times New Roman" panose="02020603050405020304" pitchFamily="18" charset="0"/>
              </a:rPr>
              <a:t>Reappraisal of fundamental </a:t>
            </a:r>
            <a:r>
              <a:rPr lang="en-GB" sz="2400" dirty="0" smtClean="0">
                <a:latin typeface="Times New Roman" panose="02020603050405020304" pitchFamily="18" charset="0"/>
              </a:rPr>
              <a:t>values (</a:t>
            </a:r>
            <a:r>
              <a:rPr lang="en-GB" sz="2400" dirty="0">
                <a:latin typeface="Times New Roman" panose="02020603050405020304" pitchFamily="18" charset="0"/>
              </a:rPr>
              <a:t>transport – ‘greener’ values).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60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2052918"/>
            <a:ext cx="9649072" cy="1656184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is this going to be like a dream?</a:t>
            </a:r>
          </a:p>
        </p:txBody>
      </p:sp>
    </p:spTree>
    <p:extLst>
      <p:ext uri="{BB962C8B-B14F-4D97-AF65-F5344CB8AC3E}">
        <p14:creationId xmlns:p14="http://schemas.microsoft.com/office/powerpoint/2010/main" val="314984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955964"/>
            <a:ext cx="9649072" cy="1536932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answer to mind-reading challenge requires consideration of 2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852936"/>
            <a:ext cx="9433048" cy="3888432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GB" sz="4400" b="1" dirty="0">
                <a:latin typeface="Times New Roman" panose="02020603050405020304" pitchFamily="18" charset="0"/>
              </a:rPr>
              <a:t>The nature of the human mind.</a:t>
            </a:r>
          </a:p>
          <a:p>
            <a:pPr marL="914400" indent="-914400">
              <a:buAutoNum type="arabicPeriod"/>
            </a:pPr>
            <a:r>
              <a:rPr lang="en-GB" sz="4400" b="1" dirty="0">
                <a:latin typeface="Times New Roman" panose="02020603050405020304" pitchFamily="18" charset="0"/>
              </a:rPr>
              <a:t>The nature of COVID-19.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</a:rPr>
              <a:t>	</a:t>
            </a:r>
            <a:endParaRPr lang="en-GB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0435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16330</TotalTime>
  <Words>1552</Words>
  <Application>Microsoft Office PowerPoint</Application>
  <PresentationFormat>Widescreen</PresentationFormat>
  <Paragraphs>245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Wingdings 3</vt:lpstr>
      <vt:lpstr>Ion</vt:lpstr>
      <vt:lpstr>1_Ion</vt:lpstr>
      <vt:lpstr>The legacy of COVID-19 for human behaviour and communication  </vt:lpstr>
      <vt:lpstr>The brief from the IPA do a spot of mind-reading of consumers/the public</vt:lpstr>
      <vt:lpstr>Two minds?</vt:lpstr>
      <vt:lpstr>COVID-19: what's left to say?</vt:lpstr>
      <vt:lpstr>But also…</vt:lpstr>
      <vt:lpstr>So psychologically, we are:</vt:lpstr>
      <vt:lpstr>But many positives </vt:lpstr>
      <vt:lpstr>But is this going to be like a dream?</vt:lpstr>
      <vt:lpstr>An answer to mind-reading challenge requires consideration of 2 issues</vt:lpstr>
      <vt:lpstr>1. The nature of the human mind (the basics)</vt:lpstr>
      <vt:lpstr>System 1   (automatic and fast; little or no effort):    </vt:lpstr>
      <vt:lpstr>But processing of emotional information not always System 1</vt:lpstr>
      <vt:lpstr>System 2 (obvious example)</vt:lpstr>
      <vt:lpstr>System 1 and System 2 in operation</vt:lpstr>
      <vt:lpstr>What does this tell us? </vt:lpstr>
      <vt:lpstr>How System 1 works:  </vt:lpstr>
      <vt:lpstr>PowerPoint Presentation</vt:lpstr>
      <vt:lpstr>The Associative Machine</vt:lpstr>
      <vt:lpstr>PowerPoint Presentation</vt:lpstr>
      <vt:lpstr>PowerPoint Presentation</vt:lpstr>
      <vt:lpstr>Associative activation in neural networks</vt:lpstr>
      <vt:lpstr>The nature of the human mind</vt:lpstr>
      <vt:lpstr>Attention is an important mediating mechanism for System 1 and 2 </vt:lpstr>
      <vt:lpstr>Interaction between System 1 and System 2 critical</vt:lpstr>
      <vt:lpstr>Relation between systems</vt:lpstr>
      <vt:lpstr>2. The nature of COVID-19 Memory/Images </vt:lpstr>
      <vt:lpstr>Messaging</vt:lpstr>
      <vt:lpstr>Cognitive biases</vt:lpstr>
      <vt:lpstr>Effects on behaviour:</vt:lpstr>
      <vt:lpstr>Analysing optimism bias: </vt:lpstr>
      <vt:lpstr>Optimism bias and information processing</vt:lpstr>
      <vt:lpstr>Communication</vt:lpstr>
      <vt:lpstr>Social isolation</vt:lpstr>
      <vt:lpstr>Fear and individual adaptation</vt:lpstr>
      <vt:lpstr>How things have been changing  </vt:lpstr>
      <vt:lpstr>The COVID-19 legacy </vt:lpstr>
      <vt:lpstr>What we can do - 1 </vt:lpstr>
      <vt:lpstr>What we can do - 2</vt:lpstr>
      <vt:lpstr>A pro-active future </vt:lpstr>
      <vt:lpstr>The future</vt:lpstr>
    </vt:vector>
  </TitlesOfParts>
  <Company>Edge Hill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Beattie</dc:creator>
  <cp:lastModifiedBy>Ava Gill</cp:lastModifiedBy>
  <cp:revision>163</cp:revision>
  <cp:lastPrinted>2020-09-22T22:13:59Z</cp:lastPrinted>
  <dcterms:created xsi:type="dcterms:W3CDTF">2013-09-26T12:44:50Z</dcterms:created>
  <dcterms:modified xsi:type="dcterms:W3CDTF">2020-10-12T12:24:54Z</dcterms:modified>
</cp:coreProperties>
</file>