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1" r:id="rId4"/>
  </p:sldMasterIdLst>
  <p:notesMasterIdLst>
    <p:notesMasterId r:id="rId38"/>
  </p:notesMasterIdLst>
  <p:sldIdLst>
    <p:sldId id="356" r:id="rId5"/>
    <p:sldId id="3534" r:id="rId6"/>
    <p:sldId id="3490" r:id="rId7"/>
    <p:sldId id="3576" r:id="rId8"/>
    <p:sldId id="3567" r:id="rId9"/>
    <p:sldId id="3568" r:id="rId10"/>
    <p:sldId id="3574" r:id="rId11"/>
    <p:sldId id="3569" r:id="rId12"/>
    <p:sldId id="3570" r:id="rId13"/>
    <p:sldId id="3575" r:id="rId14"/>
    <p:sldId id="3571" r:id="rId15"/>
    <p:sldId id="3572" r:id="rId16"/>
    <p:sldId id="3535" r:id="rId17"/>
    <p:sldId id="3564" r:id="rId18"/>
    <p:sldId id="3552" r:id="rId19"/>
    <p:sldId id="3559" r:id="rId20"/>
    <p:sldId id="3560" r:id="rId21"/>
    <p:sldId id="3561" r:id="rId22"/>
    <p:sldId id="3563" r:id="rId23"/>
    <p:sldId id="3536" r:id="rId24"/>
    <p:sldId id="3539" r:id="rId25"/>
    <p:sldId id="3543" r:id="rId26"/>
    <p:sldId id="3542" r:id="rId27"/>
    <p:sldId id="3544" r:id="rId28"/>
    <p:sldId id="3545" r:id="rId29"/>
    <p:sldId id="3546" r:id="rId30"/>
    <p:sldId id="3547" r:id="rId31"/>
    <p:sldId id="3548" r:id="rId32"/>
    <p:sldId id="3549" r:id="rId33"/>
    <p:sldId id="3550" r:id="rId34"/>
    <p:sldId id="3551" r:id="rId35"/>
    <p:sldId id="3573" r:id="rId36"/>
    <p:sldId id="3538" r:id="rId37"/>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410765"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15:guide id="2" pos="3840">
          <p15:clr>
            <a:srgbClr val="A4A3A4"/>
          </p15:clr>
        </p15:guide>
        <p15:guide id="3" orient="horz" pos="1752" userDrawn="1">
          <p15:clr>
            <a:srgbClr val="A4A3A4"/>
          </p15:clr>
        </p15:guide>
        <p15:guide id="4" orient="horz" pos="38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Keyes" initials="SK" lastIdx="3" clrIdx="0">
    <p:extLst>
      <p:ext uri="{19B8F6BF-5375-455C-9EA6-DF929625EA0E}">
        <p15:presenceInfo xmlns:p15="http://schemas.microsoft.com/office/powerpoint/2012/main" userId="S::sarahk@foresightfactory.onmicrosoft.com::7c56f00a-7aa0-483b-93e1-8cb4a792377b" providerId="AD"/>
      </p:ext>
    </p:extLst>
  </p:cmAuthor>
  <p:cmAuthor id="2" name="Noelle Weaver" initials="NW" lastIdx="5" clrIdx="1">
    <p:extLst>
      <p:ext uri="{19B8F6BF-5375-455C-9EA6-DF929625EA0E}">
        <p15:presenceInfo xmlns:p15="http://schemas.microsoft.com/office/powerpoint/2012/main" userId="S::noellew@foresightfactory.onmicrosoft.com::cdfe0bb6-e4e2-4032-92a8-d3a595f1b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021"/>
    <a:srgbClr val="DCC7FA"/>
    <a:srgbClr val="C7A6F6"/>
    <a:srgbClr val="B285F3"/>
    <a:srgbClr val="9D63F0"/>
    <a:srgbClr val="8842EC"/>
    <a:srgbClr val="7321E9"/>
    <a:srgbClr val="5E00E6"/>
    <a:srgbClr val="C3B8D1"/>
    <a:srgbClr val="A999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2" autoAdjust="0"/>
    <p:restoredTop sz="67468" autoAdjust="0"/>
  </p:normalViewPr>
  <p:slideViewPr>
    <p:cSldViewPr snapToGrid="0">
      <p:cViewPr varScale="1">
        <p:scale>
          <a:sx n="43" d="100"/>
          <a:sy n="43" d="100"/>
        </p:scale>
        <p:origin x="1526" y="14"/>
      </p:cViewPr>
      <p:guideLst>
        <p:guide pos="3840"/>
        <p:guide orient="horz" pos="1752"/>
        <p:guide orient="horz" pos="383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1"/>
      <c:txPr>
        <a:bodyPr/>
        <a:lstStyle/>
        <a:p>
          <a:pPr>
            <a:defRPr sz="100" baseline="0">
              <a:solidFill>
                <a:schemeClr val="bg1"/>
              </a:solidFill>
            </a:defRPr>
          </a:pPr>
          <a:endParaRPr lang="en-US"/>
        </a:p>
      </c:txPr>
    </c:title>
    <c:autoTitleDeleted val="0"/>
    <c:plotArea>
      <c:layout>
        <c:manualLayout>
          <c:layoutTarget val="inner"/>
          <c:xMode val="edge"/>
          <c:yMode val="edge"/>
          <c:x val="8.0042217571703336E-2"/>
          <c:y val="0.1"/>
          <c:w val="0.91995778242829662"/>
          <c:h val="0.6"/>
        </c:manualLayout>
      </c:layout>
      <c:barChart>
        <c:barDir val="col"/>
        <c:grouping val="clustered"/>
        <c:varyColors val="0"/>
        <c:ser>
          <c:idx val="4"/>
          <c:order val="0"/>
          <c:tx>
            <c:strRef>
              <c:f>Chart!$C$7</c:f>
              <c:strCache>
                <c:ptCount val="1"/>
                <c:pt idx="0">
                  <c:v>2020 - pre covid</c:v>
                </c:pt>
              </c:strCache>
            </c:strRef>
          </c:tx>
          <c:spPr>
            <a:solidFill>
              <a:schemeClr val="tx1">
                <a:lumMod val="25000"/>
                <a:lumOff val="75000"/>
              </a:schemeClr>
            </a:solidFill>
            <a:ln>
              <a:noFill/>
            </a:ln>
          </c:spPr>
          <c:invertIfNegative val="0"/>
          <c:cat>
            <c:strRef>
              <c:f>Chart!$A$8:$A$18</c:f>
              <c:strCache>
                <c:ptCount val="11"/>
                <c:pt idx="0">
                  <c:v>Total</c:v>
                </c:pt>
                <c:pt idx="2">
                  <c:v>Male</c:v>
                </c:pt>
                <c:pt idx="3">
                  <c:v>Female</c:v>
                </c:pt>
                <c:pt idx="5">
                  <c:v>16-24</c:v>
                </c:pt>
                <c:pt idx="6">
                  <c:v>25-34</c:v>
                </c:pt>
                <c:pt idx="7">
                  <c:v>35-44</c:v>
                </c:pt>
                <c:pt idx="8">
                  <c:v>45-54</c:v>
                </c:pt>
                <c:pt idx="9">
                  <c:v>55-64</c:v>
                </c:pt>
                <c:pt idx="10">
                  <c:v>65+</c:v>
                </c:pt>
              </c:strCache>
            </c:strRef>
          </c:cat>
          <c:val>
            <c:numRef>
              <c:f>Chart!$C$8:$C$18</c:f>
              <c:numCache>
                <c:formatCode>General</c:formatCode>
                <c:ptCount val="11"/>
                <c:pt idx="0" formatCode="0.0%">
                  <c:v>0.32167832167832167</c:v>
                </c:pt>
                <c:pt idx="2" formatCode="0.0%">
                  <c:v>0.37449392712550605</c:v>
                </c:pt>
                <c:pt idx="3" formatCode="0.0%">
                  <c:v>0.27021696252465482</c:v>
                </c:pt>
                <c:pt idx="5" formatCode="0.0%">
                  <c:v>0.4087591240875913</c:v>
                </c:pt>
                <c:pt idx="6" formatCode="0.0%">
                  <c:v>0.36094674556213024</c:v>
                </c:pt>
                <c:pt idx="7" formatCode="0.0%">
                  <c:v>0.41935483870967744</c:v>
                </c:pt>
                <c:pt idx="8" formatCode="0.0%">
                  <c:v>0.3</c:v>
                </c:pt>
                <c:pt idx="9" formatCode="0.0%">
                  <c:v>0.29655172413793102</c:v>
                </c:pt>
                <c:pt idx="10" formatCode="0.0%">
                  <c:v>0.20454545454545453</c:v>
                </c:pt>
              </c:numCache>
            </c:numRef>
          </c:val>
          <c:extLst>
            <c:ext xmlns:c16="http://schemas.microsoft.com/office/drawing/2014/chart" uri="{C3380CC4-5D6E-409C-BE32-E72D297353CC}">
              <c16:uniqueId val="{00000000-3884-4DE0-A653-D3498086B81D}"/>
            </c:ext>
          </c:extLst>
        </c:ser>
        <c:ser>
          <c:idx val="5"/>
          <c:order val="1"/>
          <c:tx>
            <c:strRef>
              <c:f>Chart!$D$7</c:f>
              <c:strCache>
                <c:ptCount val="1"/>
                <c:pt idx="0">
                  <c:v>2020 lockdown</c:v>
                </c:pt>
              </c:strCache>
            </c:strRef>
          </c:tx>
          <c:spPr>
            <a:solidFill>
              <a:schemeClr val="tx2"/>
            </a:solidFill>
            <a:ln>
              <a:noFill/>
            </a:ln>
          </c:spPr>
          <c:invertIfNegative val="0"/>
          <c:cat>
            <c:strRef>
              <c:f>Chart!$A$8:$A$18</c:f>
              <c:strCache>
                <c:ptCount val="11"/>
                <c:pt idx="0">
                  <c:v>Total</c:v>
                </c:pt>
                <c:pt idx="2">
                  <c:v>Male</c:v>
                </c:pt>
                <c:pt idx="3">
                  <c:v>Female</c:v>
                </c:pt>
                <c:pt idx="5">
                  <c:v>16-24</c:v>
                </c:pt>
                <c:pt idx="6">
                  <c:v>25-34</c:v>
                </c:pt>
                <c:pt idx="7">
                  <c:v>35-44</c:v>
                </c:pt>
                <c:pt idx="8">
                  <c:v>45-54</c:v>
                </c:pt>
                <c:pt idx="9">
                  <c:v>55-64</c:v>
                </c:pt>
                <c:pt idx="10">
                  <c:v>65+</c:v>
                </c:pt>
              </c:strCache>
            </c:strRef>
          </c:cat>
          <c:val>
            <c:numRef>
              <c:f>Chart!$D$8:$D$18</c:f>
              <c:numCache>
                <c:formatCode>General</c:formatCode>
                <c:ptCount val="11"/>
                <c:pt idx="0" formatCode="0.0%">
                  <c:v>0.60481444332999001</c:v>
                </c:pt>
                <c:pt idx="2" formatCode="0.0%">
                  <c:v>0.58215010141987822</c:v>
                </c:pt>
                <c:pt idx="3" formatCode="0.0%">
                  <c:v>0.62698412698412698</c:v>
                </c:pt>
                <c:pt idx="5" formatCode="0.0%">
                  <c:v>0.69852941176470595</c:v>
                </c:pt>
                <c:pt idx="6" formatCode="0.0%">
                  <c:v>0.6449704142011834</c:v>
                </c:pt>
                <c:pt idx="7" formatCode="0.0%">
                  <c:v>0.63636363636363646</c:v>
                </c:pt>
                <c:pt idx="8" formatCode="0.0%">
                  <c:v>0.59668508287292821</c:v>
                </c:pt>
                <c:pt idx="9" formatCode="0.0%">
                  <c:v>0.56551724137931036</c:v>
                </c:pt>
                <c:pt idx="10" formatCode="0.0%">
                  <c:v>0.5113122171945701</c:v>
                </c:pt>
              </c:numCache>
            </c:numRef>
          </c:val>
          <c:extLst>
            <c:ext xmlns:c16="http://schemas.microsoft.com/office/drawing/2014/chart" uri="{C3380CC4-5D6E-409C-BE32-E72D297353CC}">
              <c16:uniqueId val="{00000001-3884-4DE0-A653-D3498086B81D}"/>
            </c:ext>
          </c:extLst>
        </c:ser>
        <c:ser>
          <c:idx val="6"/>
          <c:order val="2"/>
          <c:tx>
            <c:strRef>
              <c:f>Chart!$E$7</c:f>
              <c:strCache>
                <c:ptCount val="1"/>
                <c:pt idx="0">
                  <c:v>Next 12 months</c:v>
                </c:pt>
              </c:strCache>
            </c:strRef>
          </c:tx>
          <c:spPr>
            <a:solidFill>
              <a:schemeClr val="bg2"/>
            </a:solidFill>
          </c:spPr>
          <c:invertIfNegative val="0"/>
          <c:cat>
            <c:strRef>
              <c:f>Chart!$A$8:$A$18</c:f>
              <c:strCache>
                <c:ptCount val="11"/>
                <c:pt idx="0">
                  <c:v>Total</c:v>
                </c:pt>
                <c:pt idx="2">
                  <c:v>Male</c:v>
                </c:pt>
                <c:pt idx="3">
                  <c:v>Female</c:v>
                </c:pt>
                <c:pt idx="5">
                  <c:v>16-24</c:v>
                </c:pt>
                <c:pt idx="6">
                  <c:v>25-34</c:v>
                </c:pt>
                <c:pt idx="7">
                  <c:v>35-44</c:v>
                </c:pt>
                <c:pt idx="8">
                  <c:v>45-54</c:v>
                </c:pt>
                <c:pt idx="9">
                  <c:v>55-64</c:v>
                </c:pt>
                <c:pt idx="10">
                  <c:v>65+</c:v>
                </c:pt>
              </c:strCache>
            </c:strRef>
          </c:cat>
          <c:val>
            <c:numRef>
              <c:f>Chart!$E$8:$E$18</c:f>
              <c:numCache>
                <c:formatCode>General</c:formatCode>
                <c:ptCount val="11"/>
                <c:pt idx="0" formatCode="0.0%">
                  <c:v>0.45309381237524948</c:v>
                </c:pt>
                <c:pt idx="2" formatCode="0.0%">
                  <c:v>0.48484848484848481</c:v>
                </c:pt>
                <c:pt idx="3" formatCode="0.0%">
                  <c:v>0.42209072978303752</c:v>
                </c:pt>
                <c:pt idx="5" formatCode="0.0%">
                  <c:v>0.57664233576642343</c:v>
                </c:pt>
                <c:pt idx="6" formatCode="0.0%">
                  <c:v>0.47928994082840237</c:v>
                </c:pt>
                <c:pt idx="7" formatCode="0.0%">
                  <c:v>0.53246753246753242</c:v>
                </c:pt>
                <c:pt idx="8" formatCode="0.0%">
                  <c:v>0.45555555555555555</c:v>
                </c:pt>
                <c:pt idx="9" formatCode="0.0%">
                  <c:v>0.36551724137931035</c:v>
                </c:pt>
                <c:pt idx="10" formatCode="0.0%">
                  <c:v>0.35454545454545455</c:v>
                </c:pt>
              </c:numCache>
            </c:numRef>
          </c:val>
          <c:extLst>
            <c:ext xmlns:c16="http://schemas.microsoft.com/office/drawing/2014/chart" uri="{C3380CC4-5D6E-409C-BE32-E72D297353CC}">
              <c16:uniqueId val="{00000002-3884-4DE0-A653-D3498086B81D}"/>
            </c:ext>
          </c:extLst>
        </c:ser>
        <c:ser>
          <c:idx val="7"/>
          <c:order val="3"/>
          <c:tx>
            <c:strRef>
              <c:f>Chart!$F$7</c:f>
              <c:strCache>
                <c:ptCount val="1"/>
                <c:pt idx="0">
                  <c:v>2022</c:v>
                </c:pt>
              </c:strCache>
            </c:strRef>
          </c:tx>
          <c:spPr>
            <a:solidFill>
              <a:schemeClr val="bg2">
                <a:lumMod val="50000"/>
              </a:schemeClr>
            </a:solidFill>
          </c:spPr>
          <c:invertIfNegative val="0"/>
          <c:cat>
            <c:strRef>
              <c:f>Chart!$A$8:$A$18</c:f>
              <c:strCache>
                <c:ptCount val="11"/>
                <c:pt idx="0">
                  <c:v>Total</c:v>
                </c:pt>
                <c:pt idx="2">
                  <c:v>Male</c:v>
                </c:pt>
                <c:pt idx="3">
                  <c:v>Female</c:v>
                </c:pt>
                <c:pt idx="5">
                  <c:v>16-24</c:v>
                </c:pt>
                <c:pt idx="6">
                  <c:v>25-34</c:v>
                </c:pt>
                <c:pt idx="7">
                  <c:v>35-44</c:v>
                </c:pt>
                <c:pt idx="8">
                  <c:v>45-54</c:v>
                </c:pt>
                <c:pt idx="9">
                  <c:v>55-64</c:v>
                </c:pt>
                <c:pt idx="10">
                  <c:v>65+</c:v>
                </c:pt>
              </c:strCache>
            </c:strRef>
          </c:cat>
          <c:val>
            <c:numRef>
              <c:f>Chart!$F$8:$F$18</c:f>
              <c:numCache>
                <c:formatCode>General</c:formatCode>
                <c:ptCount val="11"/>
                <c:pt idx="0" formatCode="0.0%">
                  <c:v>0.41017964071856283</c:v>
                </c:pt>
                <c:pt idx="2" formatCode="0.0%">
                  <c:v>0.45050505050505052</c:v>
                </c:pt>
                <c:pt idx="3" formatCode="0.0%">
                  <c:v>0.3708086785009862</c:v>
                </c:pt>
                <c:pt idx="5" formatCode="0.0%">
                  <c:v>0.51449275362318836</c:v>
                </c:pt>
                <c:pt idx="6" formatCode="0.0%">
                  <c:v>0.42857142857142855</c:v>
                </c:pt>
                <c:pt idx="7" formatCode="0.0%">
                  <c:v>0.47712418300653597</c:v>
                </c:pt>
                <c:pt idx="8" formatCode="0.0%">
                  <c:v>0.38547486033519551</c:v>
                </c:pt>
                <c:pt idx="9" formatCode="0.0%">
                  <c:v>0.35416666666666663</c:v>
                </c:pt>
                <c:pt idx="10" formatCode="0.0%">
                  <c:v>0.33484162895927599</c:v>
                </c:pt>
              </c:numCache>
            </c:numRef>
          </c:val>
          <c:extLst>
            <c:ext xmlns:c16="http://schemas.microsoft.com/office/drawing/2014/chart" uri="{C3380CC4-5D6E-409C-BE32-E72D297353CC}">
              <c16:uniqueId val="{00000003-3884-4DE0-A653-D3498086B81D}"/>
            </c:ext>
          </c:extLst>
        </c:ser>
        <c:dLbls>
          <c:showLegendKey val="0"/>
          <c:showVal val="0"/>
          <c:showCatName val="0"/>
          <c:showSerName val="0"/>
          <c:showPercent val="0"/>
          <c:showBubbleSize val="0"/>
        </c:dLbls>
        <c:gapWidth val="50"/>
        <c:axId val="185582080"/>
        <c:axId val="181656896"/>
      </c:barChart>
      <c:catAx>
        <c:axId val="185582080"/>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81656896"/>
        <c:crosses val="autoZero"/>
        <c:auto val="1"/>
        <c:lblAlgn val="ctr"/>
        <c:lblOffset val="100"/>
        <c:noMultiLvlLbl val="0"/>
      </c:catAx>
      <c:valAx>
        <c:axId val="181656896"/>
        <c:scaling>
          <c:orientation val="minMax"/>
          <c:max val="1"/>
          <c:min val="0"/>
        </c:scaling>
        <c:delete val="0"/>
        <c:axPos val="l"/>
        <c:majorGridlines>
          <c:spPr>
            <a:ln w="9525" cap="flat" cmpd="sng" algn="ctr">
              <a:noFill/>
              <a:round/>
            </a:ln>
            <a:effectLst/>
          </c:spPr>
        </c:majorGridlines>
        <c:minorGridlines>
          <c:spPr>
            <a:ln w="9525" cap="flat" cmpd="sng" algn="ctr">
              <a:noFill/>
              <a:round/>
            </a:ln>
            <a:effectLst/>
          </c:spPr>
        </c:min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5582080"/>
        <c:crosses val="autoZero"/>
        <c:crossBetween val="between"/>
        <c:majorUnit val="0.2"/>
        <c:minorUnit val="0.1"/>
      </c:valAx>
      <c:spPr>
        <a:noFill/>
        <a:ln>
          <a:noFill/>
        </a:ln>
        <a:effectLst/>
      </c:spPr>
    </c:plotArea>
    <c:legend>
      <c:legendPos val="t"/>
      <c:layout>
        <c:manualLayout>
          <c:xMode val="edge"/>
          <c:yMode val="edge"/>
          <c:x val="9.7790374097830479E-2"/>
          <c:y val="0"/>
          <c:w val="0.9"/>
          <c:h val="0.1373279536654410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42669666291718"/>
          <c:y val="1.0912645161773524E-2"/>
          <c:w val="0.48817589874436429"/>
          <c:h val="0.88584227220695833"/>
        </c:manualLayout>
      </c:layout>
      <c:barChart>
        <c:barDir val="bar"/>
        <c:grouping val="clustered"/>
        <c:varyColors val="0"/>
        <c:ser>
          <c:idx val="0"/>
          <c:order val="0"/>
          <c:tx>
            <c:strRef>
              <c:f>'2019'!$B$1</c:f>
              <c:strCache>
                <c:ptCount val="1"/>
                <c:pt idx="0">
                  <c:v>2020</c:v>
                </c:pt>
              </c:strCache>
            </c:strRef>
          </c:tx>
          <c:spPr>
            <a:solidFill>
              <a:schemeClr val="bg2"/>
            </a:solidFill>
          </c:spPr>
          <c:invertIfNegative val="0"/>
          <c:cat>
            <c:strRef>
              <c:f>'2019'!$A$2:$A$5</c:f>
              <c:strCache>
                <c:ptCount val="4"/>
                <c:pt idx="0">
                  <c:v>I have recently started using a new brand because of the innovative or compassionate way they have responded to the virus outbreak</c:v>
                </c:pt>
                <c:pt idx="1">
                  <c:v>In this time of crisis, I am turning more and more to the brands that I am absolutely sure that I can trust</c:v>
                </c:pt>
                <c:pt idx="2">
                  <c:v>How well a brand responds to this crisis will have a huge impact on my likelihood to buy that brand in the future</c:v>
                </c:pt>
                <c:pt idx="3">
                  <c:v>Brands and companies that I see placing their profits before people during this crisis will lose my trust forever</c:v>
                </c:pt>
              </c:strCache>
            </c:strRef>
          </c:cat>
          <c:val>
            <c:numRef>
              <c:f>'2019'!$B$2:$B$5</c:f>
              <c:numCache>
                <c:formatCode>0%</c:formatCode>
                <c:ptCount val="4"/>
                <c:pt idx="0">
                  <c:v>0.24</c:v>
                </c:pt>
                <c:pt idx="1">
                  <c:v>0.52</c:v>
                </c:pt>
                <c:pt idx="2">
                  <c:v>0.64</c:v>
                </c:pt>
                <c:pt idx="3">
                  <c:v>0.74</c:v>
                </c:pt>
              </c:numCache>
            </c:numRef>
          </c:val>
          <c:extLst>
            <c:ext xmlns:c16="http://schemas.microsoft.com/office/drawing/2014/chart" uri="{C3380CC4-5D6E-409C-BE32-E72D297353CC}">
              <c16:uniqueId val="{00000000-4D7E-4CD0-ABD7-C0488CFD8BCC}"/>
            </c:ext>
          </c:extLst>
        </c:ser>
        <c:dLbls>
          <c:showLegendKey val="0"/>
          <c:showVal val="0"/>
          <c:showCatName val="0"/>
          <c:showSerName val="0"/>
          <c:showPercent val="0"/>
          <c:showBubbleSize val="0"/>
        </c:dLbls>
        <c:gapWidth val="50"/>
        <c:axId val="128887040"/>
        <c:axId val="128892928"/>
      </c:barChart>
      <c:catAx>
        <c:axId val="128887040"/>
        <c:scaling>
          <c:orientation val="minMax"/>
        </c:scaling>
        <c:delete val="0"/>
        <c:axPos val="l"/>
        <c:numFmt formatCode="General" sourceLinked="1"/>
        <c:majorTickMark val="none"/>
        <c:minorTickMark val="none"/>
        <c:tickLblPos val="nextTo"/>
        <c:spPr>
          <a:ln w="2614">
            <a:solidFill>
              <a:schemeClr val="tx1">
                <a:lumMod val="50000"/>
                <a:lumOff val="50000"/>
              </a:schemeClr>
            </a:solidFill>
            <a:prstDash val="solid"/>
          </a:ln>
        </c:spPr>
        <c:txPr>
          <a:bodyPr rot="0" vert="horz"/>
          <a:lstStyle/>
          <a:p>
            <a:pPr>
              <a:defRPr/>
            </a:pPr>
            <a:endParaRPr lang="en-US"/>
          </a:p>
        </c:txPr>
        <c:crossAx val="128892928"/>
        <c:crosses val="autoZero"/>
        <c:auto val="1"/>
        <c:lblAlgn val="ctr"/>
        <c:lblOffset val="100"/>
        <c:tickLblSkip val="1"/>
        <c:tickMarkSkip val="1"/>
        <c:noMultiLvlLbl val="0"/>
      </c:catAx>
      <c:valAx>
        <c:axId val="128892928"/>
        <c:scaling>
          <c:orientation val="minMax"/>
          <c:max val="1"/>
          <c:min val="0"/>
        </c:scaling>
        <c:delete val="0"/>
        <c:axPos val="b"/>
        <c:numFmt formatCode="0%" sourceLinked="0"/>
        <c:majorTickMark val="out"/>
        <c:minorTickMark val="out"/>
        <c:tickLblPos val="nextTo"/>
        <c:spPr>
          <a:ln>
            <a:solidFill>
              <a:srgbClr val="000000">
                <a:lumMod val="50000"/>
                <a:lumOff val="50000"/>
              </a:srgbClr>
            </a:solidFill>
          </a:ln>
        </c:spPr>
        <c:txPr>
          <a:bodyPr rot="0" vert="horz"/>
          <a:lstStyle/>
          <a:p>
            <a:pPr>
              <a:defRPr/>
            </a:pPr>
            <a:endParaRPr lang="en-US"/>
          </a:p>
        </c:txPr>
        <c:crossAx val="128887040"/>
        <c:crosses val="autoZero"/>
        <c:crossBetween val="between"/>
        <c:majorUnit val="0.2"/>
        <c:minorUnit val="0.1"/>
      </c:valAx>
    </c:plotArea>
    <c:plotVisOnly val="1"/>
    <c:dispBlanksAs val="gap"/>
    <c:showDLblsOverMax val="0"/>
  </c:chart>
  <c:spPr>
    <a:noFill/>
    <a:ln>
      <a:noFill/>
    </a:ln>
  </c:spPr>
  <c:txPr>
    <a:bodyPr/>
    <a:lstStyle/>
    <a:p>
      <a:pPr>
        <a:defRPr sz="1600" b="0" i="0" u="none" strike="noStrike" baseline="0">
          <a:solidFill>
            <a:schemeClr val="tx1"/>
          </a:solidFill>
          <a:latin typeface="+mn-lt"/>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overlay val="1"/>
      <c:txPr>
        <a:bodyPr/>
        <a:lstStyle/>
        <a:p>
          <a:pPr>
            <a:defRPr sz="100" baseline="0">
              <a:solidFill>
                <a:schemeClr val="bg1"/>
              </a:solidFill>
            </a:defRPr>
          </a:pPr>
          <a:endParaRPr lang="en-US"/>
        </a:p>
      </c:txPr>
    </c:title>
    <c:autoTitleDeleted val="0"/>
    <c:plotArea>
      <c:layout>
        <c:manualLayout>
          <c:layoutTarget val="inner"/>
          <c:xMode val="edge"/>
          <c:yMode val="edge"/>
          <c:x val="6.9503403468829245E-2"/>
          <c:y val="0.1"/>
          <c:w val="0.93049659653117078"/>
          <c:h val="0.6700019621057659"/>
        </c:manualLayout>
      </c:layout>
      <c:barChart>
        <c:barDir val="col"/>
        <c:grouping val="clustered"/>
        <c:varyColors val="0"/>
        <c:ser>
          <c:idx val="2"/>
          <c:order val="0"/>
          <c:tx>
            <c:strRef>
              <c:f>Chart!$D$7</c:f>
              <c:strCache>
                <c:ptCount val="1"/>
                <c:pt idx="0">
                  <c:v>2016</c:v>
                </c:pt>
              </c:strCache>
            </c:strRef>
          </c:tx>
          <c:spPr>
            <a:solidFill>
              <a:srgbClr val="8A66FF"/>
            </a:solidFill>
            <a:ln>
              <a:noFill/>
            </a:ln>
          </c:spPr>
          <c:invertIfNegative val="0"/>
          <c:cat>
            <c:strRef>
              <c:f>Chart!$A$8:$A$19</c:f>
              <c:strCache>
                <c:ptCount val="12"/>
                <c:pt idx="0">
                  <c:v>Total</c:v>
                </c:pt>
                <c:pt idx="2">
                  <c:v>Male</c:v>
                </c:pt>
                <c:pt idx="3">
                  <c:v>Female</c:v>
                </c:pt>
                <c:pt idx="5">
                  <c:v>16-24</c:v>
                </c:pt>
                <c:pt idx="6">
                  <c:v>25-34</c:v>
                </c:pt>
                <c:pt idx="7">
                  <c:v>35-44</c:v>
                </c:pt>
                <c:pt idx="8">
                  <c:v>45-54</c:v>
                </c:pt>
                <c:pt idx="9">
                  <c:v>55-64</c:v>
                </c:pt>
                <c:pt idx="10">
                  <c:v>65-74</c:v>
                </c:pt>
                <c:pt idx="11">
                  <c:v>75+</c:v>
                </c:pt>
              </c:strCache>
            </c:strRef>
          </c:cat>
          <c:val>
            <c:numRef>
              <c:f>Chart!$D$8:$D$19</c:f>
              <c:numCache>
                <c:formatCode>General</c:formatCode>
                <c:ptCount val="12"/>
                <c:pt idx="0" formatCode="0.0%">
                  <c:v>0.38331527122791298</c:v>
                </c:pt>
                <c:pt idx="2" formatCode="0.0%">
                  <c:v>0.40762475868313602</c:v>
                </c:pt>
                <c:pt idx="3" formatCode="0.0%">
                  <c:v>0.359432172949747</c:v>
                </c:pt>
                <c:pt idx="5" formatCode="0.0%">
                  <c:v>0.48628279054657703</c:v>
                </c:pt>
                <c:pt idx="6" formatCode="0.0%">
                  <c:v>0.48891258266377302</c:v>
                </c:pt>
                <c:pt idx="7" formatCode="0.0%">
                  <c:v>0.37654092955164198</c:v>
                </c:pt>
                <c:pt idx="8" formatCode="0.0%">
                  <c:v>0.347687549786795</c:v>
                </c:pt>
                <c:pt idx="9" formatCode="0.0%">
                  <c:v>0.31547592909732303</c:v>
                </c:pt>
                <c:pt idx="10" formatCode="0.0%">
                  <c:v>0.33746597076520302</c:v>
                </c:pt>
                <c:pt idx="11" formatCode="0.0%">
                  <c:v>0.30266719828762101</c:v>
                </c:pt>
              </c:numCache>
            </c:numRef>
          </c:val>
          <c:extLst>
            <c:ext xmlns:c16="http://schemas.microsoft.com/office/drawing/2014/chart" uri="{C3380CC4-5D6E-409C-BE32-E72D297353CC}">
              <c16:uniqueId val="{00000000-0677-4E81-8382-F640EB5238CE}"/>
            </c:ext>
          </c:extLst>
        </c:ser>
        <c:ser>
          <c:idx val="3"/>
          <c:order val="1"/>
          <c:tx>
            <c:strRef>
              <c:f>Chart!$E$7</c:f>
              <c:strCache>
                <c:ptCount val="1"/>
                <c:pt idx="0">
                  <c:v>2019</c:v>
                </c:pt>
              </c:strCache>
            </c:strRef>
          </c:tx>
          <c:spPr>
            <a:solidFill>
              <a:srgbClr val="5E00E6"/>
            </a:solidFill>
            <a:ln>
              <a:noFill/>
            </a:ln>
          </c:spPr>
          <c:invertIfNegative val="0"/>
          <c:cat>
            <c:strRef>
              <c:f>Chart!$A$8:$A$19</c:f>
              <c:strCache>
                <c:ptCount val="12"/>
                <c:pt idx="0">
                  <c:v>Total</c:v>
                </c:pt>
                <c:pt idx="2">
                  <c:v>Male</c:v>
                </c:pt>
                <c:pt idx="3">
                  <c:v>Female</c:v>
                </c:pt>
                <c:pt idx="5">
                  <c:v>16-24</c:v>
                </c:pt>
                <c:pt idx="6">
                  <c:v>25-34</c:v>
                </c:pt>
                <c:pt idx="7">
                  <c:v>35-44</c:v>
                </c:pt>
                <c:pt idx="8">
                  <c:v>45-54</c:v>
                </c:pt>
                <c:pt idx="9">
                  <c:v>55-64</c:v>
                </c:pt>
                <c:pt idx="10">
                  <c:v>65-74</c:v>
                </c:pt>
                <c:pt idx="11">
                  <c:v>75+</c:v>
                </c:pt>
              </c:strCache>
            </c:strRef>
          </c:cat>
          <c:val>
            <c:numRef>
              <c:f>Chart!$E$8:$E$19</c:f>
              <c:numCache>
                <c:formatCode>General</c:formatCode>
                <c:ptCount val="12"/>
                <c:pt idx="0" formatCode="0.0%">
                  <c:v>0.43710276301705903</c:v>
                </c:pt>
                <c:pt idx="2" formatCode="0.0%">
                  <c:v>0.463996289903853</c:v>
                </c:pt>
                <c:pt idx="3" formatCode="0.0%">
                  <c:v>0.41015190986586703</c:v>
                </c:pt>
                <c:pt idx="5" formatCode="0.0%">
                  <c:v>0.57540081027736401</c:v>
                </c:pt>
                <c:pt idx="6" formatCode="0.0%">
                  <c:v>0.57858799095267199</c:v>
                </c:pt>
                <c:pt idx="7" formatCode="0.0%">
                  <c:v>0.48777889386053003</c:v>
                </c:pt>
                <c:pt idx="8" formatCode="0.0%">
                  <c:v>0.37691335108815499</c:v>
                </c:pt>
                <c:pt idx="9" formatCode="0.0%">
                  <c:v>0.34378208312634501</c:v>
                </c:pt>
                <c:pt idx="10" formatCode="0.0%">
                  <c:v>0.34200917699892602</c:v>
                </c:pt>
                <c:pt idx="11" formatCode="0.0%">
                  <c:v>0.289549084077032</c:v>
                </c:pt>
              </c:numCache>
            </c:numRef>
          </c:val>
          <c:extLst>
            <c:ext xmlns:c16="http://schemas.microsoft.com/office/drawing/2014/chart" uri="{C3380CC4-5D6E-409C-BE32-E72D297353CC}">
              <c16:uniqueId val="{00000001-0677-4E81-8382-F640EB5238CE}"/>
            </c:ext>
          </c:extLst>
        </c:ser>
        <c:ser>
          <c:idx val="4"/>
          <c:order val="2"/>
          <c:tx>
            <c:strRef>
              <c:f>Chart!$F$7</c:f>
              <c:strCache>
                <c:ptCount val="1"/>
                <c:pt idx="0">
                  <c:v>2020</c:v>
                </c:pt>
              </c:strCache>
            </c:strRef>
          </c:tx>
          <c:spPr>
            <a:solidFill>
              <a:srgbClr val="29005A"/>
            </a:solidFill>
          </c:spPr>
          <c:invertIfNegative val="0"/>
          <c:cat>
            <c:strRef>
              <c:f>Chart!$A$8:$A$19</c:f>
              <c:strCache>
                <c:ptCount val="12"/>
                <c:pt idx="0">
                  <c:v>Total</c:v>
                </c:pt>
                <c:pt idx="2">
                  <c:v>Male</c:v>
                </c:pt>
                <c:pt idx="3">
                  <c:v>Female</c:v>
                </c:pt>
                <c:pt idx="5">
                  <c:v>16-24</c:v>
                </c:pt>
                <c:pt idx="6">
                  <c:v>25-34</c:v>
                </c:pt>
                <c:pt idx="7">
                  <c:v>35-44</c:v>
                </c:pt>
                <c:pt idx="8">
                  <c:v>45-54</c:v>
                </c:pt>
                <c:pt idx="9">
                  <c:v>55-64</c:v>
                </c:pt>
                <c:pt idx="10">
                  <c:v>65-74</c:v>
                </c:pt>
                <c:pt idx="11">
                  <c:v>75+</c:v>
                </c:pt>
              </c:strCache>
            </c:strRef>
          </c:cat>
          <c:val>
            <c:numRef>
              <c:f>Chart!$F$8:$F$19</c:f>
              <c:numCache>
                <c:formatCode>General</c:formatCode>
                <c:ptCount val="12"/>
                <c:pt idx="0" formatCode="0%">
                  <c:v>0.49</c:v>
                </c:pt>
                <c:pt idx="2" formatCode="0%">
                  <c:v>0.52</c:v>
                </c:pt>
                <c:pt idx="3" formatCode="0%">
                  <c:v>0.46</c:v>
                </c:pt>
                <c:pt idx="5" formatCode="0%">
                  <c:v>0.53</c:v>
                </c:pt>
                <c:pt idx="6" formatCode="0%">
                  <c:v>0.59</c:v>
                </c:pt>
                <c:pt idx="7" formatCode="0%">
                  <c:v>0.51</c:v>
                </c:pt>
                <c:pt idx="8" formatCode="0%">
                  <c:v>0.45</c:v>
                </c:pt>
                <c:pt idx="9" formatCode="0%">
                  <c:v>0.47</c:v>
                </c:pt>
                <c:pt idx="10" formatCode="0%">
                  <c:v>0.45</c:v>
                </c:pt>
                <c:pt idx="11" formatCode="0%">
                  <c:v>0.39</c:v>
                </c:pt>
              </c:numCache>
            </c:numRef>
          </c:val>
          <c:extLst>
            <c:ext xmlns:c16="http://schemas.microsoft.com/office/drawing/2014/chart" uri="{C3380CC4-5D6E-409C-BE32-E72D297353CC}">
              <c16:uniqueId val="{00000002-0677-4E81-8382-F640EB5238CE}"/>
            </c:ext>
          </c:extLst>
        </c:ser>
        <c:dLbls>
          <c:showLegendKey val="0"/>
          <c:showVal val="0"/>
          <c:showCatName val="0"/>
          <c:showSerName val="0"/>
          <c:showPercent val="0"/>
          <c:showBubbleSize val="0"/>
        </c:dLbls>
        <c:gapWidth val="50"/>
        <c:axId val="185582080"/>
        <c:axId val="181656896"/>
      </c:barChart>
      <c:catAx>
        <c:axId val="185582080"/>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81656896"/>
        <c:crosses val="autoZero"/>
        <c:auto val="1"/>
        <c:lblAlgn val="ctr"/>
        <c:lblOffset val="100"/>
        <c:noMultiLvlLbl val="0"/>
      </c:catAx>
      <c:valAx>
        <c:axId val="181656896"/>
        <c:scaling>
          <c:orientation val="minMax"/>
          <c:max val="1"/>
          <c:min val="0"/>
        </c:scaling>
        <c:delete val="0"/>
        <c:axPos val="l"/>
        <c:majorGridlines>
          <c:spPr>
            <a:ln w="9525" cap="flat" cmpd="sng" algn="ctr">
              <a:noFill/>
              <a:round/>
            </a:ln>
            <a:effectLst/>
          </c:spPr>
        </c:majorGridlines>
        <c:minorGridlines>
          <c:spPr>
            <a:ln w="9525" cap="flat" cmpd="sng" algn="ctr">
              <a:noFill/>
              <a:round/>
            </a:ln>
            <a:effectLst/>
          </c:spPr>
        </c:min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5582080"/>
        <c:crosses val="autoZero"/>
        <c:crossBetween val="between"/>
        <c:majorUnit val="0.2"/>
        <c:minorUnit val="0.1"/>
      </c:valAx>
      <c:spPr>
        <a:noFill/>
        <a:ln>
          <a:noFill/>
        </a:ln>
        <a:effectLst/>
      </c:spPr>
    </c:plotArea>
    <c:legend>
      <c:legendPos val="t"/>
      <c:layout>
        <c:manualLayout>
          <c:xMode val="edge"/>
          <c:yMode val="edge"/>
          <c:x val="0.16551453297248331"/>
          <c:y val="6.1994144997416914E-2"/>
          <c:w val="0.72716267977896687"/>
          <c:h val="6.532459025185360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C5458-E1BA-43DE-83E3-8ECA235DDD20}" type="datetimeFigureOut">
              <a:rPr lang="en-GB" smtClean="0"/>
              <a:t>11/11/2020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D4EE6-9DA2-4561-BF69-4BCF5DEE9320}" type="slidenum">
              <a:rPr lang="en-GB" smtClean="0"/>
              <a:t>‹#›</a:t>
            </a:fld>
            <a:endParaRPr lang="en-GB" dirty="0"/>
          </a:p>
        </p:txBody>
      </p:sp>
    </p:spTree>
    <p:extLst>
      <p:ext uri="{BB962C8B-B14F-4D97-AF65-F5344CB8AC3E}">
        <p14:creationId xmlns:p14="http://schemas.microsoft.com/office/powerpoint/2010/main" val="334064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D4EE6-9DA2-4561-BF69-4BCF5DEE9320}" type="slidenum">
              <a:rPr lang="en-GB" smtClean="0"/>
              <a:t>1</a:t>
            </a:fld>
            <a:endParaRPr lang="en-GB" dirty="0"/>
          </a:p>
        </p:txBody>
      </p:sp>
    </p:spTree>
    <p:extLst>
      <p:ext uri="{BB962C8B-B14F-4D97-AF65-F5344CB8AC3E}">
        <p14:creationId xmlns:p14="http://schemas.microsoft.com/office/powerpoint/2010/main" val="241643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8D4EE6-9DA2-4561-BF69-4BCF5DEE9320}" type="slidenum">
              <a:rPr lang="en-GB" smtClean="0"/>
              <a:t>18</a:t>
            </a:fld>
            <a:endParaRPr lang="en-GB" dirty="0"/>
          </a:p>
        </p:txBody>
      </p:sp>
    </p:spTree>
    <p:extLst>
      <p:ext uri="{BB962C8B-B14F-4D97-AF65-F5344CB8AC3E}">
        <p14:creationId xmlns:p14="http://schemas.microsoft.com/office/powerpoint/2010/main" val="1092580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8D4EE6-9DA2-4561-BF69-4BCF5DEE9320}" type="slidenum">
              <a:rPr lang="en-GB" smtClean="0"/>
              <a:t>19</a:t>
            </a:fld>
            <a:endParaRPr lang="en-GB" dirty="0"/>
          </a:p>
        </p:txBody>
      </p:sp>
    </p:spTree>
    <p:extLst>
      <p:ext uri="{BB962C8B-B14F-4D97-AF65-F5344CB8AC3E}">
        <p14:creationId xmlns:p14="http://schemas.microsoft.com/office/powerpoint/2010/main" val="391045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28D4EE6-9DA2-4561-BF69-4BCF5DEE9320}" type="slidenum">
              <a:rPr lang="en-GB" smtClean="0"/>
              <a:t>20</a:t>
            </a:fld>
            <a:endParaRPr lang="en-GB" dirty="0"/>
          </a:p>
        </p:txBody>
      </p:sp>
    </p:spTree>
    <p:extLst>
      <p:ext uri="{BB962C8B-B14F-4D97-AF65-F5344CB8AC3E}">
        <p14:creationId xmlns:p14="http://schemas.microsoft.com/office/powerpoint/2010/main" val="412399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D4EE6-9DA2-4561-BF69-4BCF5DEE9320}" type="slidenum">
              <a:rPr lang="en-GB" smtClean="0"/>
              <a:t>22</a:t>
            </a:fld>
            <a:endParaRPr lang="en-GB" dirty="0"/>
          </a:p>
        </p:txBody>
      </p:sp>
    </p:spTree>
    <p:extLst>
      <p:ext uri="{BB962C8B-B14F-4D97-AF65-F5344CB8AC3E}">
        <p14:creationId xmlns:p14="http://schemas.microsoft.com/office/powerpoint/2010/main" val="169353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D4EE6-9DA2-4561-BF69-4BCF5DEE9320}" type="slidenum">
              <a:rPr lang="en-GB" smtClean="0"/>
              <a:t>24</a:t>
            </a:fld>
            <a:endParaRPr lang="en-GB" dirty="0"/>
          </a:p>
        </p:txBody>
      </p:sp>
    </p:spTree>
    <p:extLst>
      <p:ext uri="{BB962C8B-B14F-4D97-AF65-F5344CB8AC3E}">
        <p14:creationId xmlns:p14="http://schemas.microsoft.com/office/powerpoint/2010/main" val="1964736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D4EE6-9DA2-4561-BF69-4BCF5DEE9320}" type="slidenum">
              <a:rPr lang="en-GB" smtClean="0"/>
              <a:t>26</a:t>
            </a:fld>
            <a:endParaRPr lang="en-GB" dirty="0"/>
          </a:p>
        </p:txBody>
      </p:sp>
    </p:spTree>
    <p:extLst>
      <p:ext uri="{BB962C8B-B14F-4D97-AF65-F5344CB8AC3E}">
        <p14:creationId xmlns:p14="http://schemas.microsoft.com/office/powerpoint/2010/main" val="2534826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D4EE6-9DA2-4561-BF69-4BCF5DEE9320}" type="slidenum">
              <a:rPr lang="en-GB" smtClean="0"/>
              <a:t>28</a:t>
            </a:fld>
            <a:endParaRPr lang="en-GB" dirty="0"/>
          </a:p>
        </p:txBody>
      </p:sp>
    </p:spTree>
    <p:extLst>
      <p:ext uri="{BB962C8B-B14F-4D97-AF65-F5344CB8AC3E}">
        <p14:creationId xmlns:p14="http://schemas.microsoft.com/office/powerpoint/2010/main" val="3580012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D4EE6-9DA2-4561-BF69-4BCF5DEE9320}" type="slidenum">
              <a:rPr lang="en-GB" smtClean="0"/>
              <a:t>30</a:t>
            </a:fld>
            <a:endParaRPr lang="en-GB" dirty="0"/>
          </a:p>
        </p:txBody>
      </p:sp>
    </p:spTree>
    <p:extLst>
      <p:ext uri="{BB962C8B-B14F-4D97-AF65-F5344CB8AC3E}">
        <p14:creationId xmlns:p14="http://schemas.microsoft.com/office/powerpoint/2010/main" val="770313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D4EE6-9DA2-4561-BF69-4BCF5DEE9320}" type="slidenum">
              <a:rPr lang="en-GB" smtClean="0"/>
              <a:t>33</a:t>
            </a:fld>
            <a:endParaRPr lang="en-GB" dirty="0"/>
          </a:p>
        </p:txBody>
      </p:sp>
    </p:spTree>
    <p:extLst>
      <p:ext uri="{BB962C8B-B14F-4D97-AF65-F5344CB8AC3E}">
        <p14:creationId xmlns:p14="http://schemas.microsoft.com/office/powerpoint/2010/main" val="206048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D4EE6-9DA2-4561-BF69-4BCF5DEE9320}" type="slidenum">
              <a:rPr lang="en-GB" smtClean="0"/>
              <a:t>2</a:t>
            </a:fld>
            <a:endParaRPr lang="en-GB" dirty="0"/>
          </a:p>
        </p:txBody>
      </p:sp>
    </p:spTree>
    <p:extLst>
      <p:ext uri="{BB962C8B-B14F-4D97-AF65-F5344CB8AC3E}">
        <p14:creationId xmlns:p14="http://schemas.microsoft.com/office/powerpoint/2010/main" val="312395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28D4EE6-9DA2-4561-BF69-4BCF5DEE9320}" type="slidenum">
              <a:rPr lang="en-GB" smtClean="0"/>
              <a:t>3</a:t>
            </a:fld>
            <a:endParaRPr lang="en-GB" dirty="0"/>
          </a:p>
        </p:txBody>
      </p:sp>
    </p:spTree>
    <p:extLst>
      <p:ext uri="{BB962C8B-B14F-4D97-AF65-F5344CB8AC3E}">
        <p14:creationId xmlns:p14="http://schemas.microsoft.com/office/powerpoint/2010/main" val="356633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8D4EE6-9DA2-4561-BF69-4BCF5DEE9320}" type="slidenum">
              <a:rPr lang="en-GB" smtClean="0"/>
              <a:t>4</a:t>
            </a:fld>
            <a:endParaRPr lang="en-GB" dirty="0"/>
          </a:p>
        </p:txBody>
      </p:sp>
    </p:spTree>
    <p:extLst>
      <p:ext uri="{BB962C8B-B14F-4D97-AF65-F5344CB8AC3E}">
        <p14:creationId xmlns:p14="http://schemas.microsoft.com/office/powerpoint/2010/main" val="328730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28D4EE6-9DA2-4561-BF69-4BCF5DEE9320}" type="slidenum">
              <a:rPr lang="en-GB" smtClean="0"/>
              <a:t>13</a:t>
            </a:fld>
            <a:endParaRPr lang="en-GB" dirty="0"/>
          </a:p>
        </p:txBody>
      </p:sp>
    </p:spTree>
    <p:extLst>
      <p:ext uri="{BB962C8B-B14F-4D97-AF65-F5344CB8AC3E}">
        <p14:creationId xmlns:p14="http://schemas.microsoft.com/office/powerpoint/2010/main" val="338472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8D4EE6-9DA2-4561-BF69-4BCF5DEE9320}" type="slidenum">
              <a:rPr lang="en-GB" smtClean="0"/>
              <a:t>14</a:t>
            </a:fld>
            <a:endParaRPr lang="en-GB" dirty="0"/>
          </a:p>
        </p:txBody>
      </p:sp>
    </p:spTree>
    <p:extLst>
      <p:ext uri="{BB962C8B-B14F-4D97-AF65-F5344CB8AC3E}">
        <p14:creationId xmlns:p14="http://schemas.microsoft.com/office/powerpoint/2010/main" val="2579940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8D4EE6-9DA2-4561-BF69-4BCF5DEE9320}" type="slidenum">
              <a:rPr lang="en-GB" smtClean="0"/>
              <a:t>15</a:t>
            </a:fld>
            <a:endParaRPr lang="en-GB" dirty="0"/>
          </a:p>
        </p:txBody>
      </p:sp>
    </p:spTree>
    <p:extLst>
      <p:ext uri="{BB962C8B-B14F-4D97-AF65-F5344CB8AC3E}">
        <p14:creationId xmlns:p14="http://schemas.microsoft.com/office/powerpoint/2010/main" val="357113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8D4EE6-9DA2-4561-BF69-4BCF5DEE9320}" type="slidenum">
              <a:rPr lang="en-GB" smtClean="0"/>
              <a:t>16</a:t>
            </a:fld>
            <a:endParaRPr lang="en-GB" dirty="0"/>
          </a:p>
        </p:txBody>
      </p:sp>
    </p:spTree>
    <p:extLst>
      <p:ext uri="{BB962C8B-B14F-4D97-AF65-F5344CB8AC3E}">
        <p14:creationId xmlns:p14="http://schemas.microsoft.com/office/powerpoint/2010/main" val="3733047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8D4EE6-9DA2-4561-BF69-4BCF5DEE9320}" type="slidenum">
              <a:rPr lang="en-GB" smtClean="0"/>
              <a:t>17</a:t>
            </a:fld>
            <a:endParaRPr lang="en-GB" dirty="0"/>
          </a:p>
        </p:txBody>
      </p:sp>
    </p:spTree>
    <p:extLst>
      <p:ext uri="{BB962C8B-B14F-4D97-AF65-F5344CB8AC3E}">
        <p14:creationId xmlns:p14="http://schemas.microsoft.com/office/powerpoint/2010/main" val="340108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tagline)">
    <p:bg>
      <p:bgPr>
        <a:solidFill>
          <a:srgbClr val="5E00E6"/>
        </a:solidFill>
        <a:effectLst/>
      </p:bgPr>
    </p:bg>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AC627C87-0BE9-49DC-BD15-64C829B02CFC}"/>
              </a:ext>
            </a:extLst>
          </p:cNvPr>
          <p:cNvSpPr>
            <a:spLocks noGrp="1"/>
          </p:cNvSpPr>
          <p:nvPr>
            <p:ph type="body" sz="quarter" idx="10" hasCustomPrompt="1"/>
          </p:nvPr>
        </p:nvSpPr>
        <p:spPr>
          <a:xfrm>
            <a:off x="371475" y="5876925"/>
            <a:ext cx="5724525" cy="595313"/>
          </a:xfrm>
          <a:prstGeom prst="rect">
            <a:avLst/>
          </a:prstGeom>
        </p:spPr>
        <p:txBody>
          <a:bodyPr lIns="0" tIns="0" rIns="0" bIns="0" anchor="t">
            <a:noAutofit/>
          </a:bodyPr>
          <a:lstStyle>
            <a:lvl1pPr marL="0" indent="0">
              <a:spcBef>
                <a:spcPts val="0"/>
              </a:spcBef>
              <a:spcAft>
                <a:spcPts val="200"/>
              </a:spcAft>
              <a:buNone/>
              <a:defRPr sz="1200">
                <a:solidFill>
                  <a:schemeClr val="bg1"/>
                </a:solidFill>
                <a:latin typeface="+mn-lt"/>
              </a:defRPr>
            </a:lvl1pPr>
            <a:lvl2pPr marL="222250" indent="0">
              <a:buNone/>
              <a:defRPr/>
            </a:lvl2pPr>
          </a:lstStyle>
          <a:p>
            <a:pPr lvl="0"/>
            <a:r>
              <a:rPr lang="en-US"/>
              <a:t>Footer text</a:t>
            </a:r>
          </a:p>
        </p:txBody>
      </p:sp>
      <p:sp>
        <p:nvSpPr>
          <p:cNvPr id="23" name="Text Placeholder 7">
            <a:extLst>
              <a:ext uri="{FF2B5EF4-FFF2-40B4-BE49-F238E27FC236}">
                <a16:creationId xmlns:a16="http://schemas.microsoft.com/office/drawing/2014/main" id="{05FE4124-5FA8-40B7-B292-66C2B3DE1819}"/>
              </a:ext>
            </a:extLst>
          </p:cNvPr>
          <p:cNvSpPr>
            <a:spLocks noGrp="1"/>
          </p:cNvSpPr>
          <p:nvPr>
            <p:ph type="body" sz="quarter" idx="12" hasCustomPrompt="1"/>
          </p:nvPr>
        </p:nvSpPr>
        <p:spPr>
          <a:xfrm>
            <a:off x="371474" y="2168525"/>
            <a:ext cx="5724525" cy="692497"/>
          </a:xfrm>
          <a:prstGeom prst="rect">
            <a:avLst/>
          </a:prstGeom>
        </p:spPr>
        <p:txBody>
          <a:bodyPr lIns="0" tIns="0" rIns="0" bIns="0">
            <a:spAutoFit/>
          </a:bodyPr>
          <a:lstStyle>
            <a:lvl1pPr marL="0" indent="0">
              <a:lnSpc>
                <a:spcPct val="90000"/>
              </a:lnSpc>
              <a:spcBef>
                <a:spcPts val="0"/>
              </a:spcBef>
              <a:spcAft>
                <a:spcPts val="800"/>
              </a:spcAft>
              <a:buNone/>
              <a:defRPr sz="5000" b="1">
                <a:solidFill>
                  <a:schemeClr val="bg1"/>
                </a:solidFill>
              </a:defRPr>
            </a:lvl1pPr>
          </a:lstStyle>
          <a:p>
            <a:pPr lvl="0"/>
            <a:r>
              <a:rPr lang="en-US"/>
              <a:t>Title text</a:t>
            </a:r>
            <a:endParaRPr lang="en-GB"/>
          </a:p>
        </p:txBody>
      </p:sp>
      <p:sp>
        <p:nvSpPr>
          <p:cNvPr id="33" name="Text Placeholder 32">
            <a:extLst>
              <a:ext uri="{FF2B5EF4-FFF2-40B4-BE49-F238E27FC236}">
                <a16:creationId xmlns:a16="http://schemas.microsoft.com/office/drawing/2014/main" id="{B2376695-7E17-4360-87C5-E38D7E798D56}"/>
              </a:ext>
            </a:extLst>
          </p:cNvPr>
          <p:cNvSpPr>
            <a:spLocks noGrp="1"/>
          </p:cNvSpPr>
          <p:nvPr>
            <p:ph type="body" sz="quarter" idx="11" hasCustomPrompt="1"/>
          </p:nvPr>
        </p:nvSpPr>
        <p:spPr>
          <a:xfrm>
            <a:off x="371475" y="4184650"/>
            <a:ext cx="5724525" cy="304699"/>
          </a:xfrm>
          <a:prstGeom prst="rect">
            <a:avLst/>
          </a:prstGeom>
        </p:spPr>
        <p:txBody>
          <a:bodyPr lIns="0" tIns="0" rIns="0" bIns="0" anchor="t">
            <a:spAutoFit/>
          </a:bodyPr>
          <a:lstStyle>
            <a:lvl1pPr marL="0" indent="0">
              <a:lnSpc>
                <a:spcPct val="90000"/>
              </a:lnSpc>
              <a:spcBef>
                <a:spcPts val="0"/>
              </a:spcBef>
              <a:spcAft>
                <a:spcPts val="800"/>
              </a:spcAft>
              <a:buNone/>
              <a:defRPr b="1">
                <a:solidFill>
                  <a:schemeClr val="bg1"/>
                </a:solidFill>
              </a:defRPr>
            </a:lvl1pPr>
            <a:lvl2pPr marL="22225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text</a:t>
            </a:r>
          </a:p>
        </p:txBody>
      </p:sp>
      <p:grpSp>
        <p:nvGrpSpPr>
          <p:cNvPr id="24" name="Group 4">
            <a:extLst>
              <a:ext uri="{FF2B5EF4-FFF2-40B4-BE49-F238E27FC236}">
                <a16:creationId xmlns:a16="http://schemas.microsoft.com/office/drawing/2014/main" id="{C6C6DE6B-A9B3-42FD-A6F4-BCEFDF88E1CD}"/>
              </a:ext>
            </a:extLst>
          </p:cNvPr>
          <p:cNvGrpSpPr>
            <a:grpSpLocks noChangeAspect="1"/>
          </p:cNvGrpSpPr>
          <p:nvPr/>
        </p:nvGrpSpPr>
        <p:grpSpPr bwMode="auto">
          <a:xfrm>
            <a:off x="371496" y="368302"/>
            <a:ext cx="2556000" cy="760970"/>
            <a:chOff x="232" y="888"/>
            <a:chExt cx="4736" cy="1410"/>
          </a:xfrm>
          <a:solidFill>
            <a:schemeClr val="bg1"/>
          </a:solidFill>
        </p:grpSpPr>
        <p:sp>
          <p:nvSpPr>
            <p:cNvPr id="44" name="Freeform 5">
              <a:extLst>
                <a:ext uri="{FF2B5EF4-FFF2-40B4-BE49-F238E27FC236}">
                  <a16:creationId xmlns:a16="http://schemas.microsoft.com/office/drawing/2014/main" id="{8FA633FE-3912-4558-B4C9-E2825006BEF4}"/>
                </a:ext>
              </a:extLst>
            </p:cNvPr>
            <p:cNvSpPr>
              <a:spLocks noEditPoints="1"/>
            </p:cNvSpPr>
            <p:nvPr/>
          </p:nvSpPr>
          <p:spPr bwMode="auto">
            <a:xfrm>
              <a:off x="2420" y="1471"/>
              <a:ext cx="326" cy="277"/>
            </a:xfrm>
            <a:custGeom>
              <a:avLst/>
              <a:gdLst>
                <a:gd name="T0" fmla="*/ 102 w 137"/>
                <a:gd name="T1" fmla="*/ 2 h 116"/>
                <a:gd name="T2" fmla="*/ 102 w 137"/>
                <a:gd name="T3" fmla="*/ 12 h 116"/>
                <a:gd name="T4" fmla="*/ 63 w 137"/>
                <a:gd name="T5" fmla="*/ 0 h 116"/>
                <a:gd name="T6" fmla="*/ 0 w 137"/>
                <a:gd name="T7" fmla="*/ 58 h 116"/>
                <a:gd name="T8" fmla="*/ 63 w 137"/>
                <a:gd name="T9" fmla="*/ 116 h 116"/>
                <a:gd name="T10" fmla="*/ 102 w 137"/>
                <a:gd name="T11" fmla="*/ 104 h 116"/>
                <a:gd name="T12" fmla="*/ 102 w 137"/>
                <a:gd name="T13" fmla="*/ 113 h 116"/>
                <a:gd name="T14" fmla="*/ 137 w 137"/>
                <a:gd name="T15" fmla="*/ 113 h 116"/>
                <a:gd name="T16" fmla="*/ 137 w 137"/>
                <a:gd name="T17" fmla="*/ 2 h 116"/>
                <a:gd name="T18" fmla="*/ 102 w 137"/>
                <a:gd name="T19" fmla="*/ 2 h 116"/>
                <a:gd name="T20" fmla="*/ 70 w 137"/>
                <a:gd name="T21" fmla="*/ 88 h 116"/>
                <a:gd name="T22" fmla="*/ 36 w 137"/>
                <a:gd name="T23" fmla="*/ 58 h 116"/>
                <a:gd name="T24" fmla="*/ 70 w 137"/>
                <a:gd name="T25" fmla="*/ 28 h 116"/>
                <a:gd name="T26" fmla="*/ 104 w 137"/>
                <a:gd name="T27" fmla="*/ 58 h 116"/>
                <a:gd name="T28" fmla="*/ 70 w 137"/>
                <a:gd name="T29"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16">
                  <a:moveTo>
                    <a:pt x="102" y="2"/>
                  </a:moveTo>
                  <a:cubicBezTo>
                    <a:pt x="102" y="12"/>
                    <a:pt x="102" y="12"/>
                    <a:pt x="102" y="12"/>
                  </a:cubicBezTo>
                  <a:cubicBezTo>
                    <a:pt x="92" y="5"/>
                    <a:pt x="80" y="0"/>
                    <a:pt x="63" y="0"/>
                  </a:cubicBezTo>
                  <a:cubicBezTo>
                    <a:pt x="42" y="0"/>
                    <a:pt x="0" y="12"/>
                    <a:pt x="0" y="58"/>
                  </a:cubicBezTo>
                  <a:cubicBezTo>
                    <a:pt x="0" y="103"/>
                    <a:pt x="42" y="116"/>
                    <a:pt x="63" y="116"/>
                  </a:cubicBezTo>
                  <a:cubicBezTo>
                    <a:pt x="80" y="116"/>
                    <a:pt x="92" y="111"/>
                    <a:pt x="102" y="104"/>
                  </a:cubicBezTo>
                  <a:cubicBezTo>
                    <a:pt x="102" y="113"/>
                    <a:pt x="102" y="113"/>
                    <a:pt x="102" y="113"/>
                  </a:cubicBezTo>
                  <a:cubicBezTo>
                    <a:pt x="137" y="113"/>
                    <a:pt x="137" y="113"/>
                    <a:pt x="137" y="113"/>
                  </a:cubicBezTo>
                  <a:cubicBezTo>
                    <a:pt x="137" y="2"/>
                    <a:pt x="137" y="2"/>
                    <a:pt x="137" y="2"/>
                  </a:cubicBezTo>
                  <a:lnTo>
                    <a:pt x="102" y="2"/>
                  </a:lnTo>
                  <a:close/>
                  <a:moveTo>
                    <a:pt x="70" y="88"/>
                  </a:moveTo>
                  <a:cubicBezTo>
                    <a:pt x="50" y="88"/>
                    <a:pt x="36" y="75"/>
                    <a:pt x="36" y="58"/>
                  </a:cubicBezTo>
                  <a:cubicBezTo>
                    <a:pt x="36" y="39"/>
                    <a:pt x="50" y="28"/>
                    <a:pt x="70" y="28"/>
                  </a:cubicBezTo>
                  <a:cubicBezTo>
                    <a:pt x="90" y="28"/>
                    <a:pt x="104" y="40"/>
                    <a:pt x="104" y="58"/>
                  </a:cubicBezTo>
                  <a:cubicBezTo>
                    <a:pt x="104" y="77"/>
                    <a:pt x="91" y="88"/>
                    <a:pt x="7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6">
              <a:extLst>
                <a:ext uri="{FF2B5EF4-FFF2-40B4-BE49-F238E27FC236}">
                  <a16:creationId xmlns:a16="http://schemas.microsoft.com/office/drawing/2014/main" id="{0A4C46FB-D096-408D-A75A-194426E071EB}"/>
                </a:ext>
              </a:extLst>
            </p:cNvPr>
            <p:cNvSpPr>
              <a:spLocks/>
            </p:cNvSpPr>
            <p:nvPr/>
          </p:nvSpPr>
          <p:spPr bwMode="auto">
            <a:xfrm>
              <a:off x="3161" y="1386"/>
              <a:ext cx="256" cy="354"/>
            </a:xfrm>
            <a:custGeom>
              <a:avLst/>
              <a:gdLst>
                <a:gd name="T0" fmla="*/ 31 w 108"/>
                <a:gd name="T1" fmla="*/ 113 h 149"/>
                <a:gd name="T2" fmla="*/ 31 w 108"/>
                <a:gd name="T3" fmla="*/ 65 h 149"/>
                <a:gd name="T4" fmla="*/ 0 w 108"/>
                <a:gd name="T5" fmla="*/ 65 h 149"/>
                <a:gd name="T6" fmla="*/ 0 w 108"/>
                <a:gd name="T7" fmla="*/ 38 h 149"/>
                <a:gd name="T8" fmla="*/ 31 w 108"/>
                <a:gd name="T9" fmla="*/ 38 h 149"/>
                <a:gd name="T10" fmla="*/ 31 w 108"/>
                <a:gd name="T11" fmla="*/ 0 h 149"/>
                <a:gd name="T12" fmla="*/ 67 w 108"/>
                <a:gd name="T13" fmla="*/ 0 h 149"/>
                <a:gd name="T14" fmla="*/ 67 w 108"/>
                <a:gd name="T15" fmla="*/ 38 h 149"/>
                <a:gd name="T16" fmla="*/ 108 w 108"/>
                <a:gd name="T17" fmla="*/ 38 h 149"/>
                <a:gd name="T18" fmla="*/ 108 w 108"/>
                <a:gd name="T19" fmla="*/ 65 h 149"/>
                <a:gd name="T20" fmla="*/ 67 w 108"/>
                <a:gd name="T21" fmla="*/ 65 h 149"/>
                <a:gd name="T22" fmla="*/ 67 w 108"/>
                <a:gd name="T23" fmla="*/ 122 h 149"/>
                <a:gd name="T24" fmla="*/ 83 w 108"/>
                <a:gd name="T25" fmla="*/ 122 h 149"/>
                <a:gd name="T26" fmla="*/ 106 w 108"/>
                <a:gd name="T27" fmla="*/ 122 h 149"/>
                <a:gd name="T28" fmla="*/ 106 w 108"/>
                <a:gd name="T29" fmla="*/ 149 h 149"/>
                <a:gd name="T30" fmla="*/ 71 w 108"/>
                <a:gd name="T31" fmla="*/ 149 h 149"/>
                <a:gd name="T32" fmla="*/ 31 w 108"/>
                <a:gd name="T33" fmla="*/ 1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49">
                  <a:moveTo>
                    <a:pt x="31" y="113"/>
                  </a:moveTo>
                  <a:cubicBezTo>
                    <a:pt x="31" y="65"/>
                    <a:pt x="31" y="65"/>
                    <a:pt x="31" y="65"/>
                  </a:cubicBezTo>
                  <a:cubicBezTo>
                    <a:pt x="0" y="65"/>
                    <a:pt x="0" y="65"/>
                    <a:pt x="0" y="65"/>
                  </a:cubicBezTo>
                  <a:cubicBezTo>
                    <a:pt x="0" y="38"/>
                    <a:pt x="0" y="38"/>
                    <a:pt x="0" y="38"/>
                  </a:cubicBezTo>
                  <a:cubicBezTo>
                    <a:pt x="31" y="38"/>
                    <a:pt x="31" y="38"/>
                    <a:pt x="31" y="38"/>
                  </a:cubicBezTo>
                  <a:cubicBezTo>
                    <a:pt x="31" y="0"/>
                    <a:pt x="31" y="0"/>
                    <a:pt x="31" y="0"/>
                  </a:cubicBezTo>
                  <a:cubicBezTo>
                    <a:pt x="67" y="0"/>
                    <a:pt x="67" y="0"/>
                    <a:pt x="67" y="0"/>
                  </a:cubicBezTo>
                  <a:cubicBezTo>
                    <a:pt x="67" y="38"/>
                    <a:pt x="67" y="38"/>
                    <a:pt x="67" y="38"/>
                  </a:cubicBezTo>
                  <a:cubicBezTo>
                    <a:pt x="108" y="38"/>
                    <a:pt x="108" y="38"/>
                    <a:pt x="108" y="38"/>
                  </a:cubicBezTo>
                  <a:cubicBezTo>
                    <a:pt x="108" y="65"/>
                    <a:pt x="108" y="65"/>
                    <a:pt x="108" y="65"/>
                  </a:cubicBezTo>
                  <a:cubicBezTo>
                    <a:pt x="67" y="65"/>
                    <a:pt x="67" y="65"/>
                    <a:pt x="67" y="65"/>
                  </a:cubicBezTo>
                  <a:cubicBezTo>
                    <a:pt x="67" y="122"/>
                    <a:pt x="67" y="122"/>
                    <a:pt x="67" y="122"/>
                  </a:cubicBezTo>
                  <a:cubicBezTo>
                    <a:pt x="83" y="122"/>
                    <a:pt x="83" y="122"/>
                    <a:pt x="83" y="122"/>
                  </a:cubicBezTo>
                  <a:cubicBezTo>
                    <a:pt x="106" y="122"/>
                    <a:pt x="106" y="122"/>
                    <a:pt x="106" y="122"/>
                  </a:cubicBezTo>
                  <a:cubicBezTo>
                    <a:pt x="106" y="149"/>
                    <a:pt x="106" y="149"/>
                    <a:pt x="106" y="149"/>
                  </a:cubicBezTo>
                  <a:cubicBezTo>
                    <a:pt x="106" y="149"/>
                    <a:pt x="86" y="149"/>
                    <a:pt x="71" y="149"/>
                  </a:cubicBezTo>
                  <a:cubicBezTo>
                    <a:pt x="40" y="149"/>
                    <a:pt x="31" y="136"/>
                    <a:pt x="31"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7">
              <a:extLst>
                <a:ext uri="{FF2B5EF4-FFF2-40B4-BE49-F238E27FC236}">
                  <a16:creationId xmlns:a16="http://schemas.microsoft.com/office/drawing/2014/main" id="{BB309D66-F37D-48E4-8098-DE230F159BD9}"/>
                </a:ext>
              </a:extLst>
            </p:cNvPr>
            <p:cNvSpPr>
              <a:spLocks/>
            </p:cNvSpPr>
            <p:nvPr/>
          </p:nvSpPr>
          <p:spPr bwMode="auto">
            <a:xfrm>
              <a:off x="2067" y="1374"/>
              <a:ext cx="344" cy="366"/>
            </a:xfrm>
            <a:custGeom>
              <a:avLst/>
              <a:gdLst>
                <a:gd name="T0" fmla="*/ 0 w 344"/>
                <a:gd name="T1" fmla="*/ 0 h 366"/>
                <a:gd name="T2" fmla="*/ 344 w 344"/>
                <a:gd name="T3" fmla="*/ 0 h 366"/>
                <a:gd name="T4" fmla="*/ 344 w 344"/>
                <a:gd name="T5" fmla="*/ 73 h 366"/>
                <a:gd name="T6" fmla="*/ 88 w 344"/>
                <a:gd name="T7" fmla="*/ 73 h 366"/>
                <a:gd name="T8" fmla="*/ 88 w 344"/>
                <a:gd name="T9" fmla="*/ 157 h 366"/>
                <a:gd name="T10" fmla="*/ 299 w 344"/>
                <a:gd name="T11" fmla="*/ 157 h 366"/>
                <a:gd name="T12" fmla="*/ 299 w 344"/>
                <a:gd name="T13" fmla="*/ 226 h 366"/>
                <a:gd name="T14" fmla="*/ 88 w 344"/>
                <a:gd name="T15" fmla="*/ 226 h 366"/>
                <a:gd name="T16" fmla="*/ 88 w 344"/>
                <a:gd name="T17" fmla="*/ 366 h 366"/>
                <a:gd name="T18" fmla="*/ 0 w 344"/>
                <a:gd name="T19" fmla="*/ 366 h 366"/>
                <a:gd name="T20" fmla="*/ 0 w 344"/>
                <a:gd name="T21"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4" h="366">
                  <a:moveTo>
                    <a:pt x="0" y="0"/>
                  </a:moveTo>
                  <a:lnTo>
                    <a:pt x="344" y="0"/>
                  </a:lnTo>
                  <a:lnTo>
                    <a:pt x="344" y="73"/>
                  </a:lnTo>
                  <a:lnTo>
                    <a:pt x="88" y="73"/>
                  </a:lnTo>
                  <a:lnTo>
                    <a:pt x="88" y="157"/>
                  </a:lnTo>
                  <a:lnTo>
                    <a:pt x="299" y="157"/>
                  </a:lnTo>
                  <a:lnTo>
                    <a:pt x="299" y="226"/>
                  </a:lnTo>
                  <a:lnTo>
                    <a:pt x="88" y="226"/>
                  </a:lnTo>
                  <a:lnTo>
                    <a:pt x="88" y="366"/>
                  </a:lnTo>
                  <a:lnTo>
                    <a:pt x="0" y="3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8">
              <a:extLst>
                <a:ext uri="{FF2B5EF4-FFF2-40B4-BE49-F238E27FC236}">
                  <a16:creationId xmlns:a16="http://schemas.microsoft.com/office/drawing/2014/main" id="{B21C89DC-FD89-439F-9336-2BDF8E18FA7A}"/>
                </a:ext>
              </a:extLst>
            </p:cNvPr>
            <p:cNvSpPr>
              <a:spLocks/>
            </p:cNvSpPr>
            <p:nvPr/>
          </p:nvSpPr>
          <p:spPr bwMode="auto">
            <a:xfrm>
              <a:off x="2812" y="1471"/>
              <a:ext cx="318" cy="277"/>
            </a:xfrm>
            <a:custGeom>
              <a:avLst/>
              <a:gdLst>
                <a:gd name="T0" fmla="*/ 0 w 134"/>
                <a:gd name="T1" fmla="*/ 58 h 116"/>
                <a:gd name="T2" fmla="*/ 70 w 134"/>
                <a:gd name="T3" fmla="*/ 0 h 116"/>
                <a:gd name="T4" fmla="*/ 134 w 134"/>
                <a:gd name="T5" fmla="*/ 34 h 116"/>
                <a:gd name="T6" fmla="*/ 101 w 134"/>
                <a:gd name="T7" fmla="*/ 44 h 116"/>
                <a:gd name="T8" fmla="*/ 70 w 134"/>
                <a:gd name="T9" fmla="*/ 28 h 116"/>
                <a:gd name="T10" fmla="*/ 37 w 134"/>
                <a:gd name="T11" fmla="*/ 58 h 116"/>
                <a:gd name="T12" fmla="*/ 69 w 134"/>
                <a:gd name="T13" fmla="*/ 88 h 116"/>
                <a:gd name="T14" fmla="*/ 102 w 134"/>
                <a:gd name="T15" fmla="*/ 70 h 116"/>
                <a:gd name="T16" fmla="*/ 134 w 134"/>
                <a:gd name="T17" fmla="*/ 81 h 116"/>
                <a:gd name="T18" fmla="*/ 67 w 134"/>
                <a:gd name="T19" fmla="*/ 116 h 116"/>
                <a:gd name="T20" fmla="*/ 0 w 134"/>
                <a:gd name="T2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16">
                  <a:moveTo>
                    <a:pt x="0" y="58"/>
                  </a:moveTo>
                  <a:cubicBezTo>
                    <a:pt x="0" y="12"/>
                    <a:pt x="42" y="0"/>
                    <a:pt x="70" y="0"/>
                  </a:cubicBezTo>
                  <a:cubicBezTo>
                    <a:pt x="103" y="0"/>
                    <a:pt x="125" y="12"/>
                    <a:pt x="134" y="34"/>
                  </a:cubicBezTo>
                  <a:cubicBezTo>
                    <a:pt x="101" y="44"/>
                    <a:pt x="101" y="44"/>
                    <a:pt x="101" y="44"/>
                  </a:cubicBezTo>
                  <a:cubicBezTo>
                    <a:pt x="96" y="34"/>
                    <a:pt x="85" y="28"/>
                    <a:pt x="70" y="28"/>
                  </a:cubicBezTo>
                  <a:cubicBezTo>
                    <a:pt x="51" y="28"/>
                    <a:pt x="37" y="38"/>
                    <a:pt x="37" y="58"/>
                  </a:cubicBezTo>
                  <a:cubicBezTo>
                    <a:pt x="37" y="75"/>
                    <a:pt x="49" y="88"/>
                    <a:pt x="69" y="88"/>
                  </a:cubicBezTo>
                  <a:cubicBezTo>
                    <a:pt x="78" y="88"/>
                    <a:pt x="95" y="85"/>
                    <a:pt x="102" y="70"/>
                  </a:cubicBezTo>
                  <a:cubicBezTo>
                    <a:pt x="134" y="81"/>
                    <a:pt x="134" y="81"/>
                    <a:pt x="134" y="81"/>
                  </a:cubicBezTo>
                  <a:cubicBezTo>
                    <a:pt x="127" y="98"/>
                    <a:pt x="105" y="116"/>
                    <a:pt x="67" y="116"/>
                  </a:cubicBezTo>
                  <a:cubicBezTo>
                    <a:pt x="37" y="116"/>
                    <a:pt x="0" y="102"/>
                    <a:pt x="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9">
              <a:extLst>
                <a:ext uri="{FF2B5EF4-FFF2-40B4-BE49-F238E27FC236}">
                  <a16:creationId xmlns:a16="http://schemas.microsoft.com/office/drawing/2014/main" id="{E2156575-8EC5-4847-A7F3-91C6C641F74F}"/>
                </a:ext>
              </a:extLst>
            </p:cNvPr>
            <p:cNvSpPr>
              <a:spLocks noEditPoints="1"/>
            </p:cNvSpPr>
            <p:nvPr/>
          </p:nvSpPr>
          <p:spPr bwMode="auto">
            <a:xfrm>
              <a:off x="3465" y="1471"/>
              <a:ext cx="335" cy="277"/>
            </a:xfrm>
            <a:custGeom>
              <a:avLst/>
              <a:gdLst>
                <a:gd name="T0" fmla="*/ 0 w 141"/>
                <a:gd name="T1" fmla="*/ 58 h 116"/>
                <a:gd name="T2" fmla="*/ 70 w 141"/>
                <a:gd name="T3" fmla="*/ 0 h 116"/>
                <a:gd name="T4" fmla="*/ 141 w 141"/>
                <a:gd name="T5" fmla="*/ 58 h 116"/>
                <a:gd name="T6" fmla="*/ 70 w 141"/>
                <a:gd name="T7" fmla="*/ 116 h 116"/>
                <a:gd name="T8" fmla="*/ 0 w 141"/>
                <a:gd name="T9" fmla="*/ 58 h 116"/>
                <a:gd name="T10" fmla="*/ 105 w 141"/>
                <a:gd name="T11" fmla="*/ 58 h 116"/>
                <a:gd name="T12" fmla="*/ 70 w 141"/>
                <a:gd name="T13" fmla="*/ 28 h 116"/>
                <a:gd name="T14" fmla="*/ 36 w 141"/>
                <a:gd name="T15" fmla="*/ 58 h 116"/>
                <a:gd name="T16" fmla="*/ 70 w 141"/>
                <a:gd name="T17" fmla="*/ 88 h 116"/>
                <a:gd name="T18" fmla="*/ 105 w 141"/>
                <a:gd name="T1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6">
                  <a:moveTo>
                    <a:pt x="0" y="58"/>
                  </a:moveTo>
                  <a:cubicBezTo>
                    <a:pt x="0" y="12"/>
                    <a:pt x="40" y="0"/>
                    <a:pt x="70" y="0"/>
                  </a:cubicBezTo>
                  <a:cubicBezTo>
                    <a:pt x="101" y="0"/>
                    <a:pt x="141" y="12"/>
                    <a:pt x="141" y="58"/>
                  </a:cubicBezTo>
                  <a:cubicBezTo>
                    <a:pt x="141" y="102"/>
                    <a:pt x="101" y="116"/>
                    <a:pt x="70" y="116"/>
                  </a:cubicBezTo>
                  <a:cubicBezTo>
                    <a:pt x="40" y="116"/>
                    <a:pt x="0" y="102"/>
                    <a:pt x="0" y="58"/>
                  </a:cubicBezTo>
                  <a:close/>
                  <a:moveTo>
                    <a:pt x="105" y="58"/>
                  </a:moveTo>
                  <a:cubicBezTo>
                    <a:pt x="105" y="40"/>
                    <a:pt x="91" y="28"/>
                    <a:pt x="70" y="28"/>
                  </a:cubicBezTo>
                  <a:cubicBezTo>
                    <a:pt x="50" y="28"/>
                    <a:pt x="36" y="39"/>
                    <a:pt x="36" y="58"/>
                  </a:cubicBezTo>
                  <a:cubicBezTo>
                    <a:pt x="36" y="75"/>
                    <a:pt x="50" y="88"/>
                    <a:pt x="70" y="88"/>
                  </a:cubicBezTo>
                  <a:cubicBezTo>
                    <a:pt x="91" y="88"/>
                    <a:pt x="105" y="77"/>
                    <a:pt x="10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10">
              <a:extLst>
                <a:ext uri="{FF2B5EF4-FFF2-40B4-BE49-F238E27FC236}">
                  <a16:creationId xmlns:a16="http://schemas.microsoft.com/office/drawing/2014/main" id="{467E02CD-0BB8-4B96-BE91-48A57CC662DC}"/>
                </a:ext>
              </a:extLst>
            </p:cNvPr>
            <p:cNvSpPr>
              <a:spLocks/>
            </p:cNvSpPr>
            <p:nvPr/>
          </p:nvSpPr>
          <p:spPr bwMode="auto">
            <a:xfrm>
              <a:off x="3864" y="1469"/>
              <a:ext cx="216" cy="271"/>
            </a:xfrm>
            <a:custGeom>
              <a:avLst/>
              <a:gdLst>
                <a:gd name="T0" fmla="*/ 0 w 91"/>
                <a:gd name="T1" fmla="*/ 3 h 114"/>
                <a:gd name="T2" fmla="*/ 36 w 91"/>
                <a:gd name="T3" fmla="*/ 3 h 114"/>
                <a:gd name="T4" fmla="*/ 36 w 91"/>
                <a:gd name="T5" fmla="*/ 21 h 114"/>
                <a:gd name="T6" fmla="*/ 90 w 91"/>
                <a:gd name="T7" fmla="*/ 1 h 114"/>
                <a:gd name="T8" fmla="*/ 91 w 91"/>
                <a:gd name="T9" fmla="*/ 1 h 114"/>
                <a:gd name="T10" fmla="*/ 91 w 91"/>
                <a:gd name="T11" fmla="*/ 33 h 114"/>
                <a:gd name="T12" fmla="*/ 81 w 91"/>
                <a:gd name="T13" fmla="*/ 33 h 114"/>
                <a:gd name="T14" fmla="*/ 36 w 91"/>
                <a:gd name="T15" fmla="*/ 45 h 114"/>
                <a:gd name="T16" fmla="*/ 36 w 91"/>
                <a:gd name="T17" fmla="*/ 114 h 114"/>
                <a:gd name="T18" fmla="*/ 0 w 91"/>
                <a:gd name="T19" fmla="*/ 114 h 114"/>
                <a:gd name="T20" fmla="*/ 0 w 91"/>
                <a:gd name="T21"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14">
                  <a:moveTo>
                    <a:pt x="0" y="3"/>
                  </a:moveTo>
                  <a:cubicBezTo>
                    <a:pt x="36" y="3"/>
                    <a:pt x="36" y="3"/>
                    <a:pt x="36" y="3"/>
                  </a:cubicBezTo>
                  <a:cubicBezTo>
                    <a:pt x="36" y="21"/>
                    <a:pt x="36" y="21"/>
                    <a:pt x="36" y="21"/>
                  </a:cubicBezTo>
                  <a:cubicBezTo>
                    <a:pt x="43" y="11"/>
                    <a:pt x="58" y="0"/>
                    <a:pt x="90" y="1"/>
                  </a:cubicBezTo>
                  <a:cubicBezTo>
                    <a:pt x="91" y="1"/>
                    <a:pt x="91" y="1"/>
                    <a:pt x="91" y="1"/>
                  </a:cubicBezTo>
                  <a:cubicBezTo>
                    <a:pt x="91" y="33"/>
                    <a:pt x="91" y="33"/>
                    <a:pt x="91" y="33"/>
                  </a:cubicBezTo>
                  <a:cubicBezTo>
                    <a:pt x="90" y="33"/>
                    <a:pt x="84" y="33"/>
                    <a:pt x="81" y="33"/>
                  </a:cubicBezTo>
                  <a:cubicBezTo>
                    <a:pt x="57" y="33"/>
                    <a:pt x="42" y="39"/>
                    <a:pt x="36" y="45"/>
                  </a:cubicBezTo>
                  <a:cubicBezTo>
                    <a:pt x="36" y="114"/>
                    <a:pt x="36" y="114"/>
                    <a:pt x="36" y="114"/>
                  </a:cubicBezTo>
                  <a:cubicBezTo>
                    <a:pt x="0" y="114"/>
                    <a:pt x="0" y="114"/>
                    <a:pt x="0" y="114"/>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11">
              <a:extLst>
                <a:ext uri="{FF2B5EF4-FFF2-40B4-BE49-F238E27FC236}">
                  <a16:creationId xmlns:a16="http://schemas.microsoft.com/office/drawing/2014/main" id="{E5BE684D-2DF7-4282-9646-AA098F76C290}"/>
                </a:ext>
              </a:extLst>
            </p:cNvPr>
            <p:cNvSpPr>
              <a:spLocks/>
            </p:cNvSpPr>
            <p:nvPr/>
          </p:nvSpPr>
          <p:spPr bwMode="auto">
            <a:xfrm>
              <a:off x="4108" y="1476"/>
              <a:ext cx="354" cy="367"/>
            </a:xfrm>
            <a:custGeom>
              <a:avLst/>
              <a:gdLst>
                <a:gd name="T0" fmla="*/ 16 w 149"/>
                <a:gd name="T1" fmla="*/ 154 h 154"/>
                <a:gd name="T2" fmla="*/ 16 w 149"/>
                <a:gd name="T3" fmla="*/ 127 h 154"/>
                <a:gd name="T4" fmla="*/ 52 w 149"/>
                <a:gd name="T5" fmla="*/ 127 h 154"/>
                <a:gd name="T6" fmla="*/ 57 w 149"/>
                <a:gd name="T7" fmla="*/ 117 h 154"/>
                <a:gd name="T8" fmla="*/ 0 w 149"/>
                <a:gd name="T9" fmla="*/ 0 h 154"/>
                <a:gd name="T10" fmla="*/ 39 w 149"/>
                <a:gd name="T11" fmla="*/ 0 h 154"/>
                <a:gd name="T12" fmla="*/ 76 w 149"/>
                <a:gd name="T13" fmla="*/ 78 h 154"/>
                <a:gd name="T14" fmla="*/ 113 w 149"/>
                <a:gd name="T15" fmla="*/ 0 h 154"/>
                <a:gd name="T16" fmla="*/ 149 w 149"/>
                <a:gd name="T17" fmla="*/ 0 h 154"/>
                <a:gd name="T18" fmla="*/ 91 w 149"/>
                <a:gd name="T19" fmla="*/ 120 h 154"/>
                <a:gd name="T20" fmla="*/ 43 w 149"/>
                <a:gd name="T21" fmla="*/ 154 h 154"/>
                <a:gd name="T22" fmla="*/ 16 w 149"/>
                <a:gd name="T23"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54">
                  <a:moveTo>
                    <a:pt x="16" y="154"/>
                  </a:moveTo>
                  <a:cubicBezTo>
                    <a:pt x="16" y="127"/>
                    <a:pt x="16" y="127"/>
                    <a:pt x="16" y="127"/>
                  </a:cubicBezTo>
                  <a:cubicBezTo>
                    <a:pt x="52" y="127"/>
                    <a:pt x="52" y="127"/>
                    <a:pt x="52" y="127"/>
                  </a:cubicBezTo>
                  <a:cubicBezTo>
                    <a:pt x="57" y="117"/>
                    <a:pt x="57" y="117"/>
                    <a:pt x="57" y="117"/>
                  </a:cubicBezTo>
                  <a:cubicBezTo>
                    <a:pt x="0" y="0"/>
                    <a:pt x="0" y="0"/>
                    <a:pt x="0" y="0"/>
                  </a:cubicBezTo>
                  <a:cubicBezTo>
                    <a:pt x="39" y="0"/>
                    <a:pt x="39" y="0"/>
                    <a:pt x="39" y="0"/>
                  </a:cubicBezTo>
                  <a:cubicBezTo>
                    <a:pt x="76" y="78"/>
                    <a:pt x="76" y="78"/>
                    <a:pt x="76" y="78"/>
                  </a:cubicBezTo>
                  <a:cubicBezTo>
                    <a:pt x="113" y="0"/>
                    <a:pt x="113" y="0"/>
                    <a:pt x="113" y="0"/>
                  </a:cubicBezTo>
                  <a:cubicBezTo>
                    <a:pt x="149" y="0"/>
                    <a:pt x="149" y="0"/>
                    <a:pt x="149" y="0"/>
                  </a:cubicBezTo>
                  <a:cubicBezTo>
                    <a:pt x="91" y="120"/>
                    <a:pt x="91" y="120"/>
                    <a:pt x="91" y="120"/>
                  </a:cubicBezTo>
                  <a:cubicBezTo>
                    <a:pt x="78" y="146"/>
                    <a:pt x="67" y="154"/>
                    <a:pt x="43" y="154"/>
                  </a:cubicBezTo>
                  <a:cubicBezTo>
                    <a:pt x="25" y="154"/>
                    <a:pt x="16" y="154"/>
                    <a:pt x="1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12">
              <a:extLst>
                <a:ext uri="{FF2B5EF4-FFF2-40B4-BE49-F238E27FC236}">
                  <a16:creationId xmlns:a16="http://schemas.microsoft.com/office/drawing/2014/main" id="{D69670A3-3570-4992-ADAA-36B4FC55DE17}"/>
                </a:ext>
              </a:extLst>
            </p:cNvPr>
            <p:cNvSpPr>
              <a:spLocks noEditPoints="1"/>
            </p:cNvSpPr>
            <p:nvPr/>
          </p:nvSpPr>
          <p:spPr bwMode="auto">
            <a:xfrm>
              <a:off x="3949" y="985"/>
              <a:ext cx="328" cy="386"/>
            </a:xfrm>
            <a:custGeom>
              <a:avLst/>
              <a:gdLst>
                <a:gd name="T0" fmla="*/ 138 w 138"/>
                <a:gd name="T1" fmla="*/ 2 h 162"/>
                <a:gd name="T2" fmla="*/ 102 w 138"/>
                <a:gd name="T3" fmla="*/ 2 h 162"/>
                <a:gd name="T4" fmla="*/ 102 w 138"/>
                <a:gd name="T5" fmla="*/ 12 h 162"/>
                <a:gd name="T6" fmla="*/ 63 w 138"/>
                <a:gd name="T7" fmla="*/ 0 h 162"/>
                <a:gd name="T8" fmla="*/ 0 w 138"/>
                <a:gd name="T9" fmla="*/ 58 h 162"/>
                <a:gd name="T10" fmla="*/ 63 w 138"/>
                <a:gd name="T11" fmla="*/ 116 h 162"/>
                <a:gd name="T12" fmla="*/ 102 w 138"/>
                <a:gd name="T13" fmla="*/ 104 h 162"/>
                <a:gd name="T14" fmla="*/ 102 w 138"/>
                <a:gd name="T15" fmla="*/ 106 h 162"/>
                <a:gd name="T16" fmla="*/ 68 w 138"/>
                <a:gd name="T17" fmla="*/ 135 h 162"/>
                <a:gd name="T18" fmla="*/ 30 w 138"/>
                <a:gd name="T19" fmla="*/ 122 h 162"/>
                <a:gd name="T20" fmla="*/ 6 w 138"/>
                <a:gd name="T21" fmla="*/ 137 h 162"/>
                <a:gd name="T22" fmla="*/ 71 w 138"/>
                <a:gd name="T23" fmla="*/ 162 h 162"/>
                <a:gd name="T24" fmla="*/ 138 w 138"/>
                <a:gd name="T25" fmla="*/ 103 h 162"/>
                <a:gd name="T26" fmla="*/ 138 w 138"/>
                <a:gd name="T27" fmla="*/ 2 h 162"/>
                <a:gd name="T28" fmla="*/ 71 w 138"/>
                <a:gd name="T29" fmla="*/ 88 h 162"/>
                <a:gd name="T30" fmla="*/ 36 w 138"/>
                <a:gd name="T31" fmla="*/ 58 h 162"/>
                <a:gd name="T32" fmla="*/ 71 w 138"/>
                <a:gd name="T33" fmla="*/ 29 h 162"/>
                <a:gd name="T34" fmla="*/ 105 w 138"/>
                <a:gd name="T35" fmla="*/ 58 h 162"/>
                <a:gd name="T36" fmla="*/ 71 w 138"/>
                <a:gd name="T37" fmla="*/ 8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62">
                  <a:moveTo>
                    <a:pt x="138" y="2"/>
                  </a:moveTo>
                  <a:cubicBezTo>
                    <a:pt x="102" y="2"/>
                    <a:pt x="102" y="2"/>
                    <a:pt x="102" y="2"/>
                  </a:cubicBezTo>
                  <a:cubicBezTo>
                    <a:pt x="102" y="12"/>
                    <a:pt x="102" y="12"/>
                    <a:pt x="102" y="12"/>
                  </a:cubicBezTo>
                  <a:cubicBezTo>
                    <a:pt x="93" y="5"/>
                    <a:pt x="80" y="0"/>
                    <a:pt x="63" y="0"/>
                  </a:cubicBezTo>
                  <a:cubicBezTo>
                    <a:pt x="43" y="0"/>
                    <a:pt x="0" y="12"/>
                    <a:pt x="0" y="58"/>
                  </a:cubicBezTo>
                  <a:cubicBezTo>
                    <a:pt x="0" y="104"/>
                    <a:pt x="42" y="116"/>
                    <a:pt x="63" y="116"/>
                  </a:cubicBezTo>
                  <a:cubicBezTo>
                    <a:pt x="80" y="116"/>
                    <a:pt x="93" y="111"/>
                    <a:pt x="102" y="104"/>
                  </a:cubicBezTo>
                  <a:cubicBezTo>
                    <a:pt x="102" y="106"/>
                    <a:pt x="102" y="106"/>
                    <a:pt x="102" y="106"/>
                  </a:cubicBezTo>
                  <a:cubicBezTo>
                    <a:pt x="102" y="126"/>
                    <a:pt x="91" y="135"/>
                    <a:pt x="68" y="135"/>
                  </a:cubicBezTo>
                  <a:cubicBezTo>
                    <a:pt x="53" y="135"/>
                    <a:pt x="39" y="130"/>
                    <a:pt x="30" y="122"/>
                  </a:cubicBezTo>
                  <a:cubicBezTo>
                    <a:pt x="6" y="137"/>
                    <a:pt x="6" y="137"/>
                    <a:pt x="6" y="137"/>
                  </a:cubicBezTo>
                  <a:cubicBezTo>
                    <a:pt x="15" y="150"/>
                    <a:pt x="38" y="162"/>
                    <a:pt x="71" y="162"/>
                  </a:cubicBezTo>
                  <a:cubicBezTo>
                    <a:pt x="103" y="162"/>
                    <a:pt x="138" y="151"/>
                    <a:pt x="138" y="103"/>
                  </a:cubicBezTo>
                  <a:cubicBezTo>
                    <a:pt x="138" y="98"/>
                    <a:pt x="138" y="2"/>
                    <a:pt x="138" y="2"/>
                  </a:cubicBezTo>
                  <a:close/>
                  <a:moveTo>
                    <a:pt x="71" y="88"/>
                  </a:moveTo>
                  <a:cubicBezTo>
                    <a:pt x="50" y="88"/>
                    <a:pt x="36" y="76"/>
                    <a:pt x="36" y="58"/>
                  </a:cubicBezTo>
                  <a:cubicBezTo>
                    <a:pt x="36" y="39"/>
                    <a:pt x="50" y="29"/>
                    <a:pt x="71" y="29"/>
                  </a:cubicBezTo>
                  <a:cubicBezTo>
                    <a:pt x="91" y="29"/>
                    <a:pt x="105" y="40"/>
                    <a:pt x="105" y="58"/>
                  </a:cubicBezTo>
                  <a:cubicBezTo>
                    <a:pt x="105" y="77"/>
                    <a:pt x="91" y="88"/>
                    <a:pt x="7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13">
              <a:extLst>
                <a:ext uri="{FF2B5EF4-FFF2-40B4-BE49-F238E27FC236}">
                  <a16:creationId xmlns:a16="http://schemas.microsoft.com/office/drawing/2014/main" id="{60305B45-FA16-4E81-AA1B-0EE53C8945B9}"/>
                </a:ext>
              </a:extLst>
            </p:cNvPr>
            <p:cNvSpPr>
              <a:spLocks/>
            </p:cNvSpPr>
            <p:nvPr/>
          </p:nvSpPr>
          <p:spPr bwMode="auto">
            <a:xfrm>
              <a:off x="2067" y="888"/>
              <a:ext cx="344" cy="369"/>
            </a:xfrm>
            <a:custGeom>
              <a:avLst/>
              <a:gdLst>
                <a:gd name="T0" fmla="*/ 0 w 344"/>
                <a:gd name="T1" fmla="*/ 0 h 369"/>
                <a:gd name="T2" fmla="*/ 344 w 344"/>
                <a:gd name="T3" fmla="*/ 0 h 369"/>
                <a:gd name="T4" fmla="*/ 344 w 344"/>
                <a:gd name="T5" fmla="*/ 76 h 369"/>
                <a:gd name="T6" fmla="*/ 88 w 344"/>
                <a:gd name="T7" fmla="*/ 76 h 369"/>
                <a:gd name="T8" fmla="*/ 88 w 344"/>
                <a:gd name="T9" fmla="*/ 157 h 369"/>
                <a:gd name="T10" fmla="*/ 299 w 344"/>
                <a:gd name="T11" fmla="*/ 157 h 369"/>
                <a:gd name="T12" fmla="*/ 299 w 344"/>
                <a:gd name="T13" fmla="*/ 228 h 369"/>
                <a:gd name="T14" fmla="*/ 88 w 344"/>
                <a:gd name="T15" fmla="*/ 228 h 369"/>
                <a:gd name="T16" fmla="*/ 88 w 344"/>
                <a:gd name="T17" fmla="*/ 369 h 369"/>
                <a:gd name="T18" fmla="*/ 0 w 344"/>
                <a:gd name="T19" fmla="*/ 369 h 369"/>
                <a:gd name="T20" fmla="*/ 0 w 344"/>
                <a:gd name="T2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4" h="369">
                  <a:moveTo>
                    <a:pt x="0" y="0"/>
                  </a:moveTo>
                  <a:lnTo>
                    <a:pt x="344" y="0"/>
                  </a:lnTo>
                  <a:lnTo>
                    <a:pt x="344" y="76"/>
                  </a:lnTo>
                  <a:lnTo>
                    <a:pt x="88" y="76"/>
                  </a:lnTo>
                  <a:lnTo>
                    <a:pt x="88" y="157"/>
                  </a:lnTo>
                  <a:lnTo>
                    <a:pt x="299" y="157"/>
                  </a:lnTo>
                  <a:lnTo>
                    <a:pt x="299" y="228"/>
                  </a:lnTo>
                  <a:lnTo>
                    <a:pt x="88" y="228"/>
                  </a:lnTo>
                  <a:lnTo>
                    <a:pt x="88" y="369"/>
                  </a:lnTo>
                  <a:lnTo>
                    <a:pt x="0" y="3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14">
              <a:extLst>
                <a:ext uri="{FF2B5EF4-FFF2-40B4-BE49-F238E27FC236}">
                  <a16:creationId xmlns:a16="http://schemas.microsoft.com/office/drawing/2014/main" id="{1B4DA327-A128-4C1C-8754-5060E23798F8}"/>
                </a:ext>
              </a:extLst>
            </p:cNvPr>
            <p:cNvSpPr>
              <a:spLocks noEditPoints="1"/>
            </p:cNvSpPr>
            <p:nvPr/>
          </p:nvSpPr>
          <p:spPr bwMode="auto">
            <a:xfrm>
              <a:off x="2425" y="985"/>
              <a:ext cx="335" cy="277"/>
            </a:xfrm>
            <a:custGeom>
              <a:avLst/>
              <a:gdLst>
                <a:gd name="T0" fmla="*/ 0 w 141"/>
                <a:gd name="T1" fmla="*/ 58 h 116"/>
                <a:gd name="T2" fmla="*/ 71 w 141"/>
                <a:gd name="T3" fmla="*/ 0 h 116"/>
                <a:gd name="T4" fmla="*/ 141 w 141"/>
                <a:gd name="T5" fmla="*/ 58 h 116"/>
                <a:gd name="T6" fmla="*/ 71 w 141"/>
                <a:gd name="T7" fmla="*/ 116 h 116"/>
                <a:gd name="T8" fmla="*/ 0 w 141"/>
                <a:gd name="T9" fmla="*/ 58 h 116"/>
                <a:gd name="T10" fmla="*/ 105 w 141"/>
                <a:gd name="T11" fmla="*/ 58 h 116"/>
                <a:gd name="T12" fmla="*/ 71 w 141"/>
                <a:gd name="T13" fmla="*/ 29 h 116"/>
                <a:gd name="T14" fmla="*/ 36 w 141"/>
                <a:gd name="T15" fmla="*/ 58 h 116"/>
                <a:gd name="T16" fmla="*/ 71 w 141"/>
                <a:gd name="T17" fmla="*/ 88 h 116"/>
                <a:gd name="T18" fmla="*/ 105 w 141"/>
                <a:gd name="T1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6">
                  <a:moveTo>
                    <a:pt x="0" y="58"/>
                  </a:moveTo>
                  <a:cubicBezTo>
                    <a:pt x="0" y="13"/>
                    <a:pt x="40" y="0"/>
                    <a:pt x="71" y="0"/>
                  </a:cubicBezTo>
                  <a:cubicBezTo>
                    <a:pt x="101" y="0"/>
                    <a:pt x="141" y="13"/>
                    <a:pt x="141" y="58"/>
                  </a:cubicBezTo>
                  <a:cubicBezTo>
                    <a:pt x="141" y="103"/>
                    <a:pt x="101" y="116"/>
                    <a:pt x="71" y="116"/>
                  </a:cubicBezTo>
                  <a:cubicBezTo>
                    <a:pt x="40" y="116"/>
                    <a:pt x="0" y="103"/>
                    <a:pt x="0" y="58"/>
                  </a:cubicBezTo>
                  <a:close/>
                  <a:moveTo>
                    <a:pt x="105" y="58"/>
                  </a:moveTo>
                  <a:cubicBezTo>
                    <a:pt x="105" y="40"/>
                    <a:pt x="91" y="29"/>
                    <a:pt x="71" y="29"/>
                  </a:cubicBezTo>
                  <a:cubicBezTo>
                    <a:pt x="50" y="29"/>
                    <a:pt x="36" y="39"/>
                    <a:pt x="36" y="58"/>
                  </a:cubicBezTo>
                  <a:cubicBezTo>
                    <a:pt x="36" y="76"/>
                    <a:pt x="50" y="88"/>
                    <a:pt x="71" y="88"/>
                  </a:cubicBezTo>
                  <a:cubicBezTo>
                    <a:pt x="91" y="88"/>
                    <a:pt x="105" y="77"/>
                    <a:pt x="10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15">
              <a:extLst>
                <a:ext uri="{FF2B5EF4-FFF2-40B4-BE49-F238E27FC236}">
                  <a16:creationId xmlns:a16="http://schemas.microsoft.com/office/drawing/2014/main" id="{77BABFEE-E123-40A0-9954-B8E47CB1EE69}"/>
                </a:ext>
              </a:extLst>
            </p:cNvPr>
            <p:cNvSpPr>
              <a:spLocks/>
            </p:cNvSpPr>
            <p:nvPr/>
          </p:nvSpPr>
          <p:spPr bwMode="auto">
            <a:xfrm>
              <a:off x="2824" y="985"/>
              <a:ext cx="216" cy="272"/>
            </a:xfrm>
            <a:custGeom>
              <a:avLst/>
              <a:gdLst>
                <a:gd name="T0" fmla="*/ 0 w 91"/>
                <a:gd name="T1" fmla="*/ 2 h 114"/>
                <a:gd name="T2" fmla="*/ 36 w 91"/>
                <a:gd name="T3" fmla="*/ 2 h 114"/>
                <a:gd name="T4" fmla="*/ 36 w 91"/>
                <a:gd name="T5" fmla="*/ 20 h 114"/>
                <a:gd name="T6" fmla="*/ 90 w 91"/>
                <a:gd name="T7" fmla="*/ 0 h 114"/>
                <a:gd name="T8" fmla="*/ 91 w 91"/>
                <a:gd name="T9" fmla="*/ 0 h 114"/>
                <a:gd name="T10" fmla="*/ 91 w 91"/>
                <a:gd name="T11" fmla="*/ 33 h 114"/>
                <a:gd name="T12" fmla="*/ 81 w 91"/>
                <a:gd name="T13" fmla="*/ 32 h 114"/>
                <a:gd name="T14" fmla="*/ 36 w 91"/>
                <a:gd name="T15" fmla="*/ 45 h 114"/>
                <a:gd name="T16" fmla="*/ 36 w 91"/>
                <a:gd name="T17" fmla="*/ 114 h 114"/>
                <a:gd name="T18" fmla="*/ 0 w 91"/>
                <a:gd name="T19" fmla="*/ 114 h 114"/>
                <a:gd name="T20" fmla="*/ 0 w 91"/>
                <a:gd name="T21" fmla="*/ 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14">
                  <a:moveTo>
                    <a:pt x="0" y="2"/>
                  </a:moveTo>
                  <a:cubicBezTo>
                    <a:pt x="36" y="2"/>
                    <a:pt x="36" y="2"/>
                    <a:pt x="36" y="2"/>
                  </a:cubicBezTo>
                  <a:cubicBezTo>
                    <a:pt x="36" y="20"/>
                    <a:pt x="36" y="20"/>
                    <a:pt x="36" y="20"/>
                  </a:cubicBezTo>
                  <a:cubicBezTo>
                    <a:pt x="43" y="11"/>
                    <a:pt x="58" y="0"/>
                    <a:pt x="90" y="0"/>
                  </a:cubicBezTo>
                  <a:cubicBezTo>
                    <a:pt x="91" y="0"/>
                    <a:pt x="91" y="0"/>
                    <a:pt x="91" y="0"/>
                  </a:cubicBezTo>
                  <a:cubicBezTo>
                    <a:pt x="91" y="33"/>
                    <a:pt x="91" y="33"/>
                    <a:pt x="91" y="33"/>
                  </a:cubicBezTo>
                  <a:cubicBezTo>
                    <a:pt x="90" y="33"/>
                    <a:pt x="84" y="32"/>
                    <a:pt x="81" y="32"/>
                  </a:cubicBezTo>
                  <a:cubicBezTo>
                    <a:pt x="57" y="32"/>
                    <a:pt x="42" y="39"/>
                    <a:pt x="36" y="45"/>
                  </a:cubicBezTo>
                  <a:cubicBezTo>
                    <a:pt x="36" y="114"/>
                    <a:pt x="36" y="114"/>
                    <a:pt x="36" y="114"/>
                  </a:cubicBezTo>
                  <a:cubicBezTo>
                    <a:pt x="0" y="114"/>
                    <a:pt x="0" y="114"/>
                    <a:pt x="0" y="114"/>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16">
              <a:extLst>
                <a:ext uri="{FF2B5EF4-FFF2-40B4-BE49-F238E27FC236}">
                  <a16:creationId xmlns:a16="http://schemas.microsoft.com/office/drawing/2014/main" id="{CD687560-2190-4344-B2E0-A34D94617D47}"/>
                </a:ext>
              </a:extLst>
            </p:cNvPr>
            <p:cNvSpPr>
              <a:spLocks noEditPoints="1"/>
            </p:cNvSpPr>
            <p:nvPr/>
          </p:nvSpPr>
          <p:spPr bwMode="auto">
            <a:xfrm>
              <a:off x="3069" y="985"/>
              <a:ext cx="325" cy="277"/>
            </a:xfrm>
            <a:custGeom>
              <a:avLst/>
              <a:gdLst>
                <a:gd name="T0" fmla="*/ 70 w 137"/>
                <a:gd name="T1" fmla="*/ 116 h 116"/>
                <a:gd name="T2" fmla="*/ 0 w 137"/>
                <a:gd name="T3" fmla="*/ 58 h 116"/>
                <a:gd name="T4" fmla="*/ 70 w 137"/>
                <a:gd name="T5" fmla="*/ 0 h 116"/>
                <a:gd name="T6" fmla="*/ 137 w 137"/>
                <a:gd name="T7" fmla="*/ 63 h 116"/>
                <a:gd name="T8" fmla="*/ 137 w 137"/>
                <a:gd name="T9" fmla="*/ 69 h 116"/>
                <a:gd name="T10" fmla="*/ 36 w 137"/>
                <a:gd name="T11" fmla="*/ 69 h 116"/>
                <a:gd name="T12" fmla="*/ 71 w 137"/>
                <a:gd name="T13" fmla="*/ 90 h 116"/>
                <a:gd name="T14" fmla="*/ 103 w 137"/>
                <a:gd name="T15" fmla="*/ 77 h 116"/>
                <a:gd name="T16" fmla="*/ 134 w 137"/>
                <a:gd name="T17" fmla="*/ 88 h 116"/>
                <a:gd name="T18" fmla="*/ 70 w 137"/>
                <a:gd name="T19" fmla="*/ 116 h 116"/>
                <a:gd name="T20" fmla="*/ 37 w 137"/>
                <a:gd name="T21" fmla="*/ 46 h 116"/>
                <a:gd name="T22" fmla="*/ 102 w 137"/>
                <a:gd name="T23" fmla="*/ 46 h 116"/>
                <a:gd name="T24" fmla="*/ 70 w 137"/>
                <a:gd name="T25" fmla="*/ 26 h 116"/>
                <a:gd name="T26" fmla="*/ 37 w 137"/>
                <a:gd name="T27" fmla="*/ 4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116">
                  <a:moveTo>
                    <a:pt x="70" y="116"/>
                  </a:moveTo>
                  <a:cubicBezTo>
                    <a:pt x="35" y="116"/>
                    <a:pt x="0" y="102"/>
                    <a:pt x="0" y="58"/>
                  </a:cubicBezTo>
                  <a:cubicBezTo>
                    <a:pt x="0" y="14"/>
                    <a:pt x="39" y="0"/>
                    <a:pt x="70" y="0"/>
                  </a:cubicBezTo>
                  <a:cubicBezTo>
                    <a:pt x="100" y="0"/>
                    <a:pt x="137" y="9"/>
                    <a:pt x="137" y="63"/>
                  </a:cubicBezTo>
                  <a:cubicBezTo>
                    <a:pt x="137" y="69"/>
                    <a:pt x="137" y="69"/>
                    <a:pt x="137" y="69"/>
                  </a:cubicBezTo>
                  <a:cubicBezTo>
                    <a:pt x="36" y="69"/>
                    <a:pt x="36" y="69"/>
                    <a:pt x="36" y="69"/>
                  </a:cubicBezTo>
                  <a:cubicBezTo>
                    <a:pt x="41" y="85"/>
                    <a:pt x="56" y="90"/>
                    <a:pt x="71" y="90"/>
                  </a:cubicBezTo>
                  <a:cubicBezTo>
                    <a:pt x="87" y="90"/>
                    <a:pt x="98" y="87"/>
                    <a:pt x="103" y="77"/>
                  </a:cubicBezTo>
                  <a:cubicBezTo>
                    <a:pt x="134" y="88"/>
                    <a:pt x="134" y="88"/>
                    <a:pt x="134" y="88"/>
                  </a:cubicBezTo>
                  <a:cubicBezTo>
                    <a:pt x="124" y="105"/>
                    <a:pt x="107" y="116"/>
                    <a:pt x="70" y="116"/>
                  </a:cubicBezTo>
                  <a:close/>
                  <a:moveTo>
                    <a:pt x="37" y="46"/>
                  </a:moveTo>
                  <a:cubicBezTo>
                    <a:pt x="102" y="46"/>
                    <a:pt x="102" y="46"/>
                    <a:pt x="102" y="46"/>
                  </a:cubicBezTo>
                  <a:cubicBezTo>
                    <a:pt x="99" y="31"/>
                    <a:pt x="88" y="26"/>
                    <a:pt x="70" y="26"/>
                  </a:cubicBezTo>
                  <a:cubicBezTo>
                    <a:pt x="59" y="26"/>
                    <a:pt x="42" y="31"/>
                    <a:pt x="3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17">
              <a:extLst>
                <a:ext uri="{FF2B5EF4-FFF2-40B4-BE49-F238E27FC236}">
                  <a16:creationId xmlns:a16="http://schemas.microsoft.com/office/drawing/2014/main" id="{FABB049B-0800-4E99-8316-05FD9B014ED9}"/>
                </a:ext>
              </a:extLst>
            </p:cNvPr>
            <p:cNvSpPr>
              <a:spLocks/>
            </p:cNvSpPr>
            <p:nvPr/>
          </p:nvSpPr>
          <p:spPr bwMode="auto">
            <a:xfrm>
              <a:off x="3432" y="985"/>
              <a:ext cx="306" cy="277"/>
            </a:xfrm>
            <a:custGeom>
              <a:avLst/>
              <a:gdLst>
                <a:gd name="T0" fmla="*/ 0 w 129"/>
                <a:gd name="T1" fmla="*/ 93 h 116"/>
                <a:gd name="T2" fmla="*/ 23 w 129"/>
                <a:gd name="T3" fmla="*/ 77 h 116"/>
                <a:gd name="T4" fmla="*/ 67 w 129"/>
                <a:gd name="T5" fmla="*/ 91 h 116"/>
                <a:gd name="T6" fmla="*/ 96 w 129"/>
                <a:gd name="T7" fmla="*/ 81 h 116"/>
                <a:gd name="T8" fmla="*/ 61 w 129"/>
                <a:gd name="T9" fmla="*/ 70 h 116"/>
                <a:gd name="T10" fmla="*/ 6 w 129"/>
                <a:gd name="T11" fmla="*/ 36 h 116"/>
                <a:gd name="T12" fmla="*/ 63 w 129"/>
                <a:gd name="T13" fmla="*/ 0 h 116"/>
                <a:gd name="T14" fmla="*/ 127 w 129"/>
                <a:gd name="T15" fmla="*/ 19 h 116"/>
                <a:gd name="T16" fmla="*/ 106 w 129"/>
                <a:gd name="T17" fmla="*/ 38 h 116"/>
                <a:gd name="T18" fmla="*/ 66 w 129"/>
                <a:gd name="T19" fmla="*/ 26 h 116"/>
                <a:gd name="T20" fmla="*/ 40 w 129"/>
                <a:gd name="T21" fmla="*/ 34 h 116"/>
                <a:gd name="T22" fmla="*/ 75 w 129"/>
                <a:gd name="T23" fmla="*/ 45 h 116"/>
                <a:gd name="T24" fmla="*/ 129 w 129"/>
                <a:gd name="T25" fmla="*/ 80 h 116"/>
                <a:gd name="T26" fmla="*/ 67 w 129"/>
                <a:gd name="T27" fmla="*/ 116 h 116"/>
                <a:gd name="T28" fmla="*/ 0 w 129"/>
                <a:gd name="T29" fmla="*/ 9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16">
                  <a:moveTo>
                    <a:pt x="0" y="93"/>
                  </a:moveTo>
                  <a:cubicBezTo>
                    <a:pt x="23" y="77"/>
                    <a:pt x="23" y="77"/>
                    <a:pt x="23" y="77"/>
                  </a:cubicBezTo>
                  <a:cubicBezTo>
                    <a:pt x="30" y="85"/>
                    <a:pt x="44" y="91"/>
                    <a:pt x="67" y="91"/>
                  </a:cubicBezTo>
                  <a:cubicBezTo>
                    <a:pt x="87" y="91"/>
                    <a:pt x="96" y="88"/>
                    <a:pt x="96" y="81"/>
                  </a:cubicBezTo>
                  <a:cubicBezTo>
                    <a:pt x="96" y="74"/>
                    <a:pt x="85" y="73"/>
                    <a:pt x="61" y="70"/>
                  </a:cubicBezTo>
                  <a:cubicBezTo>
                    <a:pt x="34" y="67"/>
                    <a:pt x="6" y="62"/>
                    <a:pt x="6" y="36"/>
                  </a:cubicBezTo>
                  <a:cubicBezTo>
                    <a:pt x="6" y="10"/>
                    <a:pt x="34" y="0"/>
                    <a:pt x="63" y="0"/>
                  </a:cubicBezTo>
                  <a:cubicBezTo>
                    <a:pt x="98" y="0"/>
                    <a:pt x="117" y="9"/>
                    <a:pt x="127" y="19"/>
                  </a:cubicBezTo>
                  <a:cubicBezTo>
                    <a:pt x="106" y="38"/>
                    <a:pt x="106" y="38"/>
                    <a:pt x="106" y="38"/>
                  </a:cubicBezTo>
                  <a:cubicBezTo>
                    <a:pt x="98" y="31"/>
                    <a:pt x="84" y="26"/>
                    <a:pt x="66" y="26"/>
                  </a:cubicBezTo>
                  <a:cubicBezTo>
                    <a:pt x="47" y="26"/>
                    <a:pt x="40" y="29"/>
                    <a:pt x="40" y="34"/>
                  </a:cubicBezTo>
                  <a:cubicBezTo>
                    <a:pt x="40" y="42"/>
                    <a:pt x="52" y="43"/>
                    <a:pt x="75" y="45"/>
                  </a:cubicBezTo>
                  <a:cubicBezTo>
                    <a:pt x="104" y="49"/>
                    <a:pt x="129" y="54"/>
                    <a:pt x="129" y="80"/>
                  </a:cubicBezTo>
                  <a:cubicBezTo>
                    <a:pt x="129" y="105"/>
                    <a:pt x="107" y="116"/>
                    <a:pt x="67" y="116"/>
                  </a:cubicBezTo>
                  <a:cubicBezTo>
                    <a:pt x="29" y="116"/>
                    <a:pt x="8" y="106"/>
                    <a:pt x="0"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18">
              <a:extLst>
                <a:ext uri="{FF2B5EF4-FFF2-40B4-BE49-F238E27FC236}">
                  <a16:creationId xmlns:a16="http://schemas.microsoft.com/office/drawing/2014/main" id="{7E6763BD-2573-4C6F-A893-027FF5086ED7}"/>
                </a:ext>
              </a:extLst>
            </p:cNvPr>
            <p:cNvSpPr>
              <a:spLocks noEditPoints="1"/>
            </p:cNvSpPr>
            <p:nvPr/>
          </p:nvSpPr>
          <p:spPr bwMode="auto">
            <a:xfrm>
              <a:off x="3800" y="892"/>
              <a:ext cx="85" cy="365"/>
            </a:xfrm>
            <a:custGeom>
              <a:avLst/>
              <a:gdLst>
                <a:gd name="T0" fmla="*/ 0 w 85"/>
                <a:gd name="T1" fmla="*/ 0 h 365"/>
                <a:gd name="T2" fmla="*/ 42 w 85"/>
                <a:gd name="T3" fmla="*/ 0 h 365"/>
                <a:gd name="T4" fmla="*/ 85 w 85"/>
                <a:gd name="T5" fmla="*/ 0 h 365"/>
                <a:gd name="T6" fmla="*/ 85 w 85"/>
                <a:gd name="T7" fmla="*/ 67 h 365"/>
                <a:gd name="T8" fmla="*/ 0 w 85"/>
                <a:gd name="T9" fmla="*/ 67 h 365"/>
                <a:gd name="T10" fmla="*/ 0 w 85"/>
                <a:gd name="T11" fmla="*/ 0 h 365"/>
                <a:gd name="T12" fmla="*/ 0 w 85"/>
                <a:gd name="T13" fmla="*/ 98 h 365"/>
                <a:gd name="T14" fmla="*/ 85 w 85"/>
                <a:gd name="T15" fmla="*/ 98 h 365"/>
                <a:gd name="T16" fmla="*/ 85 w 85"/>
                <a:gd name="T17" fmla="*/ 365 h 365"/>
                <a:gd name="T18" fmla="*/ 0 w 85"/>
                <a:gd name="T19" fmla="*/ 365 h 365"/>
                <a:gd name="T20" fmla="*/ 0 w 85"/>
                <a:gd name="T21" fmla="*/ 203 h 365"/>
                <a:gd name="T22" fmla="*/ 0 w 85"/>
                <a:gd name="T23"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65">
                  <a:moveTo>
                    <a:pt x="0" y="0"/>
                  </a:moveTo>
                  <a:lnTo>
                    <a:pt x="42" y="0"/>
                  </a:lnTo>
                  <a:lnTo>
                    <a:pt x="85" y="0"/>
                  </a:lnTo>
                  <a:lnTo>
                    <a:pt x="85" y="67"/>
                  </a:lnTo>
                  <a:lnTo>
                    <a:pt x="0" y="67"/>
                  </a:lnTo>
                  <a:lnTo>
                    <a:pt x="0" y="0"/>
                  </a:lnTo>
                  <a:close/>
                  <a:moveTo>
                    <a:pt x="0" y="98"/>
                  </a:moveTo>
                  <a:lnTo>
                    <a:pt x="85" y="98"/>
                  </a:lnTo>
                  <a:lnTo>
                    <a:pt x="85" y="365"/>
                  </a:lnTo>
                  <a:lnTo>
                    <a:pt x="0" y="365"/>
                  </a:lnTo>
                  <a:lnTo>
                    <a:pt x="0" y="203"/>
                  </a:lnTo>
                  <a:lnTo>
                    <a:pt x="0"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Freeform 19">
              <a:extLst>
                <a:ext uri="{FF2B5EF4-FFF2-40B4-BE49-F238E27FC236}">
                  <a16:creationId xmlns:a16="http://schemas.microsoft.com/office/drawing/2014/main" id="{6F3E0FB1-BAAB-4157-B45A-7F0773ED54E1}"/>
                </a:ext>
              </a:extLst>
            </p:cNvPr>
            <p:cNvSpPr>
              <a:spLocks/>
            </p:cNvSpPr>
            <p:nvPr/>
          </p:nvSpPr>
          <p:spPr bwMode="auto">
            <a:xfrm>
              <a:off x="4355" y="888"/>
              <a:ext cx="306" cy="369"/>
            </a:xfrm>
            <a:custGeom>
              <a:avLst/>
              <a:gdLst>
                <a:gd name="T0" fmla="*/ 0 w 129"/>
                <a:gd name="T1" fmla="*/ 0 h 155"/>
                <a:gd name="T2" fmla="*/ 36 w 129"/>
                <a:gd name="T3" fmla="*/ 0 h 155"/>
                <a:gd name="T4" fmla="*/ 36 w 129"/>
                <a:gd name="T5" fmla="*/ 55 h 155"/>
                <a:gd name="T6" fmla="*/ 86 w 129"/>
                <a:gd name="T7" fmla="*/ 41 h 155"/>
                <a:gd name="T8" fmla="*/ 129 w 129"/>
                <a:gd name="T9" fmla="*/ 83 h 155"/>
                <a:gd name="T10" fmla="*/ 129 w 129"/>
                <a:gd name="T11" fmla="*/ 155 h 155"/>
                <a:gd name="T12" fmla="*/ 93 w 129"/>
                <a:gd name="T13" fmla="*/ 155 h 155"/>
                <a:gd name="T14" fmla="*/ 93 w 129"/>
                <a:gd name="T15" fmla="*/ 86 h 155"/>
                <a:gd name="T16" fmla="*/ 70 w 129"/>
                <a:gd name="T17" fmla="*/ 72 h 155"/>
                <a:gd name="T18" fmla="*/ 36 w 129"/>
                <a:gd name="T19" fmla="*/ 81 h 155"/>
                <a:gd name="T20" fmla="*/ 36 w 129"/>
                <a:gd name="T21" fmla="*/ 155 h 155"/>
                <a:gd name="T22" fmla="*/ 0 w 129"/>
                <a:gd name="T23" fmla="*/ 155 h 155"/>
                <a:gd name="T24" fmla="*/ 0 w 129"/>
                <a:gd name="T2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55">
                  <a:moveTo>
                    <a:pt x="0" y="0"/>
                  </a:moveTo>
                  <a:cubicBezTo>
                    <a:pt x="36" y="0"/>
                    <a:pt x="36" y="0"/>
                    <a:pt x="36" y="0"/>
                  </a:cubicBezTo>
                  <a:cubicBezTo>
                    <a:pt x="36" y="55"/>
                    <a:pt x="36" y="55"/>
                    <a:pt x="36" y="55"/>
                  </a:cubicBezTo>
                  <a:cubicBezTo>
                    <a:pt x="42" y="50"/>
                    <a:pt x="61" y="41"/>
                    <a:pt x="86" y="41"/>
                  </a:cubicBezTo>
                  <a:cubicBezTo>
                    <a:pt x="110" y="41"/>
                    <a:pt x="129" y="52"/>
                    <a:pt x="129" y="83"/>
                  </a:cubicBezTo>
                  <a:cubicBezTo>
                    <a:pt x="129" y="155"/>
                    <a:pt x="129" y="155"/>
                    <a:pt x="129" y="155"/>
                  </a:cubicBezTo>
                  <a:cubicBezTo>
                    <a:pt x="93" y="155"/>
                    <a:pt x="93" y="155"/>
                    <a:pt x="93" y="155"/>
                  </a:cubicBezTo>
                  <a:cubicBezTo>
                    <a:pt x="93" y="86"/>
                    <a:pt x="93" y="86"/>
                    <a:pt x="93" y="86"/>
                  </a:cubicBezTo>
                  <a:cubicBezTo>
                    <a:pt x="93" y="77"/>
                    <a:pt x="87" y="72"/>
                    <a:pt x="70" y="72"/>
                  </a:cubicBezTo>
                  <a:cubicBezTo>
                    <a:pt x="56" y="72"/>
                    <a:pt x="42" y="76"/>
                    <a:pt x="36" y="81"/>
                  </a:cubicBezTo>
                  <a:cubicBezTo>
                    <a:pt x="36" y="155"/>
                    <a:pt x="36" y="155"/>
                    <a:pt x="36" y="155"/>
                  </a:cubicBezTo>
                  <a:cubicBezTo>
                    <a:pt x="0" y="155"/>
                    <a:pt x="0" y="155"/>
                    <a:pt x="0" y="155"/>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20">
              <a:extLst>
                <a:ext uri="{FF2B5EF4-FFF2-40B4-BE49-F238E27FC236}">
                  <a16:creationId xmlns:a16="http://schemas.microsoft.com/office/drawing/2014/main" id="{E7AF08AE-1E7F-4714-B382-49E4C98E2B46}"/>
                </a:ext>
              </a:extLst>
            </p:cNvPr>
            <p:cNvSpPr>
              <a:spLocks/>
            </p:cNvSpPr>
            <p:nvPr/>
          </p:nvSpPr>
          <p:spPr bwMode="auto">
            <a:xfrm>
              <a:off x="4709" y="900"/>
              <a:ext cx="259" cy="357"/>
            </a:xfrm>
            <a:custGeom>
              <a:avLst/>
              <a:gdLst>
                <a:gd name="T0" fmla="*/ 31 w 109"/>
                <a:gd name="T1" fmla="*/ 114 h 150"/>
                <a:gd name="T2" fmla="*/ 31 w 109"/>
                <a:gd name="T3" fmla="*/ 65 h 150"/>
                <a:gd name="T4" fmla="*/ 0 w 109"/>
                <a:gd name="T5" fmla="*/ 65 h 150"/>
                <a:gd name="T6" fmla="*/ 0 w 109"/>
                <a:gd name="T7" fmla="*/ 38 h 150"/>
                <a:gd name="T8" fmla="*/ 31 w 109"/>
                <a:gd name="T9" fmla="*/ 38 h 150"/>
                <a:gd name="T10" fmla="*/ 31 w 109"/>
                <a:gd name="T11" fmla="*/ 0 h 150"/>
                <a:gd name="T12" fmla="*/ 67 w 109"/>
                <a:gd name="T13" fmla="*/ 0 h 150"/>
                <a:gd name="T14" fmla="*/ 67 w 109"/>
                <a:gd name="T15" fmla="*/ 38 h 150"/>
                <a:gd name="T16" fmla="*/ 109 w 109"/>
                <a:gd name="T17" fmla="*/ 38 h 150"/>
                <a:gd name="T18" fmla="*/ 109 w 109"/>
                <a:gd name="T19" fmla="*/ 65 h 150"/>
                <a:gd name="T20" fmla="*/ 67 w 109"/>
                <a:gd name="T21" fmla="*/ 65 h 150"/>
                <a:gd name="T22" fmla="*/ 67 w 109"/>
                <a:gd name="T23" fmla="*/ 123 h 150"/>
                <a:gd name="T24" fmla="*/ 84 w 109"/>
                <a:gd name="T25" fmla="*/ 123 h 150"/>
                <a:gd name="T26" fmla="*/ 106 w 109"/>
                <a:gd name="T27" fmla="*/ 123 h 150"/>
                <a:gd name="T28" fmla="*/ 106 w 109"/>
                <a:gd name="T29" fmla="*/ 150 h 150"/>
                <a:gd name="T30" fmla="*/ 71 w 109"/>
                <a:gd name="T31" fmla="*/ 150 h 150"/>
                <a:gd name="T32" fmla="*/ 31 w 109"/>
                <a:gd name="T33" fmla="*/ 1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50">
                  <a:moveTo>
                    <a:pt x="31" y="114"/>
                  </a:moveTo>
                  <a:cubicBezTo>
                    <a:pt x="31" y="65"/>
                    <a:pt x="31" y="65"/>
                    <a:pt x="31" y="65"/>
                  </a:cubicBezTo>
                  <a:cubicBezTo>
                    <a:pt x="0" y="65"/>
                    <a:pt x="0" y="65"/>
                    <a:pt x="0" y="65"/>
                  </a:cubicBezTo>
                  <a:cubicBezTo>
                    <a:pt x="0" y="38"/>
                    <a:pt x="0" y="38"/>
                    <a:pt x="0" y="38"/>
                  </a:cubicBezTo>
                  <a:cubicBezTo>
                    <a:pt x="31" y="38"/>
                    <a:pt x="31" y="38"/>
                    <a:pt x="31" y="38"/>
                  </a:cubicBezTo>
                  <a:cubicBezTo>
                    <a:pt x="31" y="0"/>
                    <a:pt x="31" y="0"/>
                    <a:pt x="31" y="0"/>
                  </a:cubicBezTo>
                  <a:cubicBezTo>
                    <a:pt x="67" y="0"/>
                    <a:pt x="67" y="0"/>
                    <a:pt x="67" y="0"/>
                  </a:cubicBezTo>
                  <a:cubicBezTo>
                    <a:pt x="67" y="38"/>
                    <a:pt x="67" y="38"/>
                    <a:pt x="67" y="38"/>
                  </a:cubicBezTo>
                  <a:cubicBezTo>
                    <a:pt x="109" y="38"/>
                    <a:pt x="109" y="38"/>
                    <a:pt x="109" y="38"/>
                  </a:cubicBezTo>
                  <a:cubicBezTo>
                    <a:pt x="109" y="65"/>
                    <a:pt x="109" y="65"/>
                    <a:pt x="109" y="65"/>
                  </a:cubicBezTo>
                  <a:cubicBezTo>
                    <a:pt x="67" y="65"/>
                    <a:pt x="67" y="65"/>
                    <a:pt x="67" y="65"/>
                  </a:cubicBezTo>
                  <a:cubicBezTo>
                    <a:pt x="67" y="123"/>
                    <a:pt x="67" y="123"/>
                    <a:pt x="67" y="123"/>
                  </a:cubicBezTo>
                  <a:cubicBezTo>
                    <a:pt x="84" y="123"/>
                    <a:pt x="84" y="123"/>
                    <a:pt x="84" y="123"/>
                  </a:cubicBezTo>
                  <a:cubicBezTo>
                    <a:pt x="106" y="123"/>
                    <a:pt x="106" y="123"/>
                    <a:pt x="106" y="123"/>
                  </a:cubicBezTo>
                  <a:cubicBezTo>
                    <a:pt x="106" y="150"/>
                    <a:pt x="106" y="150"/>
                    <a:pt x="106" y="150"/>
                  </a:cubicBezTo>
                  <a:cubicBezTo>
                    <a:pt x="106" y="150"/>
                    <a:pt x="86" y="150"/>
                    <a:pt x="71" y="150"/>
                  </a:cubicBezTo>
                  <a:cubicBezTo>
                    <a:pt x="40" y="150"/>
                    <a:pt x="31" y="136"/>
                    <a:pt x="31"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Rectangle 21">
              <a:extLst>
                <a:ext uri="{FF2B5EF4-FFF2-40B4-BE49-F238E27FC236}">
                  <a16:creationId xmlns:a16="http://schemas.microsoft.com/office/drawing/2014/main" id="{6CFA8C5B-4D0A-4588-988A-BFBFA982F390}"/>
                </a:ext>
              </a:extLst>
            </p:cNvPr>
            <p:cNvSpPr>
              <a:spLocks noChangeArrowheads="1"/>
            </p:cNvSpPr>
            <p:nvPr/>
          </p:nvSpPr>
          <p:spPr bwMode="auto">
            <a:xfrm>
              <a:off x="514" y="1857"/>
              <a:ext cx="475"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1" name="Rectangle 22">
              <a:extLst>
                <a:ext uri="{FF2B5EF4-FFF2-40B4-BE49-F238E27FC236}">
                  <a16:creationId xmlns:a16="http://schemas.microsoft.com/office/drawing/2014/main" id="{F0F1F51A-47E7-4E10-84FD-C7E0F9607D0E}"/>
                </a:ext>
              </a:extLst>
            </p:cNvPr>
            <p:cNvSpPr>
              <a:spLocks noChangeArrowheads="1"/>
            </p:cNvSpPr>
            <p:nvPr/>
          </p:nvSpPr>
          <p:spPr bwMode="auto">
            <a:xfrm>
              <a:off x="232" y="1374"/>
              <a:ext cx="1125" cy="3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Rectangle 23">
              <a:extLst>
                <a:ext uri="{FF2B5EF4-FFF2-40B4-BE49-F238E27FC236}">
                  <a16:creationId xmlns:a16="http://schemas.microsoft.com/office/drawing/2014/main" id="{E5F97274-C96F-487C-8302-8F1F2C8FA91E}"/>
                </a:ext>
              </a:extLst>
            </p:cNvPr>
            <p:cNvSpPr>
              <a:spLocks noChangeArrowheads="1"/>
            </p:cNvSpPr>
            <p:nvPr/>
          </p:nvSpPr>
          <p:spPr bwMode="auto">
            <a:xfrm>
              <a:off x="514" y="888"/>
              <a:ext cx="1208"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24">
              <a:extLst>
                <a:ext uri="{FF2B5EF4-FFF2-40B4-BE49-F238E27FC236}">
                  <a16:creationId xmlns:a16="http://schemas.microsoft.com/office/drawing/2014/main" id="{B3241CA8-88E1-46A3-8D05-77242B5F2AE8}"/>
                </a:ext>
              </a:extLst>
            </p:cNvPr>
            <p:cNvSpPr>
              <a:spLocks/>
            </p:cNvSpPr>
            <p:nvPr/>
          </p:nvSpPr>
          <p:spPr bwMode="auto">
            <a:xfrm>
              <a:off x="2057" y="1921"/>
              <a:ext cx="193" cy="296"/>
            </a:xfrm>
            <a:custGeom>
              <a:avLst/>
              <a:gdLst>
                <a:gd name="T0" fmla="*/ 74 w 81"/>
                <a:gd name="T1" fmla="*/ 67 h 124"/>
                <a:gd name="T2" fmla="*/ 79 w 81"/>
                <a:gd name="T3" fmla="*/ 76 h 124"/>
                <a:gd name="T4" fmla="*/ 81 w 81"/>
                <a:gd name="T5" fmla="*/ 88 h 124"/>
                <a:gd name="T6" fmla="*/ 69 w 81"/>
                <a:gd name="T7" fmla="*/ 113 h 124"/>
                <a:gd name="T8" fmla="*/ 41 w 81"/>
                <a:gd name="T9" fmla="*/ 124 h 124"/>
                <a:gd name="T10" fmla="*/ 25 w 81"/>
                <a:gd name="T11" fmla="*/ 121 h 124"/>
                <a:gd name="T12" fmla="*/ 11 w 81"/>
                <a:gd name="T13" fmla="*/ 115 h 124"/>
                <a:gd name="T14" fmla="*/ 8 w 81"/>
                <a:gd name="T15" fmla="*/ 121 h 124"/>
                <a:gd name="T16" fmla="*/ 1 w 81"/>
                <a:gd name="T17" fmla="*/ 121 h 124"/>
                <a:gd name="T18" fmla="*/ 0 w 81"/>
                <a:gd name="T19" fmla="*/ 81 h 124"/>
                <a:gd name="T20" fmla="*/ 7 w 81"/>
                <a:gd name="T21" fmla="*/ 81 h 124"/>
                <a:gd name="T22" fmla="*/ 11 w 81"/>
                <a:gd name="T23" fmla="*/ 94 h 124"/>
                <a:gd name="T24" fmla="*/ 19 w 81"/>
                <a:gd name="T25" fmla="*/ 106 h 124"/>
                <a:gd name="T26" fmla="*/ 29 w 81"/>
                <a:gd name="T27" fmla="*/ 113 h 124"/>
                <a:gd name="T28" fmla="*/ 42 w 81"/>
                <a:gd name="T29" fmla="*/ 116 h 124"/>
                <a:gd name="T30" fmla="*/ 52 w 81"/>
                <a:gd name="T31" fmla="*/ 115 h 124"/>
                <a:gd name="T32" fmla="*/ 59 w 81"/>
                <a:gd name="T33" fmla="*/ 111 h 124"/>
                <a:gd name="T34" fmla="*/ 63 w 81"/>
                <a:gd name="T35" fmla="*/ 104 h 124"/>
                <a:gd name="T36" fmla="*/ 64 w 81"/>
                <a:gd name="T37" fmla="*/ 96 h 124"/>
                <a:gd name="T38" fmla="*/ 61 w 81"/>
                <a:gd name="T39" fmla="*/ 82 h 124"/>
                <a:gd name="T40" fmla="*/ 49 w 81"/>
                <a:gd name="T41" fmla="*/ 73 h 124"/>
                <a:gd name="T42" fmla="*/ 36 w 81"/>
                <a:gd name="T43" fmla="*/ 68 h 124"/>
                <a:gd name="T44" fmla="*/ 24 w 81"/>
                <a:gd name="T45" fmla="*/ 63 h 124"/>
                <a:gd name="T46" fmla="*/ 9 w 81"/>
                <a:gd name="T47" fmla="*/ 52 h 124"/>
                <a:gd name="T48" fmla="*/ 3 w 81"/>
                <a:gd name="T49" fmla="*/ 33 h 124"/>
                <a:gd name="T50" fmla="*/ 6 w 81"/>
                <a:gd name="T51" fmla="*/ 20 h 124"/>
                <a:gd name="T52" fmla="*/ 14 w 81"/>
                <a:gd name="T53" fmla="*/ 10 h 124"/>
                <a:gd name="T54" fmla="*/ 25 w 81"/>
                <a:gd name="T55" fmla="*/ 3 h 124"/>
                <a:gd name="T56" fmla="*/ 39 w 81"/>
                <a:gd name="T57" fmla="*/ 0 h 124"/>
                <a:gd name="T58" fmla="*/ 53 w 81"/>
                <a:gd name="T59" fmla="*/ 3 h 124"/>
                <a:gd name="T60" fmla="*/ 65 w 81"/>
                <a:gd name="T61" fmla="*/ 9 h 124"/>
                <a:gd name="T62" fmla="*/ 69 w 81"/>
                <a:gd name="T63" fmla="*/ 3 h 124"/>
                <a:gd name="T64" fmla="*/ 75 w 81"/>
                <a:gd name="T65" fmla="*/ 3 h 124"/>
                <a:gd name="T66" fmla="*/ 76 w 81"/>
                <a:gd name="T67" fmla="*/ 42 h 124"/>
                <a:gd name="T68" fmla="*/ 69 w 81"/>
                <a:gd name="T69" fmla="*/ 42 h 124"/>
                <a:gd name="T70" fmla="*/ 65 w 81"/>
                <a:gd name="T71" fmla="*/ 29 h 124"/>
                <a:gd name="T72" fmla="*/ 59 w 81"/>
                <a:gd name="T73" fmla="*/ 18 h 124"/>
                <a:gd name="T74" fmla="*/ 50 w 81"/>
                <a:gd name="T75" fmla="*/ 11 h 124"/>
                <a:gd name="T76" fmla="*/ 38 w 81"/>
                <a:gd name="T77" fmla="*/ 8 h 124"/>
                <a:gd name="T78" fmla="*/ 24 w 81"/>
                <a:gd name="T79" fmla="*/ 13 h 124"/>
                <a:gd name="T80" fmla="*/ 19 w 81"/>
                <a:gd name="T81" fmla="*/ 25 h 124"/>
                <a:gd name="T82" fmla="*/ 22 w 81"/>
                <a:gd name="T83" fmla="*/ 38 h 124"/>
                <a:gd name="T84" fmla="*/ 33 w 81"/>
                <a:gd name="T85" fmla="*/ 46 h 124"/>
                <a:gd name="T86" fmla="*/ 45 w 81"/>
                <a:gd name="T87" fmla="*/ 51 h 124"/>
                <a:gd name="T88" fmla="*/ 56 w 81"/>
                <a:gd name="T89" fmla="*/ 56 h 124"/>
                <a:gd name="T90" fmla="*/ 66 w 81"/>
                <a:gd name="T91" fmla="*/ 61 h 124"/>
                <a:gd name="T92" fmla="*/ 74 w 81"/>
                <a:gd name="T93" fmla="*/ 6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24">
                  <a:moveTo>
                    <a:pt x="74" y="67"/>
                  </a:moveTo>
                  <a:cubicBezTo>
                    <a:pt x="76" y="70"/>
                    <a:pt x="78" y="73"/>
                    <a:pt x="79" y="76"/>
                  </a:cubicBezTo>
                  <a:cubicBezTo>
                    <a:pt x="80" y="79"/>
                    <a:pt x="81" y="83"/>
                    <a:pt x="81" y="88"/>
                  </a:cubicBezTo>
                  <a:cubicBezTo>
                    <a:pt x="81" y="98"/>
                    <a:pt x="77" y="107"/>
                    <a:pt x="69" y="113"/>
                  </a:cubicBezTo>
                  <a:cubicBezTo>
                    <a:pt x="62" y="120"/>
                    <a:pt x="52" y="124"/>
                    <a:pt x="41" y="124"/>
                  </a:cubicBezTo>
                  <a:cubicBezTo>
                    <a:pt x="35" y="124"/>
                    <a:pt x="30" y="123"/>
                    <a:pt x="25" y="121"/>
                  </a:cubicBezTo>
                  <a:cubicBezTo>
                    <a:pt x="20" y="119"/>
                    <a:pt x="15" y="117"/>
                    <a:pt x="11" y="115"/>
                  </a:cubicBezTo>
                  <a:cubicBezTo>
                    <a:pt x="8" y="121"/>
                    <a:pt x="8" y="121"/>
                    <a:pt x="8" y="121"/>
                  </a:cubicBezTo>
                  <a:cubicBezTo>
                    <a:pt x="1" y="121"/>
                    <a:pt x="1" y="121"/>
                    <a:pt x="1" y="121"/>
                  </a:cubicBezTo>
                  <a:cubicBezTo>
                    <a:pt x="0" y="81"/>
                    <a:pt x="0" y="81"/>
                    <a:pt x="0" y="81"/>
                  </a:cubicBezTo>
                  <a:cubicBezTo>
                    <a:pt x="7" y="81"/>
                    <a:pt x="7" y="81"/>
                    <a:pt x="7" y="81"/>
                  </a:cubicBezTo>
                  <a:cubicBezTo>
                    <a:pt x="8" y="86"/>
                    <a:pt x="10" y="90"/>
                    <a:pt x="11" y="94"/>
                  </a:cubicBezTo>
                  <a:cubicBezTo>
                    <a:pt x="13" y="98"/>
                    <a:pt x="16" y="102"/>
                    <a:pt x="19" y="106"/>
                  </a:cubicBezTo>
                  <a:cubicBezTo>
                    <a:pt x="22" y="109"/>
                    <a:pt x="25" y="111"/>
                    <a:pt x="29" y="113"/>
                  </a:cubicBezTo>
                  <a:cubicBezTo>
                    <a:pt x="33" y="115"/>
                    <a:pt x="37" y="116"/>
                    <a:pt x="42" y="116"/>
                  </a:cubicBezTo>
                  <a:cubicBezTo>
                    <a:pt x="46" y="116"/>
                    <a:pt x="49" y="116"/>
                    <a:pt x="52" y="115"/>
                  </a:cubicBezTo>
                  <a:cubicBezTo>
                    <a:pt x="55" y="114"/>
                    <a:pt x="57" y="112"/>
                    <a:pt x="59" y="111"/>
                  </a:cubicBezTo>
                  <a:cubicBezTo>
                    <a:pt x="61" y="109"/>
                    <a:pt x="62" y="107"/>
                    <a:pt x="63" y="104"/>
                  </a:cubicBezTo>
                  <a:cubicBezTo>
                    <a:pt x="64" y="102"/>
                    <a:pt x="64" y="99"/>
                    <a:pt x="64" y="96"/>
                  </a:cubicBezTo>
                  <a:cubicBezTo>
                    <a:pt x="64" y="91"/>
                    <a:pt x="63" y="86"/>
                    <a:pt x="61" y="82"/>
                  </a:cubicBezTo>
                  <a:cubicBezTo>
                    <a:pt x="58" y="78"/>
                    <a:pt x="54" y="75"/>
                    <a:pt x="49" y="73"/>
                  </a:cubicBezTo>
                  <a:cubicBezTo>
                    <a:pt x="45" y="72"/>
                    <a:pt x="41" y="70"/>
                    <a:pt x="36" y="68"/>
                  </a:cubicBezTo>
                  <a:cubicBezTo>
                    <a:pt x="32" y="67"/>
                    <a:pt x="28" y="65"/>
                    <a:pt x="24" y="63"/>
                  </a:cubicBezTo>
                  <a:cubicBezTo>
                    <a:pt x="18" y="60"/>
                    <a:pt x="12" y="56"/>
                    <a:pt x="9" y="52"/>
                  </a:cubicBezTo>
                  <a:cubicBezTo>
                    <a:pt x="5" y="47"/>
                    <a:pt x="3" y="40"/>
                    <a:pt x="3" y="33"/>
                  </a:cubicBezTo>
                  <a:cubicBezTo>
                    <a:pt x="3" y="28"/>
                    <a:pt x="4" y="24"/>
                    <a:pt x="6" y="20"/>
                  </a:cubicBezTo>
                  <a:cubicBezTo>
                    <a:pt x="8" y="16"/>
                    <a:pt x="10" y="13"/>
                    <a:pt x="14" y="10"/>
                  </a:cubicBezTo>
                  <a:cubicBezTo>
                    <a:pt x="17" y="7"/>
                    <a:pt x="21" y="5"/>
                    <a:pt x="25" y="3"/>
                  </a:cubicBezTo>
                  <a:cubicBezTo>
                    <a:pt x="29" y="1"/>
                    <a:pt x="34" y="0"/>
                    <a:pt x="39" y="0"/>
                  </a:cubicBezTo>
                  <a:cubicBezTo>
                    <a:pt x="44" y="0"/>
                    <a:pt x="49" y="1"/>
                    <a:pt x="53" y="3"/>
                  </a:cubicBezTo>
                  <a:cubicBezTo>
                    <a:pt x="58" y="5"/>
                    <a:pt x="62" y="7"/>
                    <a:pt x="65" y="9"/>
                  </a:cubicBezTo>
                  <a:cubicBezTo>
                    <a:pt x="69" y="3"/>
                    <a:pt x="69" y="3"/>
                    <a:pt x="69" y="3"/>
                  </a:cubicBezTo>
                  <a:cubicBezTo>
                    <a:pt x="75" y="3"/>
                    <a:pt x="75" y="3"/>
                    <a:pt x="75" y="3"/>
                  </a:cubicBezTo>
                  <a:cubicBezTo>
                    <a:pt x="76" y="42"/>
                    <a:pt x="76" y="42"/>
                    <a:pt x="76" y="42"/>
                  </a:cubicBezTo>
                  <a:cubicBezTo>
                    <a:pt x="69" y="42"/>
                    <a:pt x="69" y="42"/>
                    <a:pt x="69" y="42"/>
                  </a:cubicBezTo>
                  <a:cubicBezTo>
                    <a:pt x="68" y="38"/>
                    <a:pt x="67" y="33"/>
                    <a:pt x="65" y="29"/>
                  </a:cubicBezTo>
                  <a:cubicBezTo>
                    <a:pt x="64" y="25"/>
                    <a:pt x="62" y="22"/>
                    <a:pt x="59" y="18"/>
                  </a:cubicBezTo>
                  <a:cubicBezTo>
                    <a:pt x="57" y="15"/>
                    <a:pt x="54" y="12"/>
                    <a:pt x="50" y="11"/>
                  </a:cubicBezTo>
                  <a:cubicBezTo>
                    <a:pt x="47" y="9"/>
                    <a:pt x="43" y="8"/>
                    <a:pt x="38" y="8"/>
                  </a:cubicBezTo>
                  <a:cubicBezTo>
                    <a:pt x="32" y="8"/>
                    <a:pt x="28" y="9"/>
                    <a:pt x="24" y="13"/>
                  </a:cubicBezTo>
                  <a:cubicBezTo>
                    <a:pt x="21" y="16"/>
                    <a:pt x="19" y="20"/>
                    <a:pt x="19" y="25"/>
                  </a:cubicBezTo>
                  <a:cubicBezTo>
                    <a:pt x="19" y="30"/>
                    <a:pt x="20" y="34"/>
                    <a:pt x="22" y="38"/>
                  </a:cubicBezTo>
                  <a:cubicBezTo>
                    <a:pt x="25" y="41"/>
                    <a:pt x="28" y="44"/>
                    <a:pt x="33" y="46"/>
                  </a:cubicBezTo>
                  <a:cubicBezTo>
                    <a:pt x="37" y="48"/>
                    <a:pt x="41" y="50"/>
                    <a:pt x="45" y="51"/>
                  </a:cubicBezTo>
                  <a:cubicBezTo>
                    <a:pt x="48" y="53"/>
                    <a:pt x="52" y="54"/>
                    <a:pt x="56" y="56"/>
                  </a:cubicBezTo>
                  <a:cubicBezTo>
                    <a:pt x="59" y="57"/>
                    <a:pt x="62" y="59"/>
                    <a:pt x="66" y="61"/>
                  </a:cubicBezTo>
                  <a:cubicBezTo>
                    <a:pt x="69" y="62"/>
                    <a:pt x="71" y="65"/>
                    <a:pt x="74"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25">
              <a:extLst>
                <a:ext uri="{FF2B5EF4-FFF2-40B4-BE49-F238E27FC236}">
                  <a16:creationId xmlns:a16="http://schemas.microsoft.com/office/drawing/2014/main" id="{245E50BF-AA94-437C-B25B-219DE77AE382}"/>
                </a:ext>
              </a:extLst>
            </p:cNvPr>
            <p:cNvSpPr>
              <a:spLocks noEditPoints="1"/>
            </p:cNvSpPr>
            <p:nvPr/>
          </p:nvSpPr>
          <p:spPr bwMode="auto">
            <a:xfrm>
              <a:off x="2269" y="2010"/>
              <a:ext cx="173" cy="204"/>
            </a:xfrm>
            <a:custGeom>
              <a:avLst/>
              <a:gdLst>
                <a:gd name="T0" fmla="*/ 73 w 73"/>
                <a:gd name="T1" fmla="*/ 65 h 86"/>
                <a:gd name="T2" fmla="*/ 59 w 73"/>
                <a:gd name="T3" fmla="*/ 80 h 86"/>
                <a:gd name="T4" fmla="*/ 39 w 73"/>
                <a:gd name="T5" fmla="*/ 86 h 86"/>
                <a:gd name="T6" fmla="*/ 22 w 73"/>
                <a:gd name="T7" fmla="*/ 83 h 86"/>
                <a:gd name="T8" fmla="*/ 9 w 73"/>
                <a:gd name="T9" fmla="*/ 73 h 86"/>
                <a:gd name="T10" fmla="*/ 2 w 73"/>
                <a:gd name="T11" fmla="*/ 59 h 86"/>
                <a:gd name="T12" fmla="*/ 0 w 73"/>
                <a:gd name="T13" fmla="*/ 42 h 86"/>
                <a:gd name="T14" fmla="*/ 2 w 73"/>
                <a:gd name="T15" fmla="*/ 27 h 86"/>
                <a:gd name="T16" fmla="*/ 10 w 73"/>
                <a:gd name="T17" fmla="*/ 13 h 86"/>
                <a:gd name="T18" fmla="*/ 21 w 73"/>
                <a:gd name="T19" fmla="*/ 3 h 86"/>
                <a:gd name="T20" fmla="*/ 37 w 73"/>
                <a:gd name="T21" fmla="*/ 0 h 86"/>
                <a:gd name="T22" fmla="*/ 53 w 73"/>
                <a:gd name="T23" fmla="*/ 3 h 86"/>
                <a:gd name="T24" fmla="*/ 63 w 73"/>
                <a:gd name="T25" fmla="*/ 10 h 86"/>
                <a:gd name="T26" fmla="*/ 69 w 73"/>
                <a:gd name="T27" fmla="*/ 21 h 86"/>
                <a:gd name="T28" fmla="*/ 71 w 73"/>
                <a:gd name="T29" fmla="*/ 35 h 86"/>
                <a:gd name="T30" fmla="*/ 71 w 73"/>
                <a:gd name="T31" fmla="*/ 41 h 86"/>
                <a:gd name="T32" fmla="*/ 16 w 73"/>
                <a:gd name="T33" fmla="*/ 41 h 86"/>
                <a:gd name="T34" fmla="*/ 18 w 73"/>
                <a:gd name="T35" fmla="*/ 55 h 86"/>
                <a:gd name="T36" fmla="*/ 23 w 73"/>
                <a:gd name="T37" fmla="*/ 67 h 86"/>
                <a:gd name="T38" fmla="*/ 31 w 73"/>
                <a:gd name="T39" fmla="*/ 74 h 86"/>
                <a:gd name="T40" fmla="*/ 44 w 73"/>
                <a:gd name="T41" fmla="*/ 77 h 86"/>
                <a:gd name="T42" fmla="*/ 56 w 73"/>
                <a:gd name="T43" fmla="*/ 74 h 86"/>
                <a:gd name="T44" fmla="*/ 67 w 73"/>
                <a:gd name="T45" fmla="*/ 61 h 86"/>
                <a:gd name="T46" fmla="*/ 73 w 73"/>
                <a:gd name="T47" fmla="*/ 65 h 86"/>
                <a:gd name="T48" fmla="*/ 54 w 73"/>
                <a:gd name="T49" fmla="*/ 34 h 86"/>
                <a:gd name="T50" fmla="*/ 53 w 73"/>
                <a:gd name="T51" fmla="*/ 24 h 86"/>
                <a:gd name="T52" fmla="*/ 51 w 73"/>
                <a:gd name="T53" fmla="*/ 15 h 86"/>
                <a:gd name="T54" fmla="*/ 46 w 73"/>
                <a:gd name="T55" fmla="*/ 9 h 86"/>
                <a:gd name="T56" fmla="*/ 37 w 73"/>
                <a:gd name="T57" fmla="*/ 6 h 86"/>
                <a:gd name="T58" fmla="*/ 23 w 73"/>
                <a:gd name="T59" fmla="*/ 13 h 86"/>
                <a:gd name="T60" fmla="*/ 16 w 73"/>
                <a:gd name="T61" fmla="*/ 34 h 86"/>
                <a:gd name="T62" fmla="*/ 54 w 73"/>
                <a:gd name="T6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73" y="65"/>
                  </a:moveTo>
                  <a:cubicBezTo>
                    <a:pt x="69" y="71"/>
                    <a:pt x="65" y="77"/>
                    <a:pt x="59" y="80"/>
                  </a:cubicBezTo>
                  <a:cubicBezTo>
                    <a:pt x="53" y="84"/>
                    <a:pt x="46" y="86"/>
                    <a:pt x="39" y="86"/>
                  </a:cubicBezTo>
                  <a:cubicBezTo>
                    <a:pt x="32" y="86"/>
                    <a:pt x="27" y="85"/>
                    <a:pt x="22" y="83"/>
                  </a:cubicBezTo>
                  <a:cubicBezTo>
                    <a:pt x="17" y="80"/>
                    <a:pt x="12" y="77"/>
                    <a:pt x="9" y="73"/>
                  </a:cubicBezTo>
                  <a:cubicBezTo>
                    <a:pt x="6" y="69"/>
                    <a:pt x="4" y="65"/>
                    <a:pt x="2" y="59"/>
                  </a:cubicBezTo>
                  <a:cubicBezTo>
                    <a:pt x="0" y="54"/>
                    <a:pt x="0" y="48"/>
                    <a:pt x="0" y="42"/>
                  </a:cubicBezTo>
                  <a:cubicBezTo>
                    <a:pt x="0" y="37"/>
                    <a:pt x="1" y="32"/>
                    <a:pt x="2" y="27"/>
                  </a:cubicBezTo>
                  <a:cubicBezTo>
                    <a:pt x="4" y="22"/>
                    <a:pt x="6" y="17"/>
                    <a:pt x="10" y="13"/>
                  </a:cubicBezTo>
                  <a:cubicBezTo>
                    <a:pt x="13" y="9"/>
                    <a:pt x="17" y="6"/>
                    <a:pt x="21" y="3"/>
                  </a:cubicBezTo>
                  <a:cubicBezTo>
                    <a:pt x="26" y="1"/>
                    <a:pt x="31" y="0"/>
                    <a:pt x="37" y="0"/>
                  </a:cubicBezTo>
                  <a:cubicBezTo>
                    <a:pt x="43" y="0"/>
                    <a:pt x="48" y="1"/>
                    <a:pt x="53" y="3"/>
                  </a:cubicBezTo>
                  <a:cubicBezTo>
                    <a:pt x="57" y="4"/>
                    <a:pt x="60" y="7"/>
                    <a:pt x="63" y="10"/>
                  </a:cubicBezTo>
                  <a:cubicBezTo>
                    <a:pt x="66" y="13"/>
                    <a:pt x="67" y="17"/>
                    <a:pt x="69" y="21"/>
                  </a:cubicBezTo>
                  <a:cubicBezTo>
                    <a:pt x="70" y="26"/>
                    <a:pt x="71" y="30"/>
                    <a:pt x="71" y="35"/>
                  </a:cubicBezTo>
                  <a:cubicBezTo>
                    <a:pt x="71" y="41"/>
                    <a:pt x="71" y="41"/>
                    <a:pt x="71" y="41"/>
                  </a:cubicBezTo>
                  <a:cubicBezTo>
                    <a:pt x="16" y="41"/>
                    <a:pt x="16" y="41"/>
                    <a:pt x="16" y="41"/>
                  </a:cubicBezTo>
                  <a:cubicBezTo>
                    <a:pt x="16" y="46"/>
                    <a:pt x="17" y="51"/>
                    <a:pt x="18" y="55"/>
                  </a:cubicBezTo>
                  <a:cubicBezTo>
                    <a:pt x="19" y="60"/>
                    <a:pt x="20" y="63"/>
                    <a:pt x="23" y="67"/>
                  </a:cubicBezTo>
                  <a:cubicBezTo>
                    <a:pt x="25" y="70"/>
                    <a:pt x="28" y="73"/>
                    <a:pt x="31" y="74"/>
                  </a:cubicBezTo>
                  <a:cubicBezTo>
                    <a:pt x="35" y="76"/>
                    <a:pt x="39" y="77"/>
                    <a:pt x="44" y="77"/>
                  </a:cubicBezTo>
                  <a:cubicBezTo>
                    <a:pt x="49" y="77"/>
                    <a:pt x="53" y="76"/>
                    <a:pt x="56" y="74"/>
                  </a:cubicBezTo>
                  <a:cubicBezTo>
                    <a:pt x="60" y="71"/>
                    <a:pt x="63" y="67"/>
                    <a:pt x="67" y="61"/>
                  </a:cubicBezTo>
                  <a:lnTo>
                    <a:pt x="73" y="65"/>
                  </a:lnTo>
                  <a:close/>
                  <a:moveTo>
                    <a:pt x="54" y="34"/>
                  </a:moveTo>
                  <a:cubicBezTo>
                    <a:pt x="54" y="30"/>
                    <a:pt x="54" y="27"/>
                    <a:pt x="53" y="24"/>
                  </a:cubicBezTo>
                  <a:cubicBezTo>
                    <a:pt x="53" y="20"/>
                    <a:pt x="52" y="17"/>
                    <a:pt x="51" y="15"/>
                  </a:cubicBezTo>
                  <a:cubicBezTo>
                    <a:pt x="50" y="12"/>
                    <a:pt x="48" y="10"/>
                    <a:pt x="46" y="9"/>
                  </a:cubicBezTo>
                  <a:cubicBezTo>
                    <a:pt x="43" y="7"/>
                    <a:pt x="41" y="6"/>
                    <a:pt x="37" y="6"/>
                  </a:cubicBezTo>
                  <a:cubicBezTo>
                    <a:pt x="31" y="6"/>
                    <a:pt x="26" y="9"/>
                    <a:pt x="23" y="13"/>
                  </a:cubicBezTo>
                  <a:cubicBezTo>
                    <a:pt x="19" y="18"/>
                    <a:pt x="17" y="25"/>
                    <a:pt x="16" y="34"/>
                  </a:cubicBezTo>
                  <a:lnTo>
                    <a:pt x="5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26">
              <a:extLst>
                <a:ext uri="{FF2B5EF4-FFF2-40B4-BE49-F238E27FC236}">
                  <a16:creationId xmlns:a16="http://schemas.microsoft.com/office/drawing/2014/main" id="{1A91A233-53A3-4759-9CC5-7E7FDA54060F}"/>
                </a:ext>
              </a:extLst>
            </p:cNvPr>
            <p:cNvSpPr>
              <a:spLocks noEditPoints="1"/>
            </p:cNvSpPr>
            <p:nvPr/>
          </p:nvSpPr>
          <p:spPr bwMode="auto">
            <a:xfrm>
              <a:off x="2451" y="2010"/>
              <a:ext cx="174" cy="204"/>
            </a:xfrm>
            <a:custGeom>
              <a:avLst/>
              <a:gdLst>
                <a:gd name="T0" fmla="*/ 73 w 73"/>
                <a:gd name="T1" fmla="*/ 65 h 86"/>
                <a:gd name="T2" fmla="*/ 59 w 73"/>
                <a:gd name="T3" fmla="*/ 80 h 86"/>
                <a:gd name="T4" fmla="*/ 39 w 73"/>
                <a:gd name="T5" fmla="*/ 86 h 86"/>
                <a:gd name="T6" fmla="*/ 22 w 73"/>
                <a:gd name="T7" fmla="*/ 83 h 86"/>
                <a:gd name="T8" fmla="*/ 10 w 73"/>
                <a:gd name="T9" fmla="*/ 73 h 86"/>
                <a:gd name="T10" fmla="*/ 2 w 73"/>
                <a:gd name="T11" fmla="*/ 59 h 86"/>
                <a:gd name="T12" fmla="*/ 0 w 73"/>
                <a:gd name="T13" fmla="*/ 42 h 86"/>
                <a:gd name="T14" fmla="*/ 3 w 73"/>
                <a:gd name="T15" fmla="*/ 27 h 86"/>
                <a:gd name="T16" fmla="*/ 10 w 73"/>
                <a:gd name="T17" fmla="*/ 13 h 86"/>
                <a:gd name="T18" fmla="*/ 22 w 73"/>
                <a:gd name="T19" fmla="*/ 3 h 86"/>
                <a:gd name="T20" fmla="*/ 38 w 73"/>
                <a:gd name="T21" fmla="*/ 0 h 86"/>
                <a:gd name="T22" fmla="*/ 53 w 73"/>
                <a:gd name="T23" fmla="*/ 3 h 86"/>
                <a:gd name="T24" fmla="*/ 63 w 73"/>
                <a:gd name="T25" fmla="*/ 10 h 86"/>
                <a:gd name="T26" fmla="*/ 69 w 73"/>
                <a:gd name="T27" fmla="*/ 21 h 86"/>
                <a:gd name="T28" fmla="*/ 71 w 73"/>
                <a:gd name="T29" fmla="*/ 35 h 86"/>
                <a:gd name="T30" fmla="*/ 71 w 73"/>
                <a:gd name="T31" fmla="*/ 41 h 86"/>
                <a:gd name="T32" fmla="*/ 17 w 73"/>
                <a:gd name="T33" fmla="*/ 41 h 86"/>
                <a:gd name="T34" fmla="*/ 18 w 73"/>
                <a:gd name="T35" fmla="*/ 55 h 86"/>
                <a:gd name="T36" fmla="*/ 23 w 73"/>
                <a:gd name="T37" fmla="*/ 67 h 86"/>
                <a:gd name="T38" fmla="*/ 31 w 73"/>
                <a:gd name="T39" fmla="*/ 74 h 86"/>
                <a:gd name="T40" fmla="*/ 44 w 73"/>
                <a:gd name="T41" fmla="*/ 77 h 86"/>
                <a:gd name="T42" fmla="*/ 57 w 73"/>
                <a:gd name="T43" fmla="*/ 74 h 86"/>
                <a:gd name="T44" fmla="*/ 67 w 73"/>
                <a:gd name="T45" fmla="*/ 61 h 86"/>
                <a:gd name="T46" fmla="*/ 73 w 73"/>
                <a:gd name="T47" fmla="*/ 65 h 86"/>
                <a:gd name="T48" fmla="*/ 55 w 73"/>
                <a:gd name="T49" fmla="*/ 34 h 86"/>
                <a:gd name="T50" fmla="*/ 54 w 73"/>
                <a:gd name="T51" fmla="*/ 24 h 86"/>
                <a:gd name="T52" fmla="*/ 51 w 73"/>
                <a:gd name="T53" fmla="*/ 15 h 86"/>
                <a:gd name="T54" fmla="*/ 46 w 73"/>
                <a:gd name="T55" fmla="*/ 9 h 86"/>
                <a:gd name="T56" fmla="*/ 37 w 73"/>
                <a:gd name="T57" fmla="*/ 6 h 86"/>
                <a:gd name="T58" fmla="*/ 23 w 73"/>
                <a:gd name="T59" fmla="*/ 13 h 86"/>
                <a:gd name="T60" fmla="*/ 17 w 73"/>
                <a:gd name="T61" fmla="*/ 34 h 86"/>
                <a:gd name="T62" fmla="*/ 55 w 73"/>
                <a:gd name="T6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73" y="65"/>
                  </a:moveTo>
                  <a:cubicBezTo>
                    <a:pt x="69" y="71"/>
                    <a:pt x="65" y="77"/>
                    <a:pt x="59" y="80"/>
                  </a:cubicBezTo>
                  <a:cubicBezTo>
                    <a:pt x="53" y="84"/>
                    <a:pt x="47" y="86"/>
                    <a:pt x="39" y="86"/>
                  </a:cubicBezTo>
                  <a:cubicBezTo>
                    <a:pt x="33" y="86"/>
                    <a:pt x="27" y="85"/>
                    <a:pt x="22" y="83"/>
                  </a:cubicBezTo>
                  <a:cubicBezTo>
                    <a:pt x="17" y="80"/>
                    <a:pt x="13" y="77"/>
                    <a:pt x="10" y="73"/>
                  </a:cubicBezTo>
                  <a:cubicBezTo>
                    <a:pt x="6" y="69"/>
                    <a:pt x="4" y="65"/>
                    <a:pt x="2" y="59"/>
                  </a:cubicBezTo>
                  <a:cubicBezTo>
                    <a:pt x="1" y="54"/>
                    <a:pt x="0" y="48"/>
                    <a:pt x="0" y="42"/>
                  </a:cubicBezTo>
                  <a:cubicBezTo>
                    <a:pt x="0" y="37"/>
                    <a:pt x="1" y="32"/>
                    <a:pt x="3" y="27"/>
                  </a:cubicBezTo>
                  <a:cubicBezTo>
                    <a:pt x="4" y="22"/>
                    <a:pt x="7" y="17"/>
                    <a:pt x="10" y="13"/>
                  </a:cubicBezTo>
                  <a:cubicBezTo>
                    <a:pt x="13" y="9"/>
                    <a:pt x="17" y="6"/>
                    <a:pt x="22" y="3"/>
                  </a:cubicBezTo>
                  <a:cubicBezTo>
                    <a:pt x="26" y="1"/>
                    <a:pt x="32" y="0"/>
                    <a:pt x="38" y="0"/>
                  </a:cubicBezTo>
                  <a:cubicBezTo>
                    <a:pt x="44" y="0"/>
                    <a:pt x="49" y="1"/>
                    <a:pt x="53" y="3"/>
                  </a:cubicBezTo>
                  <a:cubicBezTo>
                    <a:pt x="57" y="4"/>
                    <a:pt x="61" y="7"/>
                    <a:pt x="63" y="10"/>
                  </a:cubicBezTo>
                  <a:cubicBezTo>
                    <a:pt x="66" y="13"/>
                    <a:pt x="68" y="17"/>
                    <a:pt x="69" y="21"/>
                  </a:cubicBezTo>
                  <a:cubicBezTo>
                    <a:pt x="70" y="26"/>
                    <a:pt x="71" y="30"/>
                    <a:pt x="71" y="35"/>
                  </a:cubicBezTo>
                  <a:cubicBezTo>
                    <a:pt x="71" y="41"/>
                    <a:pt x="71" y="41"/>
                    <a:pt x="71" y="41"/>
                  </a:cubicBezTo>
                  <a:cubicBezTo>
                    <a:pt x="17" y="41"/>
                    <a:pt x="17" y="41"/>
                    <a:pt x="17" y="41"/>
                  </a:cubicBezTo>
                  <a:cubicBezTo>
                    <a:pt x="17" y="46"/>
                    <a:pt x="17" y="51"/>
                    <a:pt x="18" y="55"/>
                  </a:cubicBezTo>
                  <a:cubicBezTo>
                    <a:pt x="19" y="60"/>
                    <a:pt x="21" y="63"/>
                    <a:pt x="23" y="67"/>
                  </a:cubicBezTo>
                  <a:cubicBezTo>
                    <a:pt x="25" y="70"/>
                    <a:pt x="28" y="73"/>
                    <a:pt x="31" y="74"/>
                  </a:cubicBezTo>
                  <a:cubicBezTo>
                    <a:pt x="35" y="76"/>
                    <a:pt x="39" y="77"/>
                    <a:pt x="44" y="77"/>
                  </a:cubicBezTo>
                  <a:cubicBezTo>
                    <a:pt x="49" y="77"/>
                    <a:pt x="53" y="76"/>
                    <a:pt x="57" y="74"/>
                  </a:cubicBezTo>
                  <a:cubicBezTo>
                    <a:pt x="60" y="71"/>
                    <a:pt x="64" y="67"/>
                    <a:pt x="67" y="61"/>
                  </a:cubicBezTo>
                  <a:lnTo>
                    <a:pt x="73" y="65"/>
                  </a:lnTo>
                  <a:close/>
                  <a:moveTo>
                    <a:pt x="55" y="34"/>
                  </a:moveTo>
                  <a:cubicBezTo>
                    <a:pt x="55" y="30"/>
                    <a:pt x="54" y="27"/>
                    <a:pt x="54" y="24"/>
                  </a:cubicBezTo>
                  <a:cubicBezTo>
                    <a:pt x="53" y="20"/>
                    <a:pt x="52" y="17"/>
                    <a:pt x="51" y="15"/>
                  </a:cubicBezTo>
                  <a:cubicBezTo>
                    <a:pt x="50" y="12"/>
                    <a:pt x="48" y="10"/>
                    <a:pt x="46" y="9"/>
                  </a:cubicBezTo>
                  <a:cubicBezTo>
                    <a:pt x="44" y="7"/>
                    <a:pt x="41" y="6"/>
                    <a:pt x="37" y="6"/>
                  </a:cubicBezTo>
                  <a:cubicBezTo>
                    <a:pt x="32" y="6"/>
                    <a:pt x="27" y="9"/>
                    <a:pt x="23" y="13"/>
                  </a:cubicBezTo>
                  <a:cubicBezTo>
                    <a:pt x="19" y="18"/>
                    <a:pt x="17" y="25"/>
                    <a:pt x="17" y="34"/>
                  </a:cubicBezTo>
                  <a:lnTo>
                    <a:pt x="5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27">
              <a:extLst>
                <a:ext uri="{FF2B5EF4-FFF2-40B4-BE49-F238E27FC236}">
                  <a16:creationId xmlns:a16="http://schemas.microsoft.com/office/drawing/2014/main" id="{F6256392-3710-459F-BD70-60B073FB1070}"/>
                </a:ext>
              </a:extLst>
            </p:cNvPr>
            <p:cNvSpPr>
              <a:spLocks noEditPoints="1"/>
            </p:cNvSpPr>
            <p:nvPr/>
          </p:nvSpPr>
          <p:spPr bwMode="auto">
            <a:xfrm>
              <a:off x="2641" y="1910"/>
              <a:ext cx="100" cy="300"/>
            </a:xfrm>
            <a:custGeom>
              <a:avLst/>
              <a:gdLst>
                <a:gd name="T0" fmla="*/ 42 w 42"/>
                <a:gd name="T1" fmla="*/ 126 h 126"/>
                <a:gd name="T2" fmla="*/ 2 w 42"/>
                <a:gd name="T3" fmla="*/ 126 h 126"/>
                <a:gd name="T4" fmla="*/ 2 w 42"/>
                <a:gd name="T5" fmla="*/ 121 h 126"/>
                <a:gd name="T6" fmla="*/ 6 w 42"/>
                <a:gd name="T7" fmla="*/ 120 h 126"/>
                <a:gd name="T8" fmla="*/ 10 w 42"/>
                <a:gd name="T9" fmla="*/ 120 h 126"/>
                <a:gd name="T10" fmla="*/ 13 w 42"/>
                <a:gd name="T11" fmla="*/ 117 h 126"/>
                <a:gd name="T12" fmla="*/ 14 w 42"/>
                <a:gd name="T13" fmla="*/ 112 h 126"/>
                <a:gd name="T14" fmla="*/ 14 w 42"/>
                <a:gd name="T15" fmla="*/ 62 h 126"/>
                <a:gd name="T16" fmla="*/ 13 w 42"/>
                <a:gd name="T17" fmla="*/ 57 h 126"/>
                <a:gd name="T18" fmla="*/ 10 w 42"/>
                <a:gd name="T19" fmla="*/ 53 h 126"/>
                <a:gd name="T20" fmla="*/ 5 w 42"/>
                <a:gd name="T21" fmla="*/ 51 h 126"/>
                <a:gd name="T22" fmla="*/ 0 w 42"/>
                <a:gd name="T23" fmla="*/ 50 h 126"/>
                <a:gd name="T24" fmla="*/ 0 w 42"/>
                <a:gd name="T25" fmla="*/ 45 h 126"/>
                <a:gd name="T26" fmla="*/ 28 w 42"/>
                <a:gd name="T27" fmla="*/ 43 h 126"/>
                <a:gd name="T28" fmla="*/ 30 w 42"/>
                <a:gd name="T29" fmla="*/ 44 h 126"/>
                <a:gd name="T30" fmla="*/ 30 w 42"/>
                <a:gd name="T31" fmla="*/ 111 h 126"/>
                <a:gd name="T32" fmla="*/ 31 w 42"/>
                <a:gd name="T33" fmla="*/ 116 h 126"/>
                <a:gd name="T34" fmla="*/ 34 w 42"/>
                <a:gd name="T35" fmla="*/ 119 h 126"/>
                <a:gd name="T36" fmla="*/ 38 w 42"/>
                <a:gd name="T37" fmla="*/ 120 h 126"/>
                <a:gd name="T38" fmla="*/ 42 w 42"/>
                <a:gd name="T39" fmla="*/ 121 h 126"/>
                <a:gd name="T40" fmla="*/ 42 w 42"/>
                <a:gd name="T41" fmla="*/ 126 h 126"/>
                <a:gd name="T42" fmla="*/ 31 w 42"/>
                <a:gd name="T43" fmla="*/ 11 h 126"/>
                <a:gd name="T44" fmla="*/ 28 w 42"/>
                <a:gd name="T45" fmla="*/ 19 h 126"/>
                <a:gd name="T46" fmla="*/ 20 w 42"/>
                <a:gd name="T47" fmla="*/ 23 h 126"/>
                <a:gd name="T48" fmla="*/ 13 w 42"/>
                <a:gd name="T49" fmla="*/ 19 h 126"/>
                <a:gd name="T50" fmla="*/ 10 w 42"/>
                <a:gd name="T51" fmla="*/ 12 h 126"/>
                <a:gd name="T52" fmla="*/ 13 w 42"/>
                <a:gd name="T53" fmla="*/ 4 h 126"/>
                <a:gd name="T54" fmla="*/ 20 w 42"/>
                <a:gd name="T55" fmla="*/ 0 h 126"/>
                <a:gd name="T56" fmla="*/ 28 w 42"/>
                <a:gd name="T57" fmla="*/ 3 h 126"/>
                <a:gd name="T58" fmla="*/ 31 w 42"/>
                <a:gd name="T59"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126">
                  <a:moveTo>
                    <a:pt x="42" y="126"/>
                  </a:moveTo>
                  <a:cubicBezTo>
                    <a:pt x="2" y="126"/>
                    <a:pt x="2" y="126"/>
                    <a:pt x="2" y="126"/>
                  </a:cubicBezTo>
                  <a:cubicBezTo>
                    <a:pt x="2" y="121"/>
                    <a:pt x="2" y="121"/>
                    <a:pt x="2" y="121"/>
                  </a:cubicBezTo>
                  <a:cubicBezTo>
                    <a:pt x="3" y="121"/>
                    <a:pt x="5" y="120"/>
                    <a:pt x="6" y="120"/>
                  </a:cubicBezTo>
                  <a:cubicBezTo>
                    <a:pt x="7" y="120"/>
                    <a:pt x="9" y="120"/>
                    <a:pt x="10" y="120"/>
                  </a:cubicBezTo>
                  <a:cubicBezTo>
                    <a:pt x="11" y="119"/>
                    <a:pt x="12" y="118"/>
                    <a:pt x="13" y="117"/>
                  </a:cubicBezTo>
                  <a:cubicBezTo>
                    <a:pt x="14" y="116"/>
                    <a:pt x="14" y="114"/>
                    <a:pt x="14" y="112"/>
                  </a:cubicBezTo>
                  <a:cubicBezTo>
                    <a:pt x="14" y="62"/>
                    <a:pt x="14" y="62"/>
                    <a:pt x="14" y="62"/>
                  </a:cubicBezTo>
                  <a:cubicBezTo>
                    <a:pt x="14" y="60"/>
                    <a:pt x="14" y="58"/>
                    <a:pt x="13" y="57"/>
                  </a:cubicBezTo>
                  <a:cubicBezTo>
                    <a:pt x="12" y="55"/>
                    <a:pt x="11" y="54"/>
                    <a:pt x="10" y="53"/>
                  </a:cubicBezTo>
                  <a:cubicBezTo>
                    <a:pt x="9" y="52"/>
                    <a:pt x="7" y="52"/>
                    <a:pt x="5" y="51"/>
                  </a:cubicBezTo>
                  <a:cubicBezTo>
                    <a:pt x="3" y="51"/>
                    <a:pt x="1" y="51"/>
                    <a:pt x="0" y="50"/>
                  </a:cubicBezTo>
                  <a:cubicBezTo>
                    <a:pt x="0" y="45"/>
                    <a:pt x="0" y="45"/>
                    <a:pt x="0" y="45"/>
                  </a:cubicBezTo>
                  <a:cubicBezTo>
                    <a:pt x="28" y="43"/>
                    <a:pt x="28" y="43"/>
                    <a:pt x="28" y="43"/>
                  </a:cubicBezTo>
                  <a:cubicBezTo>
                    <a:pt x="30" y="44"/>
                    <a:pt x="30" y="44"/>
                    <a:pt x="30" y="44"/>
                  </a:cubicBezTo>
                  <a:cubicBezTo>
                    <a:pt x="30" y="111"/>
                    <a:pt x="30" y="111"/>
                    <a:pt x="30" y="111"/>
                  </a:cubicBezTo>
                  <a:cubicBezTo>
                    <a:pt x="30" y="113"/>
                    <a:pt x="30" y="115"/>
                    <a:pt x="31" y="116"/>
                  </a:cubicBezTo>
                  <a:cubicBezTo>
                    <a:pt x="31" y="117"/>
                    <a:pt x="33" y="118"/>
                    <a:pt x="34" y="119"/>
                  </a:cubicBezTo>
                  <a:cubicBezTo>
                    <a:pt x="35" y="119"/>
                    <a:pt x="37" y="120"/>
                    <a:pt x="38" y="120"/>
                  </a:cubicBezTo>
                  <a:cubicBezTo>
                    <a:pt x="39" y="120"/>
                    <a:pt x="40" y="121"/>
                    <a:pt x="42" y="121"/>
                  </a:cubicBezTo>
                  <a:lnTo>
                    <a:pt x="42" y="126"/>
                  </a:lnTo>
                  <a:close/>
                  <a:moveTo>
                    <a:pt x="31" y="11"/>
                  </a:moveTo>
                  <a:cubicBezTo>
                    <a:pt x="31" y="14"/>
                    <a:pt x="30" y="17"/>
                    <a:pt x="28" y="19"/>
                  </a:cubicBezTo>
                  <a:cubicBezTo>
                    <a:pt x="26" y="21"/>
                    <a:pt x="24" y="23"/>
                    <a:pt x="20" y="23"/>
                  </a:cubicBezTo>
                  <a:cubicBezTo>
                    <a:pt x="18" y="23"/>
                    <a:pt x="15" y="21"/>
                    <a:pt x="13" y="19"/>
                  </a:cubicBezTo>
                  <a:cubicBezTo>
                    <a:pt x="11" y="17"/>
                    <a:pt x="10" y="14"/>
                    <a:pt x="10" y="12"/>
                  </a:cubicBezTo>
                  <a:cubicBezTo>
                    <a:pt x="10" y="8"/>
                    <a:pt x="11" y="6"/>
                    <a:pt x="13" y="4"/>
                  </a:cubicBezTo>
                  <a:cubicBezTo>
                    <a:pt x="15" y="1"/>
                    <a:pt x="18" y="0"/>
                    <a:pt x="20" y="0"/>
                  </a:cubicBezTo>
                  <a:cubicBezTo>
                    <a:pt x="24" y="0"/>
                    <a:pt x="26" y="1"/>
                    <a:pt x="28" y="3"/>
                  </a:cubicBezTo>
                  <a:cubicBezTo>
                    <a:pt x="30" y="5"/>
                    <a:pt x="31" y="8"/>
                    <a:pt x="3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28">
              <a:extLst>
                <a:ext uri="{FF2B5EF4-FFF2-40B4-BE49-F238E27FC236}">
                  <a16:creationId xmlns:a16="http://schemas.microsoft.com/office/drawing/2014/main" id="{BD7879C0-0C4F-4C47-89D3-07D8F2D9A177}"/>
                </a:ext>
              </a:extLst>
            </p:cNvPr>
            <p:cNvSpPr>
              <a:spLocks/>
            </p:cNvSpPr>
            <p:nvPr/>
          </p:nvSpPr>
          <p:spPr bwMode="auto">
            <a:xfrm>
              <a:off x="2750" y="2010"/>
              <a:ext cx="216" cy="200"/>
            </a:xfrm>
            <a:custGeom>
              <a:avLst/>
              <a:gdLst>
                <a:gd name="T0" fmla="*/ 91 w 91"/>
                <a:gd name="T1" fmla="*/ 84 h 84"/>
                <a:gd name="T2" fmla="*/ 51 w 91"/>
                <a:gd name="T3" fmla="*/ 84 h 84"/>
                <a:gd name="T4" fmla="*/ 51 w 91"/>
                <a:gd name="T5" fmla="*/ 79 h 84"/>
                <a:gd name="T6" fmla="*/ 55 w 91"/>
                <a:gd name="T7" fmla="*/ 78 h 84"/>
                <a:gd name="T8" fmla="*/ 59 w 91"/>
                <a:gd name="T9" fmla="*/ 78 h 84"/>
                <a:gd name="T10" fmla="*/ 62 w 91"/>
                <a:gd name="T11" fmla="*/ 75 h 84"/>
                <a:gd name="T12" fmla="*/ 64 w 91"/>
                <a:gd name="T13" fmla="*/ 70 h 84"/>
                <a:gd name="T14" fmla="*/ 64 w 91"/>
                <a:gd name="T15" fmla="*/ 28 h 84"/>
                <a:gd name="T16" fmla="*/ 59 w 91"/>
                <a:gd name="T17" fmla="*/ 15 h 84"/>
                <a:gd name="T18" fmla="*/ 49 w 91"/>
                <a:gd name="T19" fmla="*/ 10 h 84"/>
                <a:gd name="T20" fmla="*/ 41 w 91"/>
                <a:gd name="T21" fmla="*/ 11 h 84"/>
                <a:gd name="T22" fmla="*/ 35 w 91"/>
                <a:gd name="T23" fmla="*/ 15 h 84"/>
                <a:gd name="T24" fmla="*/ 30 w 91"/>
                <a:gd name="T25" fmla="*/ 19 h 84"/>
                <a:gd name="T26" fmla="*/ 28 w 91"/>
                <a:gd name="T27" fmla="*/ 22 h 84"/>
                <a:gd name="T28" fmla="*/ 28 w 91"/>
                <a:gd name="T29" fmla="*/ 69 h 84"/>
                <a:gd name="T30" fmla="*/ 29 w 91"/>
                <a:gd name="T31" fmla="*/ 74 h 84"/>
                <a:gd name="T32" fmla="*/ 33 w 91"/>
                <a:gd name="T33" fmla="*/ 77 h 84"/>
                <a:gd name="T34" fmla="*/ 37 w 91"/>
                <a:gd name="T35" fmla="*/ 78 h 84"/>
                <a:gd name="T36" fmla="*/ 41 w 91"/>
                <a:gd name="T37" fmla="*/ 79 h 84"/>
                <a:gd name="T38" fmla="*/ 41 w 91"/>
                <a:gd name="T39" fmla="*/ 84 h 84"/>
                <a:gd name="T40" fmla="*/ 1 w 91"/>
                <a:gd name="T41" fmla="*/ 84 h 84"/>
                <a:gd name="T42" fmla="*/ 1 w 91"/>
                <a:gd name="T43" fmla="*/ 79 h 84"/>
                <a:gd name="T44" fmla="*/ 5 w 91"/>
                <a:gd name="T45" fmla="*/ 78 h 84"/>
                <a:gd name="T46" fmla="*/ 8 w 91"/>
                <a:gd name="T47" fmla="*/ 78 h 84"/>
                <a:gd name="T48" fmla="*/ 11 w 91"/>
                <a:gd name="T49" fmla="*/ 75 h 84"/>
                <a:gd name="T50" fmla="*/ 13 w 91"/>
                <a:gd name="T51" fmla="*/ 70 h 84"/>
                <a:gd name="T52" fmla="*/ 13 w 91"/>
                <a:gd name="T53" fmla="*/ 20 h 84"/>
                <a:gd name="T54" fmla="*/ 11 w 91"/>
                <a:gd name="T55" fmla="*/ 14 h 84"/>
                <a:gd name="T56" fmla="*/ 8 w 91"/>
                <a:gd name="T57" fmla="*/ 11 h 84"/>
                <a:gd name="T58" fmla="*/ 4 w 91"/>
                <a:gd name="T59" fmla="*/ 9 h 84"/>
                <a:gd name="T60" fmla="*/ 0 w 91"/>
                <a:gd name="T61" fmla="*/ 8 h 84"/>
                <a:gd name="T62" fmla="*/ 0 w 91"/>
                <a:gd name="T63" fmla="*/ 3 h 84"/>
                <a:gd name="T64" fmla="*/ 27 w 91"/>
                <a:gd name="T65" fmla="*/ 1 h 84"/>
                <a:gd name="T66" fmla="*/ 28 w 91"/>
                <a:gd name="T67" fmla="*/ 2 h 84"/>
                <a:gd name="T68" fmla="*/ 28 w 91"/>
                <a:gd name="T69" fmla="*/ 14 h 84"/>
                <a:gd name="T70" fmla="*/ 29 w 91"/>
                <a:gd name="T71" fmla="*/ 14 h 84"/>
                <a:gd name="T72" fmla="*/ 34 w 91"/>
                <a:gd name="T73" fmla="*/ 9 h 84"/>
                <a:gd name="T74" fmla="*/ 39 w 91"/>
                <a:gd name="T75" fmla="*/ 5 h 84"/>
                <a:gd name="T76" fmla="*/ 46 w 91"/>
                <a:gd name="T77" fmla="*/ 1 h 84"/>
                <a:gd name="T78" fmla="*/ 56 w 91"/>
                <a:gd name="T79" fmla="*/ 0 h 84"/>
                <a:gd name="T80" fmla="*/ 74 w 91"/>
                <a:gd name="T81" fmla="*/ 7 h 84"/>
                <a:gd name="T82" fmla="*/ 79 w 91"/>
                <a:gd name="T83" fmla="*/ 27 h 84"/>
                <a:gd name="T84" fmla="*/ 79 w 91"/>
                <a:gd name="T85" fmla="*/ 69 h 84"/>
                <a:gd name="T86" fmla="*/ 80 w 91"/>
                <a:gd name="T87" fmla="*/ 74 h 84"/>
                <a:gd name="T88" fmla="*/ 84 w 91"/>
                <a:gd name="T89" fmla="*/ 77 h 84"/>
                <a:gd name="T90" fmla="*/ 87 w 91"/>
                <a:gd name="T91" fmla="*/ 78 h 84"/>
                <a:gd name="T92" fmla="*/ 91 w 91"/>
                <a:gd name="T93" fmla="*/ 79 h 84"/>
                <a:gd name="T94" fmla="*/ 91 w 91"/>
                <a:gd name="T9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84">
                  <a:moveTo>
                    <a:pt x="91" y="84"/>
                  </a:moveTo>
                  <a:cubicBezTo>
                    <a:pt x="51" y="84"/>
                    <a:pt x="51" y="84"/>
                    <a:pt x="51" y="84"/>
                  </a:cubicBezTo>
                  <a:cubicBezTo>
                    <a:pt x="51" y="79"/>
                    <a:pt x="51" y="79"/>
                    <a:pt x="51" y="79"/>
                  </a:cubicBezTo>
                  <a:cubicBezTo>
                    <a:pt x="52" y="79"/>
                    <a:pt x="54" y="78"/>
                    <a:pt x="55" y="78"/>
                  </a:cubicBezTo>
                  <a:cubicBezTo>
                    <a:pt x="57" y="78"/>
                    <a:pt x="58" y="78"/>
                    <a:pt x="59" y="78"/>
                  </a:cubicBezTo>
                  <a:cubicBezTo>
                    <a:pt x="61" y="77"/>
                    <a:pt x="62" y="76"/>
                    <a:pt x="62" y="75"/>
                  </a:cubicBezTo>
                  <a:cubicBezTo>
                    <a:pt x="63" y="74"/>
                    <a:pt x="64" y="72"/>
                    <a:pt x="64" y="70"/>
                  </a:cubicBezTo>
                  <a:cubicBezTo>
                    <a:pt x="64" y="28"/>
                    <a:pt x="64" y="28"/>
                    <a:pt x="64" y="28"/>
                  </a:cubicBezTo>
                  <a:cubicBezTo>
                    <a:pt x="64" y="22"/>
                    <a:pt x="62" y="18"/>
                    <a:pt x="59" y="15"/>
                  </a:cubicBezTo>
                  <a:cubicBezTo>
                    <a:pt x="57" y="11"/>
                    <a:pt x="53" y="10"/>
                    <a:pt x="49" y="10"/>
                  </a:cubicBezTo>
                  <a:cubicBezTo>
                    <a:pt x="46" y="10"/>
                    <a:pt x="44" y="10"/>
                    <a:pt x="41" y="11"/>
                  </a:cubicBezTo>
                  <a:cubicBezTo>
                    <a:pt x="39" y="12"/>
                    <a:pt x="37" y="13"/>
                    <a:pt x="35" y="15"/>
                  </a:cubicBezTo>
                  <a:cubicBezTo>
                    <a:pt x="33" y="16"/>
                    <a:pt x="32" y="17"/>
                    <a:pt x="30" y="19"/>
                  </a:cubicBezTo>
                  <a:cubicBezTo>
                    <a:pt x="29" y="20"/>
                    <a:pt x="29" y="21"/>
                    <a:pt x="28" y="22"/>
                  </a:cubicBezTo>
                  <a:cubicBezTo>
                    <a:pt x="28" y="69"/>
                    <a:pt x="28" y="69"/>
                    <a:pt x="28" y="69"/>
                  </a:cubicBezTo>
                  <a:cubicBezTo>
                    <a:pt x="28" y="71"/>
                    <a:pt x="28" y="73"/>
                    <a:pt x="29" y="74"/>
                  </a:cubicBezTo>
                  <a:cubicBezTo>
                    <a:pt x="30" y="75"/>
                    <a:pt x="31" y="76"/>
                    <a:pt x="33" y="77"/>
                  </a:cubicBezTo>
                  <a:cubicBezTo>
                    <a:pt x="34" y="77"/>
                    <a:pt x="35" y="78"/>
                    <a:pt x="37" y="78"/>
                  </a:cubicBezTo>
                  <a:cubicBezTo>
                    <a:pt x="38" y="78"/>
                    <a:pt x="39" y="79"/>
                    <a:pt x="41" y="79"/>
                  </a:cubicBezTo>
                  <a:cubicBezTo>
                    <a:pt x="41" y="84"/>
                    <a:pt x="41" y="84"/>
                    <a:pt x="41" y="84"/>
                  </a:cubicBezTo>
                  <a:cubicBezTo>
                    <a:pt x="1" y="84"/>
                    <a:pt x="1" y="84"/>
                    <a:pt x="1" y="84"/>
                  </a:cubicBezTo>
                  <a:cubicBezTo>
                    <a:pt x="1" y="79"/>
                    <a:pt x="1" y="79"/>
                    <a:pt x="1" y="79"/>
                  </a:cubicBezTo>
                  <a:cubicBezTo>
                    <a:pt x="2" y="79"/>
                    <a:pt x="3" y="78"/>
                    <a:pt x="5" y="78"/>
                  </a:cubicBezTo>
                  <a:cubicBezTo>
                    <a:pt x="6" y="78"/>
                    <a:pt x="7" y="78"/>
                    <a:pt x="8" y="78"/>
                  </a:cubicBezTo>
                  <a:cubicBezTo>
                    <a:pt x="10" y="77"/>
                    <a:pt x="11" y="76"/>
                    <a:pt x="11" y="75"/>
                  </a:cubicBezTo>
                  <a:cubicBezTo>
                    <a:pt x="12" y="74"/>
                    <a:pt x="13" y="72"/>
                    <a:pt x="13" y="70"/>
                  </a:cubicBezTo>
                  <a:cubicBezTo>
                    <a:pt x="13" y="20"/>
                    <a:pt x="13" y="20"/>
                    <a:pt x="13" y="20"/>
                  </a:cubicBezTo>
                  <a:cubicBezTo>
                    <a:pt x="13" y="18"/>
                    <a:pt x="12" y="16"/>
                    <a:pt x="11" y="14"/>
                  </a:cubicBezTo>
                  <a:cubicBezTo>
                    <a:pt x="11" y="13"/>
                    <a:pt x="9" y="12"/>
                    <a:pt x="8" y="11"/>
                  </a:cubicBezTo>
                  <a:cubicBezTo>
                    <a:pt x="7" y="10"/>
                    <a:pt x="6" y="9"/>
                    <a:pt x="4" y="9"/>
                  </a:cubicBezTo>
                  <a:cubicBezTo>
                    <a:pt x="3" y="9"/>
                    <a:pt x="1" y="9"/>
                    <a:pt x="0" y="8"/>
                  </a:cubicBezTo>
                  <a:cubicBezTo>
                    <a:pt x="0" y="3"/>
                    <a:pt x="0" y="3"/>
                    <a:pt x="0" y="3"/>
                  </a:cubicBezTo>
                  <a:cubicBezTo>
                    <a:pt x="27" y="1"/>
                    <a:pt x="27" y="1"/>
                    <a:pt x="27" y="1"/>
                  </a:cubicBezTo>
                  <a:cubicBezTo>
                    <a:pt x="28" y="2"/>
                    <a:pt x="28" y="2"/>
                    <a:pt x="28" y="2"/>
                  </a:cubicBezTo>
                  <a:cubicBezTo>
                    <a:pt x="28" y="14"/>
                    <a:pt x="28" y="14"/>
                    <a:pt x="28" y="14"/>
                  </a:cubicBezTo>
                  <a:cubicBezTo>
                    <a:pt x="29" y="14"/>
                    <a:pt x="29" y="14"/>
                    <a:pt x="29" y="14"/>
                  </a:cubicBezTo>
                  <a:cubicBezTo>
                    <a:pt x="30" y="13"/>
                    <a:pt x="32" y="11"/>
                    <a:pt x="34" y="9"/>
                  </a:cubicBezTo>
                  <a:cubicBezTo>
                    <a:pt x="35" y="7"/>
                    <a:pt x="37" y="6"/>
                    <a:pt x="39" y="5"/>
                  </a:cubicBezTo>
                  <a:cubicBezTo>
                    <a:pt x="41" y="3"/>
                    <a:pt x="44" y="2"/>
                    <a:pt x="46" y="1"/>
                  </a:cubicBezTo>
                  <a:cubicBezTo>
                    <a:pt x="49" y="0"/>
                    <a:pt x="52" y="0"/>
                    <a:pt x="56" y="0"/>
                  </a:cubicBezTo>
                  <a:cubicBezTo>
                    <a:pt x="64" y="0"/>
                    <a:pt x="70" y="2"/>
                    <a:pt x="74" y="7"/>
                  </a:cubicBezTo>
                  <a:cubicBezTo>
                    <a:pt x="77" y="12"/>
                    <a:pt x="79" y="19"/>
                    <a:pt x="79" y="27"/>
                  </a:cubicBezTo>
                  <a:cubicBezTo>
                    <a:pt x="79" y="69"/>
                    <a:pt x="79" y="69"/>
                    <a:pt x="79" y="69"/>
                  </a:cubicBezTo>
                  <a:cubicBezTo>
                    <a:pt x="79" y="71"/>
                    <a:pt x="80" y="73"/>
                    <a:pt x="80" y="74"/>
                  </a:cubicBezTo>
                  <a:cubicBezTo>
                    <a:pt x="81" y="75"/>
                    <a:pt x="82" y="76"/>
                    <a:pt x="84" y="77"/>
                  </a:cubicBezTo>
                  <a:cubicBezTo>
                    <a:pt x="85" y="78"/>
                    <a:pt x="86" y="78"/>
                    <a:pt x="87" y="78"/>
                  </a:cubicBezTo>
                  <a:cubicBezTo>
                    <a:pt x="88" y="78"/>
                    <a:pt x="89" y="79"/>
                    <a:pt x="91" y="79"/>
                  </a:cubicBezTo>
                  <a:lnTo>
                    <a:pt x="9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29">
              <a:extLst>
                <a:ext uri="{FF2B5EF4-FFF2-40B4-BE49-F238E27FC236}">
                  <a16:creationId xmlns:a16="http://schemas.microsoft.com/office/drawing/2014/main" id="{9BED99AD-B098-4880-A090-B7F18B4620CE}"/>
                </a:ext>
              </a:extLst>
            </p:cNvPr>
            <p:cNvSpPr>
              <a:spLocks noEditPoints="1"/>
            </p:cNvSpPr>
            <p:nvPr/>
          </p:nvSpPr>
          <p:spPr bwMode="auto">
            <a:xfrm>
              <a:off x="2966" y="2010"/>
              <a:ext cx="190" cy="288"/>
            </a:xfrm>
            <a:custGeom>
              <a:avLst/>
              <a:gdLst>
                <a:gd name="T0" fmla="*/ 78 w 80"/>
                <a:gd name="T1" fmla="*/ 83 h 121"/>
                <a:gd name="T2" fmla="*/ 77 w 80"/>
                <a:gd name="T3" fmla="*/ 104 h 121"/>
                <a:gd name="T4" fmla="*/ 56 w 80"/>
                <a:gd name="T5" fmla="*/ 119 h 121"/>
                <a:gd name="T6" fmla="*/ 9 w 80"/>
                <a:gd name="T7" fmla="*/ 116 h 121"/>
                <a:gd name="T8" fmla="*/ 7 w 80"/>
                <a:gd name="T9" fmla="*/ 86 h 121"/>
                <a:gd name="T10" fmla="*/ 24 w 80"/>
                <a:gd name="T11" fmla="*/ 80 h 121"/>
                <a:gd name="T12" fmla="*/ 14 w 80"/>
                <a:gd name="T13" fmla="*/ 75 h 121"/>
                <a:gd name="T14" fmla="*/ 9 w 80"/>
                <a:gd name="T15" fmla="*/ 65 h 121"/>
                <a:gd name="T16" fmla="*/ 22 w 80"/>
                <a:gd name="T17" fmla="*/ 51 h 121"/>
                <a:gd name="T18" fmla="*/ 9 w 80"/>
                <a:gd name="T19" fmla="*/ 40 h 121"/>
                <a:gd name="T20" fmla="*/ 13 w 80"/>
                <a:gd name="T21" fmla="*/ 7 h 121"/>
                <a:gd name="T22" fmla="*/ 43 w 80"/>
                <a:gd name="T23" fmla="*/ 1 h 121"/>
                <a:gd name="T24" fmla="*/ 79 w 80"/>
                <a:gd name="T25" fmla="*/ 2 h 121"/>
                <a:gd name="T26" fmla="*/ 60 w 80"/>
                <a:gd name="T27" fmla="*/ 10 h 121"/>
                <a:gd name="T28" fmla="*/ 65 w 80"/>
                <a:gd name="T29" fmla="*/ 19 h 121"/>
                <a:gd name="T30" fmla="*/ 57 w 80"/>
                <a:gd name="T31" fmla="*/ 46 h 121"/>
                <a:gd name="T32" fmla="*/ 27 w 80"/>
                <a:gd name="T33" fmla="*/ 53 h 121"/>
                <a:gd name="T34" fmla="*/ 21 w 80"/>
                <a:gd name="T35" fmla="*/ 60 h 121"/>
                <a:gd name="T36" fmla="*/ 27 w 80"/>
                <a:gd name="T37" fmla="*/ 67 h 121"/>
                <a:gd name="T38" fmla="*/ 39 w 80"/>
                <a:gd name="T39" fmla="*/ 68 h 121"/>
                <a:gd name="T40" fmla="*/ 58 w 80"/>
                <a:gd name="T41" fmla="*/ 69 h 121"/>
                <a:gd name="T42" fmla="*/ 73 w 80"/>
                <a:gd name="T43" fmla="*/ 76 h 121"/>
                <a:gd name="T44" fmla="*/ 64 w 80"/>
                <a:gd name="T45" fmla="*/ 88 h 121"/>
                <a:gd name="T46" fmla="*/ 48 w 80"/>
                <a:gd name="T47" fmla="*/ 83 h 121"/>
                <a:gd name="T48" fmla="*/ 18 w 80"/>
                <a:gd name="T49" fmla="*/ 89 h 121"/>
                <a:gd name="T50" fmla="*/ 16 w 80"/>
                <a:gd name="T51" fmla="*/ 105 h 121"/>
                <a:gd name="T52" fmla="*/ 28 w 80"/>
                <a:gd name="T53" fmla="*/ 113 h 121"/>
                <a:gd name="T54" fmla="*/ 59 w 80"/>
                <a:gd name="T55" fmla="*/ 110 h 121"/>
                <a:gd name="T56" fmla="*/ 50 w 80"/>
                <a:gd name="T57" fmla="*/ 27 h 121"/>
                <a:gd name="T58" fmla="*/ 35 w 80"/>
                <a:gd name="T59" fmla="*/ 6 h 121"/>
                <a:gd name="T60" fmla="*/ 24 w 80"/>
                <a:gd name="T61" fmla="*/ 12 h 121"/>
                <a:gd name="T62" fmla="*/ 21 w 80"/>
                <a:gd name="T63" fmla="*/ 26 h 121"/>
                <a:gd name="T64" fmla="*/ 35 w 80"/>
                <a:gd name="T65" fmla="*/ 47 h 121"/>
                <a:gd name="T66" fmla="*/ 50 w 80"/>
                <a:gd name="T67" fmla="*/ 2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121">
                  <a:moveTo>
                    <a:pt x="73" y="76"/>
                  </a:moveTo>
                  <a:cubicBezTo>
                    <a:pt x="75" y="78"/>
                    <a:pt x="77" y="80"/>
                    <a:pt x="78" y="83"/>
                  </a:cubicBezTo>
                  <a:cubicBezTo>
                    <a:pt x="79" y="85"/>
                    <a:pt x="80" y="89"/>
                    <a:pt x="80" y="93"/>
                  </a:cubicBezTo>
                  <a:cubicBezTo>
                    <a:pt x="80" y="97"/>
                    <a:pt x="79" y="100"/>
                    <a:pt x="77" y="104"/>
                  </a:cubicBezTo>
                  <a:cubicBezTo>
                    <a:pt x="76" y="107"/>
                    <a:pt x="73" y="110"/>
                    <a:pt x="69" y="113"/>
                  </a:cubicBezTo>
                  <a:cubicBezTo>
                    <a:pt x="66" y="115"/>
                    <a:pt x="61" y="117"/>
                    <a:pt x="56" y="119"/>
                  </a:cubicBezTo>
                  <a:cubicBezTo>
                    <a:pt x="51" y="120"/>
                    <a:pt x="45" y="121"/>
                    <a:pt x="37" y="121"/>
                  </a:cubicBezTo>
                  <a:cubicBezTo>
                    <a:pt x="25" y="121"/>
                    <a:pt x="15" y="119"/>
                    <a:pt x="9" y="116"/>
                  </a:cubicBezTo>
                  <a:cubicBezTo>
                    <a:pt x="3" y="112"/>
                    <a:pt x="0" y="107"/>
                    <a:pt x="0" y="100"/>
                  </a:cubicBezTo>
                  <a:cubicBezTo>
                    <a:pt x="0" y="94"/>
                    <a:pt x="2" y="90"/>
                    <a:pt x="7" y="86"/>
                  </a:cubicBezTo>
                  <a:cubicBezTo>
                    <a:pt x="11" y="83"/>
                    <a:pt x="17" y="81"/>
                    <a:pt x="24" y="81"/>
                  </a:cubicBezTo>
                  <a:cubicBezTo>
                    <a:pt x="24" y="80"/>
                    <a:pt x="24" y="80"/>
                    <a:pt x="24" y="80"/>
                  </a:cubicBezTo>
                  <a:cubicBezTo>
                    <a:pt x="22" y="79"/>
                    <a:pt x="20" y="79"/>
                    <a:pt x="18" y="78"/>
                  </a:cubicBezTo>
                  <a:cubicBezTo>
                    <a:pt x="17" y="77"/>
                    <a:pt x="15" y="76"/>
                    <a:pt x="14" y="75"/>
                  </a:cubicBezTo>
                  <a:cubicBezTo>
                    <a:pt x="12" y="74"/>
                    <a:pt x="11" y="73"/>
                    <a:pt x="10" y="71"/>
                  </a:cubicBezTo>
                  <a:cubicBezTo>
                    <a:pt x="9" y="70"/>
                    <a:pt x="9" y="68"/>
                    <a:pt x="9" y="65"/>
                  </a:cubicBezTo>
                  <a:cubicBezTo>
                    <a:pt x="9" y="62"/>
                    <a:pt x="10" y="60"/>
                    <a:pt x="12" y="57"/>
                  </a:cubicBezTo>
                  <a:cubicBezTo>
                    <a:pt x="14" y="55"/>
                    <a:pt x="17" y="53"/>
                    <a:pt x="22" y="51"/>
                  </a:cubicBezTo>
                  <a:cubicBezTo>
                    <a:pt x="22" y="50"/>
                    <a:pt x="22" y="50"/>
                    <a:pt x="22" y="50"/>
                  </a:cubicBezTo>
                  <a:cubicBezTo>
                    <a:pt x="16" y="47"/>
                    <a:pt x="12" y="44"/>
                    <a:pt x="9" y="40"/>
                  </a:cubicBezTo>
                  <a:cubicBezTo>
                    <a:pt x="6" y="36"/>
                    <a:pt x="5" y="32"/>
                    <a:pt x="5" y="26"/>
                  </a:cubicBezTo>
                  <a:cubicBezTo>
                    <a:pt x="5" y="19"/>
                    <a:pt x="8" y="12"/>
                    <a:pt x="13" y="7"/>
                  </a:cubicBezTo>
                  <a:cubicBezTo>
                    <a:pt x="19" y="2"/>
                    <a:pt x="27" y="0"/>
                    <a:pt x="36" y="0"/>
                  </a:cubicBezTo>
                  <a:cubicBezTo>
                    <a:pt x="38" y="0"/>
                    <a:pt x="41" y="0"/>
                    <a:pt x="43" y="1"/>
                  </a:cubicBezTo>
                  <a:cubicBezTo>
                    <a:pt x="46" y="1"/>
                    <a:pt x="48" y="2"/>
                    <a:pt x="51" y="2"/>
                  </a:cubicBezTo>
                  <a:cubicBezTo>
                    <a:pt x="79" y="2"/>
                    <a:pt x="79" y="2"/>
                    <a:pt x="79" y="2"/>
                  </a:cubicBezTo>
                  <a:cubicBezTo>
                    <a:pt x="79" y="10"/>
                    <a:pt x="79" y="10"/>
                    <a:pt x="79" y="10"/>
                  </a:cubicBezTo>
                  <a:cubicBezTo>
                    <a:pt x="60" y="10"/>
                    <a:pt x="60" y="10"/>
                    <a:pt x="60" y="10"/>
                  </a:cubicBezTo>
                  <a:cubicBezTo>
                    <a:pt x="60" y="11"/>
                    <a:pt x="60" y="11"/>
                    <a:pt x="60" y="11"/>
                  </a:cubicBezTo>
                  <a:cubicBezTo>
                    <a:pt x="62" y="13"/>
                    <a:pt x="64" y="16"/>
                    <a:pt x="65" y="19"/>
                  </a:cubicBezTo>
                  <a:cubicBezTo>
                    <a:pt x="66" y="22"/>
                    <a:pt x="66" y="25"/>
                    <a:pt x="66" y="27"/>
                  </a:cubicBezTo>
                  <a:cubicBezTo>
                    <a:pt x="66" y="35"/>
                    <a:pt x="63" y="41"/>
                    <a:pt x="57" y="46"/>
                  </a:cubicBezTo>
                  <a:cubicBezTo>
                    <a:pt x="51" y="51"/>
                    <a:pt x="45" y="53"/>
                    <a:pt x="37" y="53"/>
                  </a:cubicBezTo>
                  <a:cubicBezTo>
                    <a:pt x="27" y="53"/>
                    <a:pt x="27" y="53"/>
                    <a:pt x="27" y="53"/>
                  </a:cubicBezTo>
                  <a:cubicBezTo>
                    <a:pt x="25" y="54"/>
                    <a:pt x="24" y="54"/>
                    <a:pt x="23" y="56"/>
                  </a:cubicBezTo>
                  <a:cubicBezTo>
                    <a:pt x="21" y="57"/>
                    <a:pt x="21" y="58"/>
                    <a:pt x="21" y="60"/>
                  </a:cubicBezTo>
                  <a:cubicBezTo>
                    <a:pt x="21" y="62"/>
                    <a:pt x="21" y="64"/>
                    <a:pt x="22" y="65"/>
                  </a:cubicBezTo>
                  <a:cubicBezTo>
                    <a:pt x="24" y="66"/>
                    <a:pt x="25" y="67"/>
                    <a:pt x="27" y="67"/>
                  </a:cubicBezTo>
                  <a:cubicBezTo>
                    <a:pt x="28" y="68"/>
                    <a:pt x="30" y="68"/>
                    <a:pt x="32" y="68"/>
                  </a:cubicBezTo>
                  <a:cubicBezTo>
                    <a:pt x="34" y="68"/>
                    <a:pt x="37" y="68"/>
                    <a:pt x="39" y="68"/>
                  </a:cubicBezTo>
                  <a:cubicBezTo>
                    <a:pt x="41" y="68"/>
                    <a:pt x="45" y="68"/>
                    <a:pt x="49" y="69"/>
                  </a:cubicBezTo>
                  <a:cubicBezTo>
                    <a:pt x="53" y="69"/>
                    <a:pt x="56" y="69"/>
                    <a:pt x="58" y="69"/>
                  </a:cubicBezTo>
                  <a:cubicBezTo>
                    <a:pt x="60" y="69"/>
                    <a:pt x="63" y="70"/>
                    <a:pt x="66" y="71"/>
                  </a:cubicBezTo>
                  <a:cubicBezTo>
                    <a:pt x="68" y="72"/>
                    <a:pt x="71" y="74"/>
                    <a:pt x="73" y="76"/>
                  </a:cubicBezTo>
                  <a:close/>
                  <a:moveTo>
                    <a:pt x="66" y="96"/>
                  </a:moveTo>
                  <a:cubicBezTo>
                    <a:pt x="66" y="93"/>
                    <a:pt x="65" y="90"/>
                    <a:pt x="64" y="88"/>
                  </a:cubicBezTo>
                  <a:cubicBezTo>
                    <a:pt x="63" y="86"/>
                    <a:pt x="60" y="85"/>
                    <a:pt x="57" y="84"/>
                  </a:cubicBezTo>
                  <a:cubicBezTo>
                    <a:pt x="56" y="84"/>
                    <a:pt x="53" y="84"/>
                    <a:pt x="48" y="83"/>
                  </a:cubicBezTo>
                  <a:cubicBezTo>
                    <a:pt x="43" y="83"/>
                    <a:pt x="37" y="83"/>
                    <a:pt x="31" y="83"/>
                  </a:cubicBezTo>
                  <a:cubicBezTo>
                    <a:pt x="25" y="84"/>
                    <a:pt x="21" y="86"/>
                    <a:pt x="18" y="89"/>
                  </a:cubicBezTo>
                  <a:cubicBezTo>
                    <a:pt x="16" y="91"/>
                    <a:pt x="15" y="95"/>
                    <a:pt x="15" y="99"/>
                  </a:cubicBezTo>
                  <a:cubicBezTo>
                    <a:pt x="15" y="101"/>
                    <a:pt x="15" y="103"/>
                    <a:pt x="16" y="105"/>
                  </a:cubicBezTo>
                  <a:cubicBezTo>
                    <a:pt x="17" y="107"/>
                    <a:pt x="18" y="108"/>
                    <a:pt x="20" y="110"/>
                  </a:cubicBezTo>
                  <a:cubicBezTo>
                    <a:pt x="22" y="111"/>
                    <a:pt x="25" y="112"/>
                    <a:pt x="28" y="113"/>
                  </a:cubicBezTo>
                  <a:cubicBezTo>
                    <a:pt x="31" y="114"/>
                    <a:pt x="35" y="115"/>
                    <a:pt x="40" y="115"/>
                  </a:cubicBezTo>
                  <a:cubicBezTo>
                    <a:pt x="48" y="115"/>
                    <a:pt x="54" y="113"/>
                    <a:pt x="59" y="110"/>
                  </a:cubicBezTo>
                  <a:cubicBezTo>
                    <a:pt x="64" y="107"/>
                    <a:pt x="66" y="102"/>
                    <a:pt x="66" y="96"/>
                  </a:cubicBezTo>
                  <a:close/>
                  <a:moveTo>
                    <a:pt x="50" y="27"/>
                  </a:moveTo>
                  <a:cubicBezTo>
                    <a:pt x="50" y="20"/>
                    <a:pt x="49" y="15"/>
                    <a:pt x="46" y="11"/>
                  </a:cubicBezTo>
                  <a:cubicBezTo>
                    <a:pt x="44" y="8"/>
                    <a:pt x="40" y="6"/>
                    <a:pt x="35" y="6"/>
                  </a:cubicBezTo>
                  <a:cubicBezTo>
                    <a:pt x="33" y="6"/>
                    <a:pt x="30" y="6"/>
                    <a:pt x="28" y="7"/>
                  </a:cubicBezTo>
                  <a:cubicBezTo>
                    <a:pt x="27" y="8"/>
                    <a:pt x="25" y="10"/>
                    <a:pt x="24" y="12"/>
                  </a:cubicBezTo>
                  <a:cubicBezTo>
                    <a:pt x="23" y="14"/>
                    <a:pt x="22" y="16"/>
                    <a:pt x="22" y="19"/>
                  </a:cubicBezTo>
                  <a:cubicBezTo>
                    <a:pt x="21" y="21"/>
                    <a:pt x="21" y="24"/>
                    <a:pt x="21" y="26"/>
                  </a:cubicBezTo>
                  <a:cubicBezTo>
                    <a:pt x="21" y="33"/>
                    <a:pt x="22" y="38"/>
                    <a:pt x="25" y="42"/>
                  </a:cubicBezTo>
                  <a:cubicBezTo>
                    <a:pt x="28" y="45"/>
                    <a:pt x="31" y="47"/>
                    <a:pt x="35" y="47"/>
                  </a:cubicBezTo>
                  <a:cubicBezTo>
                    <a:pt x="40" y="47"/>
                    <a:pt x="44" y="45"/>
                    <a:pt x="46" y="42"/>
                  </a:cubicBezTo>
                  <a:cubicBezTo>
                    <a:pt x="49" y="38"/>
                    <a:pt x="50" y="33"/>
                    <a:pt x="5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30">
              <a:extLst>
                <a:ext uri="{FF2B5EF4-FFF2-40B4-BE49-F238E27FC236}">
                  <a16:creationId xmlns:a16="http://schemas.microsoft.com/office/drawing/2014/main" id="{F143FBD2-8A3E-4726-9AE1-FE8F9B3F5D84}"/>
                </a:ext>
              </a:extLst>
            </p:cNvPr>
            <p:cNvSpPr>
              <a:spLocks noEditPoints="1"/>
            </p:cNvSpPr>
            <p:nvPr/>
          </p:nvSpPr>
          <p:spPr bwMode="auto">
            <a:xfrm>
              <a:off x="3247" y="1929"/>
              <a:ext cx="227" cy="281"/>
            </a:xfrm>
            <a:custGeom>
              <a:avLst/>
              <a:gdLst>
                <a:gd name="T0" fmla="*/ 84 w 96"/>
                <a:gd name="T1" fmla="*/ 63 h 118"/>
                <a:gd name="T2" fmla="*/ 92 w 96"/>
                <a:gd name="T3" fmla="*/ 72 h 118"/>
                <a:gd name="T4" fmla="*/ 96 w 96"/>
                <a:gd name="T5" fmla="*/ 86 h 118"/>
                <a:gd name="T6" fmla="*/ 92 w 96"/>
                <a:gd name="T7" fmla="*/ 100 h 118"/>
                <a:gd name="T8" fmla="*/ 83 w 96"/>
                <a:gd name="T9" fmla="*/ 110 h 118"/>
                <a:gd name="T10" fmla="*/ 70 w 96"/>
                <a:gd name="T11" fmla="*/ 116 h 118"/>
                <a:gd name="T12" fmla="*/ 56 w 96"/>
                <a:gd name="T13" fmla="*/ 118 h 118"/>
                <a:gd name="T14" fmla="*/ 0 w 96"/>
                <a:gd name="T15" fmla="*/ 118 h 118"/>
                <a:gd name="T16" fmla="*/ 0 w 96"/>
                <a:gd name="T17" fmla="*/ 112 h 118"/>
                <a:gd name="T18" fmla="*/ 6 w 96"/>
                <a:gd name="T19" fmla="*/ 112 h 118"/>
                <a:gd name="T20" fmla="*/ 11 w 96"/>
                <a:gd name="T21" fmla="*/ 110 h 118"/>
                <a:gd name="T22" fmla="*/ 15 w 96"/>
                <a:gd name="T23" fmla="*/ 107 h 118"/>
                <a:gd name="T24" fmla="*/ 16 w 96"/>
                <a:gd name="T25" fmla="*/ 102 h 118"/>
                <a:gd name="T26" fmla="*/ 16 w 96"/>
                <a:gd name="T27" fmla="*/ 17 h 118"/>
                <a:gd name="T28" fmla="*/ 15 w 96"/>
                <a:gd name="T29" fmla="*/ 12 h 118"/>
                <a:gd name="T30" fmla="*/ 11 w 96"/>
                <a:gd name="T31" fmla="*/ 9 h 118"/>
                <a:gd name="T32" fmla="*/ 6 w 96"/>
                <a:gd name="T33" fmla="*/ 7 h 118"/>
                <a:gd name="T34" fmla="*/ 0 w 96"/>
                <a:gd name="T35" fmla="*/ 6 h 118"/>
                <a:gd name="T36" fmla="*/ 0 w 96"/>
                <a:gd name="T37" fmla="*/ 0 h 118"/>
                <a:gd name="T38" fmla="*/ 55 w 96"/>
                <a:gd name="T39" fmla="*/ 0 h 118"/>
                <a:gd name="T40" fmla="*/ 67 w 96"/>
                <a:gd name="T41" fmla="*/ 1 h 118"/>
                <a:gd name="T42" fmla="*/ 78 w 96"/>
                <a:gd name="T43" fmla="*/ 6 h 118"/>
                <a:gd name="T44" fmla="*/ 86 w 96"/>
                <a:gd name="T45" fmla="*/ 14 h 118"/>
                <a:gd name="T46" fmla="*/ 89 w 96"/>
                <a:gd name="T47" fmla="*/ 26 h 118"/>
                <a:gd name="T48" fmla="*/ 87 w 96"/>
                <a:gd name="T49" fmla="*/ 37 h 118"/>
                <a:gd name="T50" fmla="*/ 81 w 96"/>
                <a:gd name="T51" fmla="*/ 45 h 118"/>
                <a:gd name="T52" fmla="*/ 72 w 96"/>
                <a:gd name="T53" fmla="*/ 51 h 118"/>
                <a:gd name="T54" fmla="*/ 61 w 96"/>
                <a:gd name="T55" fmla="*/ 54 h 118"/>
                <a:gd name="T56" fmla="*/ 61 w 96"/>
                <a:gd name="T57" fmla="*/ 55 h 118"/>
                <a:gd name="T58" fmla="*/ 73 w 96"/>
                <a:gd name="T59" fmla="*/ 58 h 118"/>
                <a:gd name="T60" fmla="*/ 84 w 96"/>
                <a:gd name="T61" fmla="*/ 63 h 118"/>
                <a:gd name="T62" fmla="*/ 64 w 96"/>
                <a:gd name="T63" fmla="*/ 45 h 118"/>
                <a:gd name="T64" fmla="*/ 68 w 96"/>
                <a:gd name="T65" fmla="*/ 38 h 118"/>
                <a:gd name="T66" fmla="*/ 69 w 96"/>
                <a:gd name="T67" fmla="*/ 27 h 118"/>
                <a:gd name="T68" fmla="*/ 64 w 96"/>
                <a:gd name="T69" fmla="*/ 12 h 118"/>
                <a:gd name="T70" fmla="*/ 47 w 96"/>
                <a:gd name="T71" fmla="*/ 7 h 118"/>
                <a:gd name="T72" fmla="*/ 40 w 96"/>
                <a:gd name="T73" fmla="*/ 7 h 118"/>
                <a:gd name="T74" fmla="*/ 34 w 96"/>
                <a:gd name="T75" fmla="*/ 7 h 118"/>
                <a:gd name="T76" fmla="*/ 34 w 96"/>
                <a:gd name="T77" fmla="*/ 52 h 118"/>
                <a:gd name="T78" fmla="*/ 44 w 96"/>
                <a:gd name="T79" fmla="*/ 52 h 118"/>
                <a:gd name="T80" fmla="*/ 56 w 96"/>
                <a:gd name="T81" fmla="*/ 51 h 118"/>
                <a:gd name="T82" fmla="*/ 64 w 96"/>
                <a:gd name="T83" fmla="*/ 45 h 118"/>
                <a:gd name="T84" fmla="*/ 75 w 96"/>
                <a:gd name="T85" fmla="*/ 83 h 118"/>
                <a:gd name="T86" fmla="*/ 68 w 96"/>
                <a:gd name="T87" fmla="*/ 66 h 118"/>
                <a:gd name="T88" fmla="*/ 48 w 96"/>
                <a:gd name="T89" fmla="*/ 59 h 118"/>
                <a:gd name="T90" fmla="*/ 39 w 96"/>
                <a:gd name="T91" fmla="*/ 59 h 118"/>
                <a:gd name="T92" fmla="*/ 34 w 96"/>
                <a:gd name="T93" fmla="*/ 59 h 118"/>
                <a:gd name="T94" fmla="*/ 34 w 96"/>
                <a:gd name="T95" fmla="*/ 101 h 118"/>
                <a:gd name="T96" fmla="*/ 38 w 96"/>
                <a:gd name="T97" fmla="*/ 109 h 118"/>
                <a:gd name="T98" fmla="*/ 50 w 96"/>
                <a:gd name="T99" fmla="*/ 112 h 118"/>
                <a:gd name="T100" fmla="*/ 69 w 96"/>
                <a:gd name="T101" fmla="*/ 104 h 118"/>
                <a:gd name="T102" fmla="*/ 75 w 96"/>
                <a:gd name="T103"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 h="118">
                  <a:moveTo>
                    <a:pt x="84" y="63"/>
                  </a:moveTo>
                  <a:cubicBezTo>
                    <a:pt x="87" y="65"/>
                    <a:pt x="90" y="69"/>
                    <a:pt x="92" y="72"/>
                  </a:cubicBezTo>
                  <a:cubicBezTo>
                    <a:pt x="95" y="76"/>
                    <a:pt x="96" y="81"/>
                    <a:pt x="96" y="86"/>
                  </a:cubicBezTo>
                  <a:cubicBezTo>
                    <a:pt x="96" y="92"/>
                    <a:pt x="95" y="96"/>
                    <a:pt x="92" y="100"/>
                  </a:cubicBezTo>
                  <a:cubicBezTo>
                    <a:pt x="90" y="104"/>
                    <a:pt x="87" y="108"/>
                    <a:pt x="83" y="110"/>
                  </a:cubicBezTo>
                  <a:cubicBezTo>
                    <a:pt x="79" y="113"/>
                    <a:pt x="75" y="115"/>
                    <a:pt x="70" y="116"/>
                  </a:cubicBezTo>
                  <a:cubicBezTo>
                    <a:pt x="66" y="117"/>
                    <a:pt x="61" y="118"/>
                    <a:pt x="56" y="118"/>
                  </a:cubicBezTo>
                  <a:cubicBezTo>
                    <a:pt x="0" y="118"/>
                    <a:pt x="0" y="118"/>
                    <a:pt x="0" y="118"/>
                  </a:cubicBezTo>
                  <a:cubicBezTo>
                    <a:pt x="0" y="112"/>
                    <a:pt x="0" y="112"/>
                    <a:pt x="0" y="112"/>
                  </a:cubicBezTo>
                  <a:cubicBezTo>
                    <a:pt x="1" y="112"/>
                    <a:pt x="3" y="112"/>
                    <a:pt x="6" y="112"/>
                  </a:cubicBezTo>
                  <a:cubicBezTo>
                    <a:pt x="8" y="111"/>
                    <a:pt x="10" y="111"/>
                    <a:pt x="11" y="110"/>
                  </a:cubicBezTo>
                  <a:cubicBezTo>
                    <a:pt x="13" y="109"/>
                    <a:pt x="14" y="108"/>
                    <a:pt x="15" y="107"/>
                  </a:cubicBezTo>
                  <a:cubicBezTo>
                    <a:pt x="16" y="106"/>
                    <a:pt x="16" y="104"/>
                    <a:pt x="16" y="102"/>
                  </a:cubicBezTo>
                  <a:cubicBezTo>
                    <a:pt x="16" y="17"/>
                    <a:pt x="16" y="17"/>
                    <a:pt x="16" y="17"/>
                  </a:cubicBezTo>
                  <a:cubicBezTo>
                    <a:pt x="16" y="15"/>
                    <a:pt x="16" y="14"/>
                    <a:pt x="15" y="12"/>
                  </a:cubicBezTo>
                  <a:cubicBezTo>
                    <a:pt x="14" y="11"/>
                    <a:pt x="13" y="10"/>
                    <a:pt x="11" y="9"/>
                  </a:cubicBezTo>
                  <a:cubicBezTo>
                    <a:pt x="9" y="8"/>
                    <a:pt x="8" y="7"/>
                    <a:pt x="6" y="7"/>
                  </a:cubicBezTo>
                  <a:cubicBezTo>
                    <a:pt x="4" y="6"/>
                    <a:pt x="2" y="6"/>
                    <a:pt x="0" y="6"/>
                  </a:cubicBezTo>
                  <a:cubicBezTo>
                    <a:pt x="0" y="0"/>
                    <a:pt x="0" y="0"/>
                    <a:pt x="0" y="0"/>
                  </a:cubicBezTo>
                  <a:cubicBezTo>
                    <a:pt x="55" y="0"/>
                    <a:pt x="55" y="0"/>
                    <a:pt x="55" y="0"/>
                  </a:cubicBezTo>
                  <a:cubicBezTo>
                    <a:pt x="59" y="0"/>
                    <a:pt x="63" y="1"/>
                    <a:pt x="67" y="1"/>
                  </a:cubicBezTo>
                  <a:cubicBezTo>
                    <a:pt x="71" y="2"/>
                    <a:pt x="75" y="4"/>
                    <a:pt x="78" y="6"/>
                  </a:cubicBezTo>
                  <a:cubicBezTo>
                    <a:pt x="81" y="8"/>
                    <a:pt x="84" y="10"/>
                    <a:pt x="86" y="14"/>
                  </a:cubicBezTo>
                  <a:cubicBezTo>
                    <a:pt x="88" y="17"/>
                    <a:pt x="89" y="21"/>
                    <a:pt x="89" y="26"/>
                  </a:cubicBezTo>
                  <a:cubicBezTo>
                    <a:pt x="89" y="30"/>
                    <a:pt x="89" y="34"/>
                    <a:pt x="87" y="37"/>
                  </a:cubicBezTo>
                  <a:cubicBezTo>
                    <a:pt x="86" y="40"/>
                    <a:pt x="83" y="43"/>
                    <a:pt x="81" y="45"/>
                  </a:cubicBezTo>
                  <a:cubicBezTo>
                    <a:pt x="78" y="47"/>
                    <a:pt x="75" y="49"/>
                    <a:pt x="72" y="51"/>
                  </a:cubicBezTo>
                  <a:cubicBezTo>
                    <a:pt x="69" y="52"/>
                    <a:pt x="65" y="54"/>
                    <a:pt x="61" y="54"/>
                  </a:cubicBezTo>
                  <a:cubicBezTo>
                    <a:pt x="61" y="55"/>
                    <a:pt x="61" y="55"/>
                    <a:pt x="61" y="55"/>
                  </a:cubicBezTo>
                  <a:cubicBezTo>
                    <a:pt x="65" y="56"/>
                    <a:pt x="68" y="56"/>
                    <a:pt x="73" y="58"/>
                  </a:cubicBezTo>
                  <a:cubicBezTo>
                    <a:pt x="77" y="59"/>
                    <a:pt x="80" y="61"/>
                    <a:pt x="84" y="63"/>
                  </a:cubicBezTo>
                  <a:close/>
                  <a:moveTo>
                    <a:pt x="64" y="45"/>
                  </a:moveTo>
                  <a:cubicBezTo>
                    <a:pt x="66" y="43"/>
                    <a:pt x="67" y="40"/>
                    <a:pt x="68" y="38"/>
                  </a:cubicBezTo>
                  <a:cubicBezTo>
                    <a:pt x="69" y="35"/>
                    <a:pt x="69" y="31"/>
                    <a:pt x="69" y="27"/>
                  </a:cubicBezTo>
                  <a:cubicBezTo>
                    <a:pt x="69" y="21"/>
                    <a:pt x="67" y="16"/>
                    <a:pt x="64" y="12"/>
                  </a:cubicBezTo>
                  <a:cubicBezTo>
                    <a:pt x="60" y="8"/>
                    <a:pt x="55" y="7"/>
                    <a:pt x="47" y="7"/>
                  </a:cubicBezTo>
                  <a:cubicBezTo>
                    <a:pt x="45" y="7"/>
                    <a:pt x="43" y="7"/>
                    <a:pt x="40" y="7"/>
                  </a:cubicBezTo>
                  <a:cubicBezTo>
                    <a:pt x="38" y="7"/>
                    <a:pt x="35" y="7"/>
                    <a:pt x="34" y="7"/>
                  </a:cubicBezTo>
                  <a:cubicBezTo>
                    <a:pt x="34" y="52"/>
                    <a:pt x="34" y="52"/>
                    <a:pt x="34" y="52"/>
                  </a:cubicBezTo>
                  <a:cubicBezTo>
                    <a:pt x="44" y="52"/>
                    <a:pt x="44" y="52"/>
                    <a:pt x="44" y="52"/>
                  </a:cubicBezTo>
                  <a:cubicBezTo>
                    <a:pt x="49" y="52"/>
                    <a:pt x="53" y="52"/>
                    <a:pt x="56" y="51"/>
                  </a:cubicBezTo>
                  <a:cubicBezTo>
                    <a:pt x="59" y="49"/>
                    <a:pt x="62" y="48"/>
                    <a:pt x="64" y="45"/>
                  </a:cubicBezTo>
                  <a:close/>
                  <a:moveTo>
                    <a:pt x="75" y="83"/>
                  </a:moveTo>
                  <a:cubicBezTo>
                    <a:pt x="75" y="76"/>
                    <a:pt x="73" y="70"/>
                    <a:pt x="68" y="66"/>
                  </a:cubicBezTo>
                  <a:cubicBezTo>
                    <a:pt x="63" y="61"/>
                    <a:pt x="57" y="59"/>
                    <a:pt x="48" y="59"/>
                  </a:cubicBezTo>
                  <a:cubicBezTo>
                    <a:pt x="45" y="59"/>
                    <a:pt x="42" y="59"/>
                    <a:pt x="39" y="59"/>
                  </a:cubicBezTo>
                  <a:cubicBezTo>
                    <a:pt x="37" y="59"/>
                    <a:pt x="35" y="59"/>
                    <a:pt x="34" y="59"/>
                  </a:cubicBezTo>
                  <a:cubicBezTo>
                    <a:pt x="34" y="101"/>
                    <a:pt x="34" y="101"/>
                    <a:pt x="34" y="101"/>
                  </a:cubicBezTo>
                  <a:cubicBezTo>
                    <a:pt x="34" y="104"/>
                    <a:pt x="35" y="107"/>
                    <a:pt x="38" y="109"/>
                  </a:cubicBezTo>
                  <a:cubicBezTo>
                    <a:pt x="41" y="111"/>
                    <a:pt x="45" y="112"/>
                    <a:pt x="50" y="112"/>
                  </a:cubicBezTo>
                  <a:cubicBezTo>
                    <a:pt x="58" y="112"/>
                    <a:pt x="64" y="109"/>
                    <a:pt x="69" y="104"/>
                  </a:cubicBezTo>
                  <a:cubicBezTo>
                    <a:pt x="73" y="99"/>
                    <a:pt x="75" y="92"/>
                    <a:pt x="7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31">
              <a:extLst>
                <a:ext uri="{FF2B5EF4-FFF2-40B4-BE49-F238E27FC236}">
                  <a16:creationId xmlns:a16="http://schemas.microsoft.com/office/drawing/2014/main" id="{FC926920-BB92-4CEB-95E3-D0AC201662BE}"/>
                </a:ext>
              </a:extLst>
            </p:cNvPr>
            <p:cNvSpPr>
              <a:spLocks noEditPoints="1"/>
            </p:cNvSpPr>
            <p:nvPr/>
          </p:nvSpPr>
          <p:spPr bwMode="auto">
            <a:xfrm>
              <a:off x="3491" y="2010"/>
              <a:ext cx="173" cy="204"/>
            </a:xfrm>
            <a:custGeom>
              <a:avLst/>
              <a:gdLst>
                <a:gd name="T0" fmla="*/ 73 w 73"/>
                <a:gd name="T1" fmla="*/ 65 h 86"/>
                <a:gd name="T2" fmla="*/ 59 w 73"/>
                <a:gd name="T3" fmla="*/ 80 h 86"/>
                <a:gd name="T4" fmla="*/ 40 w 73"/>
                <a:gd name="T5" fmla="*/ 86 h 86"/>
                <a:gd name="T6" fmla="*/ 22 w 73"/>
                <a:gd name="T7" fmla="*/ 83 h 86"/>
                <a:gd name="T8" fmla="*/ 10 w 73"/>
                <a:gd name="T9" fmla="*/ 73 h 86"/>
                <a:gd name="T10" fmla="*/ 3 w 73"/>
                <a:gd name="T11" fmla="*/ 59 h 86"/>
                <a:gd name="T12" fmla="*/ 0 w 73"/>
                <a:gd name="T13" fmla="*/ 42 h 86"/>
                <a:gd name="T14" fmla="*/ 3 w 73"/>
                <a:gd name="T15" fmla="*/ 27 h 86"/>
                <a:gd name="T16" fmla="*/ 10 w 73"/>
                <a:gd name="T17" fmla="*/ 13 h 86"/>
                <a:gd name="T18" fmla="*/ 22 w 73"/>
                <a:gd name="T19" fmla="*/ 3 h 86"/>
                <a:gd name="T20" fmla="*/ 38 w 73"/>
                <a:gd name="T21" fmla="*/ 0 h 86"/>
                <a:gd name="T22" fmla="*/ 53 w 73"/>
                <a:gd name="T23" fmla="*/ 3 h 86"/>
                <a:gd name="T24" fmla="*/ 64 w 73"/>
                <a:gd name="T25" fmla="*/ 10 h 86"/>
                <a:gd name="T26" fmla="*/ 69 w 73"/>
                <a:gd name="T27" fmla="*/ 21 h 86"/>
                <a:gd name="T28" fmla="*/ 71 w 73"/>
                <a:gd name="T29" fmla="*/ 35 h 86"/>
                <a:gd name="T30" fmla="*/ 71 w 73"/>
                <a:gd name="T31" fmla="*/ 41 h 86"/>
                <a:gd name="T32" fmla="*/ 17 w 73"/>
                <a:gd name="T33" fmla="*/ 41 h 86"/>
                <a:gd name="T34" fmla="*/ 18 w 73"/>
                <a:gd name="T35" fmla="*/ 55 h 86"/>
                <a:gd name="T36" fmla="*/ 23 w 73"/>
                <a:gd name="T37" fmla="*/ 67 h 86"/>
                <a:gd name="T38" fmla="*/ 32 w 73"/>
                <a:gd name="T39" fmla="*/ 74 h 86"/>
                <a:gd name="T40" fmla="*/ 44 w 73"/>
                <a:gd name="T41" fmla="*/ 77 h 86"/>
                <a:gd name="T42" fmla="*/ 57 w 73"/>
                <a:gd name="T43" fmla="*/ 74 h 86"/>
                <a:gd name="T44" fmla="*/ 67 w 73"/>
                <a:gd name="T45" fmla="*/ 61 h 86"/>
                <a:gd name="T46" fmla="*/ 73 w 73"/>
                <a:gd name="T47" fmla="*/ 65 h 86"/>
                <a:gd name="T48" fmla="*/ 55 w 73"/>
                <a:gd name="T49" fmla="*/ 34 h 86"/>
                <a:gd name="T50" fmla="*/ 54 w 73"/>
                <a:gd name="T51" fmla="*/ 24 h 86"/>
                <a:gd name="T52" fmla="*/ 52 w 73"/>
                <a:gd name="T53" fmla="*/ 15 h 86"/>
                <a:gd name="T54" fmla="*/ 46 w 73"/>
                <a:gd name="T55" fmla="*/ 9 h 86"/>
                <a:gd name="T56" fmla="*/ 38 w 73"/>
                <a:gd name="T57" fmla="*/ 6 h 86"/>
                <a:gd name="T58" fmla="*/ 23 w 73"/>
                <a:gd name="T59" fmla="*/ 13 h 86"/>
                <a:gd name="T60" fmla="*/ 17 w 73"/>
                <a:gd name="T61" fmla="*/ 34 h 86"/>
                <a:gd name="T62" fmla="*/ 55 w 73"/>
                <a:gd name="T6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73" y="65"/>
                  </a:moveTo>
                  <a:cubicBezTo>
                    <a:pt x="70" y="71"/>
                    <a:pt x="65" y="77"/>
                    <a:pt x="59" y="80"/>
                  </a:cubicBezTo>
                  <a:cubicBezTo>
                    <a:pt x="54" y="84"/>
                    <a:pt x="47" y="86"/>
                    <a:pt x="40" y="86"/>
                  </a:cubicBezTo>
                  <a:cubicBezTo>
                    <a:pt x="33" y="86"/>
                    <a:pt x="27" y="85"/>
                    <a:pt x="22" y="83"/>
                  </a:cubicBezTo>
                  <a:cubicBezTo>
                    <a:pt x="17" y="80"/>
                    <a:pt x="13" y="77"/>
                    <a:pt x="10" y="73"/>
                  </a:cubicBezTo>
                  <a:cubicBezTo>
                    <a:pt x="7" y="69"/>
                    <a:pt x="4" y="65"/>
                    <a:pt x="3" y="59"/>
                  </a:cubicBezTo>
                  <a:cubicBezTo>
                    <a:pt x="1" y="54"/>
                    <a:pt x="0" y="48"/>
                    <a:pt x="0" y="42"/>
                  </a:cubicBezTo>
                  <a:cubicBezTo>
                    <a:pt x="0" y="37"/>
                    <a:pt x="1" y="32"/>
                    <a:pt x="3" y="27"/>
                  </a:cubicBezTo>
                  <a:cubicBezTo>
                    <a:pt x="5" y="22"/>
                    <a:pt x="7" y="17"/>
                    <a:pt x="10" y="13"/>
                  </a:cubicBezTo>
                  <a:cubicBezTo>
                    <a:pt x="14" y="9"/>
                    <a:pt x="17" y="6"/>
                    <a:pt x="22" y="3"/>
                  </a:cubicBezTo>
                  <a:cubicBezTo>
                    <a:pt x="27" y="1"/>
                    <a:pt x="32" y="0"/>
                    <a:pt x="38" y="0"/>
                  </a:cubicBezTo>
                  <a:cubicBezTo>
                    <a:pt x="44" y="0"/>
                    <a:pt x="49" y="1"/>
                    <a:pt x="53" y="3"/>
                  </a:cubicBezTo>
                  <a:cubicBezTo>
                    <a:pt x="58" y="4"/>
                    <a:pt x="61" y="7"/>
                    <a:pt x="64" y="10"/>
                  </a:cubicBezTo>
                  <a:cubicBezTo>
                    <a:pt x="66" y="13"/>
                    <a:pt x="68" y="17"/>
                    <a:pt x="69" y="21"/>
                  </a:cubicBezTo>
                  <a:cubicBezTo>
                    <a:pt x="71" y="26"/>
                    <a:pt x="71" y="30"/>
                    <a:pt x="71" y="35"/>
                  </a:cubicBezTo>
                  <a:cubicBezTo>
                    <a:pt x="71" y="41"/>
                    <a:pt x="71" y="41"/>
                    <a:pt x="71" y="41"/>
                  </a:cubicBezTo>
                  <a:cubicBezTo>
                    <a:pt x="17" y="41"/>
                    <a:pt x="17" y="41"/>
                    <a:pt x="17" y="41"/>
                  </a:cubicBezTo>
                  <a:cubicBezTo>
                    <a:pt x="17" y="46"/>
                    <a:pt x="17" y="51"/>
                    <a:pt x="18" y="55"/>
                  </a:cubicBezTo>
                  <a:cubicBezTo>
                    <a:pt x="19" y="60"/>
                    <a:pt x="21" y="63"/>
                    <a:pt x="23" y="67"/>
                  </a:cubicBezTo>
                  <a:cubicBezTo>
                    <a:pt x="25" y="70"/>
                    <a:pt x="28" y="73"/>
                    <a:pt x="32" y="74"/>
                  </a:cubicBezTo>
                  <a:cubicBezTo>
                    <a:pt x="35" y="76"/>
                    <a:pt x="39" y="77"/>
                    <a:pt x="44" y="77"/>
                  </a:cubicBezTo>
                  <a:cubicBezTo>
                    <a:pt x="49" y="77"/>
                    <a:pt x="53" y="76"/>
                    <a:pt x="57" y="74"/>
                  </a:cubicBezTo>
                  <a:cubicBezTo>
                    <a:pt x="61" y="71"/>
                    <a:pt x="64" y="67"/>
                    <a:pt x="67" y="61"/>
                  </a:cubicBezTo>
                  <a:lnTo>
                    <a:pt x="73" y="65"/>
                  </a:lnTo>
                  <a:close/>
                  <a:moveTo>
                    <a:pt x="55" y="34"/>
                  </a:moveTo>
                  <a:cubicBezTo>
                    <a:pt x="55" y="30"/>
                    <a:pt x="55" y="27"/>
                    <a:pt x="54" y="24"/>
                  </a:cubicBezTo>
                  <a:cubicBezTo>
                    <a:pt x="54" y="20"/>
                    <a:pt x="53" y="17"/>
                    <a:pt x="52" y="15"/>
                  </a:cubicBezTo>
                  <a:cubicBezTo>
                    <a:pt x="50" y="12"/>
                    <a:pt x="48" y="10"/>
                    <a:pt x="46" y="9"/>
                  </a:cubicBezTo>
                  <a:cubicBezTo>
                    <a:pt x="44" y="7"/>
                    <a:pt x="41" y="6"/>
                    <a:pt x="38" y="6"/>
                  </a:cubicBezTo>
                  <a:cubicBezTo>
                    <a:pt x="32" y="6"/>
                    <a:pt x="27" y="9"/>
                    <a:pt x="23" y="13"/>
                  </a:cubicBezTo>
                  <a:cubicBezTo>
                    <a:pt x="19" y="18"/>
                    <a:pt x="17" y="25"/>
                    <a:pt x="17" y="34"/>
                  </a:cubicBezTo>
                  <a:lnTo>
                    <a:pt x="5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32">
              <a:extLst>
                <a:ext uri="{FF2B5EF4-FFF2-40B4-BE49-F238E27FC236}">
                  <a16:creationId xmlns:a16="http://schemas.microsoft.com/office/drawing/2014/main" id="{E6DF582D-3AEB-4D2D-9EB2-292A9640B5BD}"/>
                </a:ext>
              </a:extLst>
            </p:cNvPr>
            <p:cNvSpPr>
              <a:spLocks/>
            </p:cNvSpPr>
            <p:nvPr/>
          </p:nvSpPr>
          <p:spPr bwMode="auto">
            <a:xfrm>
              <a:off x="3667" y="2014"/>
              <a:ext cx="209" cy="284"/>
            </a:xfrm>
            <a:custGeom>
              <a:avLst/>
              <a:gdLst>
                <a:gd name="T0" fmla="*/ 1 w 88"/>
                <a:gd name="T1" fmla="*/ 109 h 119"/>
                <a:gd name="T2" fmla="*/ 3 w 88"/>
                <a:gd name="T3" fmla="*/ 102 h 119"/>
                <a:gd name="T4" fmla="*/ 9 w 88"/>
                <a:gd name="T5" fmla="*/ 100 h 119"/>
                <a:gd name="T6" fmla="*/ 14 w 88"/>
                <a:gd name="T7" fmla="*/ 101 h 119"/>
                <a:gd name="T8" fmla="*/ 17 w 88"/>
                <a:gd name="T9" fmla="*/ 103 h 119"/>
                <a:gd name="T10" fmla="*/ 20 w 88"/>
                <a:gd name="T11" fmla="*/ 106 h 119"/>
                <a:gd name="T12" fmla="*/ 22 w 88"/>
                <a:gd name="T13" fmla="*/ 110 h 119"/>
                <a:gd name="T14" fmla="*/ 32 w 88"/>
                <a:gd name="T15" fmla="*/ 98 h 119"/>
                <a:gd name="T16" fmla="*/ 40 w 88"/>
                <a:gd name="T17" fmla="*/ 82 h 119"/>
                <a:gd name="T18" fmla="*/ 26 w 88"/>
                <a:gd name="T19" fmla="*/ 46 h 119"/>
                <a:gd name="T20" fmla="*/ 13 w 88"/>
                <a:gd name="T21" fmla="*/ 14 h 119"/>
                <a:gd name="T22" fmla="*/ 7 w 88"/>
                <a:gd name="T23" fmla="*/ 8 h 119"/>
                <a:gd name="T24" fmla="*/ 0 w 88"/>
                <a:gd name="T25" fmla="*/ 6 h 119"/>
                <a:gd name="T26" fmla="*/ 0 w 88"/>
                <a:gd name="T27" fmla="*/ 0 h 119"/>
                <a:gd name="T28" fmla="*/ 37 w 88"/>
                <a:gd name="T29" fmla="*/ 0 h 119"/>
                <a:gd name="T30" fmla="*/ 37 w 88"/>
                <a:gd name="T31" fmla="*/ 6 h 119"/>
                <a:gd name="T32" fmla="*/ 31 w 88"/>
                <a:gd name="T33" fmla="*/ 7 h 119"/>
                <a:gd name="T34" fmla="*/ 28 w 88"/>
                <a:gd name="T35" fmla="*/ 9 h 119"/>
                <a:gd name="T36" fmla="*/ 28 w 88"/>
                <a:gd name="T37" fmla="*/ 11 h 119"/>
                <a:gd name="T38" fmla="*/ 29 w 88"/>
                <a:gd name="T39" fmla="*/ 13 h 119"/>
                <a:gd name="T40" fmla="*/ 39 w 88"/>
                <a:gd name="T41" fmla="*/ 37 h 119"/>
                <a:gd name="T42" fmla="*/ 49 w 88"/>
                <a:gd name="T43" fmla="*/ 62 h 119"/>
                <a:gd name="T44" fmla="*/ 56 w 88"/>
                <a:gd name="T45" fmla="*/ 43 h 119"/>
                <a:gd name="T46" fmla="*/ 66 w 88"/>
                <a:gd name="T47" fmla="*/ 21 h 119"/>
                <a:gd name="T48" fmla="*/ 67 w 88"/>
                <a:gd name="T49" fmla="*/ 17 h 119"/>
                <a:gd name="T50" fmla="*/ 68 w 88"/>
                <a:gd name="T51" fmla="*/ 12 h 119"/>
                <a:gd name="T52" fmla="*/ 64 w 88"/>
                <a:gd name="T53" fmla="*/ 8 h 119"/>
                <a:gd name="T54" fmla="*/ 57 w 88"/>
                <a:gd name="T55" fmla="*/ 5 h 119"/>
                <a:gd name="T56" fmla="*/ 57 w 88"/>
                <a:gd name="T57" fmla="*/ 0 h 119"/>
                <a:gd name="T58" fmla="*/ 88 w 88"/>
                <a:gd name="T59" fmla="*/ 0 h 119"/>
                <a:gd name="T60" fmla="*/ 88 w 88"/>
                <a:gd name="T61" fmla="*/ 5 h 119"/>
                <a:gd name="T62" fmla="*/ 81 w 88"/>
                <a:gd name="T63" fmla="*/ 8 h 119"/>
                <a:gd name="T64" fmla="*/ 75 w 88"/>
                <a:gd name="T65" fmla="*/ 15 h 119"/>
                <a:gd name="T66" fmla="*/ 57 w 88"/>
                <a:gd name="T67" fmla="*/ 57 h 119"/>
                <a:gd name="T68" fmla="*/ 46 w 88"/>
                <a:gd name="T69" fmla="*/ 85 h 119"/>
                <a:gd name="T70" fmla="*/ 36 w 88"/>
                <a:gd name="T71" fmla="*/ 103 h 119"/>
                <a:gd name="T72" fmla="*/ 28 w 88"/>
                <a:gd name="T73" fmla="*/ 113 h 119"/>
                <a:gd name="T74" fmla="*/ 21 w 88"/>
                <a:gd name="T75" fmla="*/ 118 h 119"/>
                <a:gd name="T76" fmla="*/ 15 w 88"/>
                <a:gd name="T77" fmla="*/ 119 h 119"/>
                <a:gd name="T78" fmla="*/ 5 w 88"/>
                <a:gd name="T79" fmla="*/ 116 h 119"/>
                <a:gd name="T80" fmla="*/ 1 w 88"/>
                <a:gd name="T81" fmla="*/ 10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19">
                  <a:moveTo>
                    <a:pt x="1" y="109"/>
                  </a:moveTo>
                  <a:cubicBezTo>
                    <a:pt x="1" y="106"/>
                    <a:pt x="2" y="104"/>
                    <a:pt x="3" y="102"/>
                  </a:cubicBezTo>
                  <a:cubicBezTo>
                    <a:pt x="5" y="100"/>
                    <a:pt x="7" y="100"/>
                    <a:pt x="9" y="100"/>
                  </a:cubicBezTo>
                  <a:cubicBezTo>
                    <a:pt x="11" y="100"/>
                    <a:pt x="12" y="100"/>
                    <a:pt x="14" y="101"/>
                  </a:cubicBezTo>
                  <a:cubicBezTo>
                    <a:pt x="15" y="101"/>
                    <a:pt x="16" y="102"/>
                    <a:pt x="17" y="103"/>
                  </a:cubicBezTo>
                  <a:cubicBezTo>
                    <a:pt x="18" y="104"/>
                    <a:pt x="19" y="105"/>
                    <a:pt x="20" y="106"/>
                  </a:cubicBezTo>
                  <a:cubicBezTo>
                    <a:pt x="21" y="108"/>
                    <a:pt x="21" y="109"/>
                    <a:pt x="22" y="110"/>
                  </a:cubicBezTo>
                  <a:cubicBezTo>
                    <a:pt x="25" y="109"/>
                    <a:pt x="28" y="105"/>
                    <a:pt x="32" y="98"/>
                  </a:cubicBezTo>
                  <a:cubicBezTo>
                    <a:pt x="36" y="92"/>
                    <a:pt x="39" y="86"/>
                    <a:pt x="40" y="82"/>
                  </a:cubicBezTo>
                  <a:cubicBezTo>
                    <a:pt x="35" y="69"/>
                    <a:pt x="30" y="57"/>
                    <a:pt x="26" y="46"/>
                  </a:cubicBezTo>
                  <a:cubicBezTo>
                    <a:pt x="22" y="36"/>
                    <a:pt x="17" y="25"/>
                    <a:pt x="13" y="14"/>
                  </a:cubicBezTo>
                  <a:cubicBezTo>
                    <a:pt x="12" y="12"/>
                    <a:pt x="10" y="10"/>
                    <a:pt x="7" y="8"/>
                  </a:cubicBezTo>
                  <a:cubicBezTo>
                    <a:pt x="5" y="7"/>
                    <a:pt x="2" y="6"/>
                    <a:pt x="0" y="6"/>
                  </a:cubicBezTo>
                  <a:cubicBezTo>
                    <a:pt x="0" y="0"/>
                    <a:pt x="0" y="0"/>
                    <a:pt x="0" y="0"/>
                  </a:cubicBezTo>
                  <a:cubicBezTo>
                    <a:pt x="37" y="0"/>
                    <a:pt x="37" y="0"/>
                    <a:pt x="37" y="0"/>
                  </a:cubicBezTo>
                  <a:cubicBezTo>
                    <a:pt x="37" y="6"/>
                    <a:pt x="37" y="6"/>
                    <a:pt x="37" y="6"/>
                  </a:cubicBezTo>
                  <a:cubicBezTo>
                    <a:pt x="36" y="6"/>
                    <a:pt x="34" y="6"/>
                    <a:pt x="31" y="7"/>
                  </a:cubicBezTo>
                  <a:cubicBezTo>
                    <a:pt x="29" y="8"/>
                    <a:pt x="28" y="8"/>
                    <a:pt x="28" y="9"/>
                  </a:cubicBezTo>
                  <a:cubicBezTo>
                    <a:pt x="28" y="10"/>
                    <a:pt x="28" y="10"/>
                    <a:pt x="28" y="11"/>
                  </a:cubicBezTo>
                  <a:cubicBezTo>
                    <a:pt x="28" y="12"/>
                    <a:pt x="29" y="12"/>
                    <a:pt x="29" y="13"/>
                  </a:cubicBezTo>
                  <a:cubicBezTo>
                    <a:pt x="31" y="19"/>
                    <a:pt x="34" y="27"/>
                    <a:pt x="39" y="37"/>
                  </a:cubicBezTo>
                  <a:cubicBezTo>
                    <a:pt x="43" y="47"/>
                    <a:pt x="46" y="56"/>
                    <a:pt x="49" y="62"/>
                  </a:cubicBezTo>
                  <a:cubicBezTo>
                    <a:pt x="51" y="56"/>
                    <a:pt x="54" y="50"/>
                    <a:pt x="56" y="43"/>
                  </a:cubicBezTo>
                  <a:cubicBezTo>
                    <a:pt x="59" y="37"/>
                    <a:pt x="62" y="30"/>
                    <a:pt x="66" y="21"/>
                  </a:cubicBezTo>
                  <a:cubicBezTo>
                    <a:pt x="66" y="20"/>
                    <a:pt x="66" y="18"/>
                    <a:pt x="67" y="17"/>
                  </a:cubicBezTo>
                  <a:cubicBezTo>
                    <a:pt x="68" y="15"/>
                    <a:pt x="68" y="13"/>
                    <a:pt x="68" y="12"/>
                  </a:cubicBezTo>
                  <a:cubicBezTo>
                    <a:pt x="68" y="10"/>
                    <a:pt x="67" y="9"/>
                    <a:pt x="64" y="8"/>
                  </a:cubicBezTo>
                  <a:cubicBezTo>
                    <a:pt x="62" y="6"/>
                    <a:pt x="60" y="6"/>
                    <a:pt x="57" y="5"/>
                  </a:cubicBezTo>
                  <a:cubicBezTo>
                    <a:pt x="57" y="0"/>
                    <a:pt x="57" y="0"/>
                    <a:pt x="57" y="0"/>
                  </a:cubicBezTo>
                  <a:cubicBezTo>
                    <a:pt x="88" y="0"/>
                    <a:pt x="88" y="0"/>
                    <a:pt x="88" y="0"/>
                  </a:cubicBezTo>
                  <a:cubicBezTo>
                    <a:pt x="88" y="5"/>
                    <a:pt x="88" y="5"/>
                    <a:pt x="88" y="5"/>
                  </a:cubicBezTo>
                  <a:cubicBezTo>
                    <a:pt x="86" y="6"/>
                    <a:pt x="84" y="7"/>
                    <a:pt x="81" y="8"/>
                  </a:cubicBezTo>
                  <a:cubicBezTo>
                    <a:pt x="78" y="10"/>
                    <a:pt x="76" y="12"/>
                    <a:pt x="75" y="15"/>
                  </a:cubicBezTo>
                  <a:cubicBezTo>
                    <a:pt x="68" y="30"/>
                    <a:pt x="63" y="44"/>
                    <a:pt x="57" y="57"/>
                  </a:cubicBezTo>
                  <a:cubicBezTo>
                    <a:pt x="52" y="70"/>
                    <a:pt x="48" y="79"/>
                    <a:pt x="46" y="85"/>
                  </a:cubicBezTo>
                  <a:cubicBezTo>
                    <a:pt x="42" y="92"/>
                    <a:pt x="39" y="99"/>
                    <a:pt x="36" y="103"/>
                  </a:cubicBezTo>
                  <a:cubicBezTo>
                    <a:pt x="34" y="107"/>
                    <a:pt x="31" y="111"/>
                    <a:pt x="28" y="113"/>
                  </a:cubicBezTo>
                  <a:cubicBezTo>
                    <a:pt x="26" y="115"/>
                    <a:pt x="24" y="117"/>
                    <a:pt x="21" y="118"/>
                  </a:cubicBezTo>
                  <a:cubicBezTo>
                    <a:pt x="19" y="119"/>
                    <a:pt x="17" y="119"/>
                    <a:pt x="15" y="119"/>
                  </a:cubicBezTo>
                  <a:cubicBezTo>
                    <a:pt x="11" y="119"/>
                    <a:pt x="7" y="118"/>
                    <a:pt x="5" y="116"/>
                  </a:cubicBezTo>
                  <a:cubicBezTo>
                    <a:pt x="2" y="114"/>
                    <a:pt x="1" y="112"/>
                    <a:pt x="1"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33">
              <a:extLst>
                <a:ext uri="{FF2B5EF4-FFF2-40B4-BE49-F238E27FC236}">
                  <a16:creationId xmlns:a16="http://schemas.microsoft.com/office/drawing/2014/main" id="{6B726DA9-6435-469F-BBA6-07628D08EEFA}"/>
                </a:ext>
              </a:extLst>
            </p:cNvPr>
            <p:cNvSpPr>
              <a:spLocks noEditPoints="1"/>
            </p:cNvSpPr>
            <p:nvPr/>
          </p:nvSpPr>
          <p:spPr bwMode="auto">
            <a:xfrm>
              <a:off x="3864" y="2010"/>
              <a:ext cx="190" cy="207"/>
            </a:xfrm>
            <a:custGeom>
              <a:avLst/>
              <a:gdLst>
                <a:gd name="T0" fmla="*/ 80 w 80"/>
                <a:gd name="T1" fmla="*/ 42 h 87"/>
                <a:gd name="T2" fmla="*/ 78 w 80"/>
                <a:gd name="T3" fmla="*/ 59 h 87"/>
                <a:gd name="T4" fmla="*/ 70 w 80"/>
                <a:gd name="T5" fmla="*/ 73 h 87"/>
                <a:gd name="T6" fmla="*/ 57 w 80"/>
                <a:gd name="T7" fmla="*/ 83 h 87"/>
                <a:gd name="T8" fmla="*/ 40 w 80"/>
                <a:gd name="T9" fmla="*/ 87 h 87"/>
                <a:gd name="T10" fmla="*/ 25 w 80"/>
                <a:gd name="T11" fmla="*/ 84 h 87"/>
                <a:gd name="T12" fmla="*/ 12 w 80"/>
                <a:gd name="T13" fmla="*/ 75 h 87"/>
                <a:gd name="T14" fmla="*/ 3 w 80"/>
                <a:gd name="T15" fmla="*/ 61 h 87"/>
                <a:gd name="T16" fmla="*/ 0 w 80"/>
                <a:gd name="T17" fmla="*/ 43 h 87"/>
                <a:gd name="T18" fmla="*/ 11 w 80"/>
                <a:gd name="T19" fmla="*/ 12 h 87"/>
                <a:gd name="T20" fmla="*/ 41 w 80"/>
                <a:gd name="T21" fmla="*/ 0 h 87"/>
                <a:gd name="T22" fmla="*/ 69 w 80"/>
                <a:gd name="T23" fmla="*/ 11 h 87"/>
                <a:gd name="T24" fmla="*/ 80 w 80"/>
                <a:gd name="T25" fmla="*/ 42 h 87"/>
                <a:gd name="T26" fmla="*/ 63 w 80"/>
                <a:gd name="T27" fmla="*/ 42 h 87"/>
                <a:gd name="T28" fmla="*/ 62 w 80"/>
                <a:gd name="T29" fmla="*/ 29 h 87"/>
                <a:gd name="T30" fmla="*/ 58 w 80"/>
                <a:gd name="T31" fmla="*/ 18 h 87"/>
                <a:gd name="T32" fmla="*/ 51 w 80"/>
                <a:gd name="T33" fmla="*/ 9 h 87"/>
                <a:gd name="T34" fmla="*/ 41 w 80"/>
                <a:gd name="T35" fmla="*/ 6 h 87"/>
                <a:gd name="T36" fmla="*/ 30 w 80"/>
                <a:gd name="T37" fmla="*/ 9 h 87"/>
                <a:gd name="T38" fmla="*/ 22 w 80"/>
                <a:gd name="T39" fmla="*/ 18 h 87"/>
                <a:gd name="T40" fmla="*/ 19 w 80"/>
                <a:gd name="T41" fmla="*/ 29 h 87"/>
                <a:gd name="T42" fmla="*/ 17 w 80"/>
                <a:gd name="T43" fmla="*/ 42 h 87"/>
                <a:gd name="T44" fmla="*/ 19 w 80"/>
                <a:gd name="T45" fmla="*/ 57 h 87"/>
                <a:gd name="T46" fmla="*/ 23 w 80"/>
                <a:gd name="T47" fmla="*/ 69 h 87"/>
                <a:gd name="T48" fmla="*/ 30 w 80"/>
                <a:gd name="T49" fmla="*/ 77 h 87"/>
                <a:gd name="T50" fmla="*/ 41 w 80"/>
                <a:gd name="T51" fmla="*/ 80 h 87"/>
                <a:gd name="T52" fmla="*/ 57 w 80"/>
                <a:gd name="T53" fmla="*/ 70 h 87"/>
                <a:gd name="T54" fmla="*/ 63 w 80"/>
                <a:gd name="T55"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87">
                  <a:moveTo>
                    <a:pt x="80" y="42"/>
                  </a:moveTo>
                  <a:cubicBezTo>
                    <a:pt x="80" y="48"/>
                    <a:pt x="80" y="54"/>
                    <a:pt x="78" y="59"/>
                  </a:cubicBezTo>
                  <a:cubicBezTo>
                    <a:pt x="76" y="65"/>
                    <a:pt x="73" y="70"/>
                    <a:pt x="70" y="73"/>
                  </a:cubicBezTo>
                  <a:cubicBezTo>
                    <a:pt x="66" y="78"/>
                    <a:pt x="62" y="81"/>
                    <a:pt x="57" y="83"/>
                  </a:cubicBezTo>
                  <a:cubicBezTo>
                    <a:pt x="52" y="86"/>
                    <a:pt x="46" y="87"/>
                    <a:pt x="40" y="87"/>
                  </a:cubicBezTo>
                  <a:cubicBezTo>
                    <a:pt x="34" y="87"/>
                    <a:pt x="29" y="86"/>
                    <a:pt x="25" y="84"/>
                  </a:cubicBezTo>
                  <a:cubicBezTo>
                    <a:pt x="20" y="82"/>
                    <a:pt x="16" y="79"/>
                    <a:pt x="12" y="75"/>
                  </a:cubicBezTo>
                  <a:cubicBezTo>
                    <a:pt x="8" y="71"/>
                    <a:pt x="6" y="67"/>
                    <a:pt x="3" y="61"/>
                  </a:cubicBezTo>
                  <a:cubicBezTo>
                    <a:pt x="1" y="56"/>
                    <a:pt x="0" y="50"/>
                    <a:pt x="0" y="43"/>
                  </a:cubicBezTo>
                  <a:cubicBezTo>
                    <a:pt x="0" y="31"/>
                    <a:pt x="4" y="20"/>
                    <a:pt x="11" y="12"/>
                  </a:cubicBezTo>
                  <a:cubicBezTo>
                    <a:pt x="19" y="4"/>
                    <a:pt x="29" y="0"/>
                    <a:pt x="41" y="0"/>
                  </a:cubicBezTo>
                  <a:cubicBezTo>
                    <a:pt x="52" y="0"/>
                    <a:pt x="62" y="4"/>
                    <a:pt x="69" y="11"/>
                  </a:cubicBezTo>
                  <a:cubicBezTo>
                    <a:pt x="77" y="19"/>
                    <a:pt x="80" y="29"/>
                    <a:pt x="80" y="42"/>
                  </a:cubicBezTo>
                  <a:close/>
                  <a:moveTo>
                    <a:pt x="63" y="42"/>
                  </a:moveTo>
                  <a:cubicBezTo>
                    <a:pt x="63" y="38"/>
                    <a:pt x="63" y="34"/>
                    <a:pt x="62" y="29"/>
                  </a:cubicBezTo>
                  <a:cubicBezTo>
                    <a:pt x="61" y="25"/>
                    <a:pt x="60" y="21"/>
                    <a:pt x="58" y="18"/>
                  </a:cubicBezTo>
                  <a:cubicBezTo>
                    <a:pt x="56" y="14"/>
                    <a:pt x="54" y="11"/>
                    <a:pt x="51" y="9"/>
                  </a:cubicBezTo>
                  <a:cubicBezTo>
                    <a:pt x="48" y="7"/>
                    <a:pt x="45" y="6"/>
                    <a:pt x="41" y="6"/>
                  </a:cubicBezTo>
                  <a:cubicBezTo>
                    <a:pt x="36" y="6"/>
                    <a:pt x="33" y="7"/>
                    <a:pt x="30" y="9"/>
                  </a:cubicBezTo>
                  <a:cubicBezTo>
                    <a:pt x="27" y="11"/>
                    <a:pt x="24" y="14"/>
                    <a:pt x="22" y="18"/>
                  </a:cubicBezTo>
                  <a:cubicBezTo>
                    <a:pt x="21" y="21"/>
                    <a:pt x="19" y="25"/>
                    <a:pt x="19" y="29"/>
                  </a:cubicBezTo>
                  <a:cubicBezTo>
                    <a:pt x="18" y="34"/>
                    <a:pt x="17" y="38"/>
                    <a:pt x="17" y="42"/>
                  </a:cubicBezTo>
                  <a:cubicBezTo>
                    <a:pt x="17" y="47"/>
                    <a:pt x="18" y="52"/>
                    <a:pt x="19" y="57"/>
                  </a:cubicBezTo>
                  <a:cubicBezTo>
                    <a:pt x="20" y="61"/>
                    <a:pt x="21" y="65"/>
                    <a:pt x="23" y="69"/>
                  </a:cubicBezTo>
                  <a:cubicBezTo>
                    <a:pt x="25" y="72"/>
                    <a:pt x="27" y="75"/>
                    <a:pt x="30" y="77"/>
                  </a:cubicBezTo>
                  <a:cubicBezTo>
                    <a:pt x="33" y="79"/>
                    <a:pt x="36" y="80"/>
                    <a:pt x="41" y="80"/>
                  </a:cubicBezTo>
                  <a:cubicBezTo>
                    <a:pt x="48" y="80"/>
                    <a:pt x="53" y="77"/>
                    <a:pt x="57" y="70"/>
                  </a:cubicBezTo>
                  <a:cubicBezTo>
                    <a:pt x="61" y="64"/>
                    <a:pt x="63" y="54"/>
                    <a:pt x="6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34">
              <a:extLst>
                <a:ext uri="{FF2B5EF4-FFF2-40B4-BE49-F238E27FC236}">
                  <a16:creationId xmlns:a16="http://schemas.microsoft.com/office/drawing/2014/main" id="{0C7A2273-10B0-4213-953A-F50FBB9625DB}"/>
                </a:ext>
              </a:extLst>
            </p:cNvPr>
            <p:cNvSpPr>
              <a:spLocks/>
            </p:cNvSpPr>
            <p:nvPr/>
          </p:nvSpPr>
          <p:spPr bwMode="auto">
            <a:xfrm>
              <a:off x="4063" y="2010"/>
              <a:ext cx="216" cy="200"/>
            </a:xfrm>
            <a:custGeom>
              <a:avLst/>
              <a:gdLst>
                <a:gd name="T0" fmla="*/ 91 w 91"/>
                <a:gd name="T1" fmla="*/ 84 h 84"/>
                <a:gd name="T2" fmla="*/ 51 w 91"/>
                <a:gd name="T3" fmla="*/ 84 h 84"/>
                <a:gd name="T4" fmla="*/ 51 w 91"/>
                <a:gd name="T5" fmla="*/ 79 h 84"/>
                <a:gd name="T6" fmla="*/ 55 w 91"/>
                <a:gd name="T7" fmla="*/ 78 h 84"/>
                <a:gd name="T8" fmla="*/ 59 w 91"/>
                <a:gd name="T9" fmla="*/ 78 h 84"/>
                <a:gd name="T10" fmla="*/ 62 w 91"/>
                <a:gd name="T11" fmla="*/ 75 h 84"/>
                <a:gd name="T12" fmla="*/ 64 w 91"/>
                <a:gd name="T13" fmla="*/ 70 h 84"/>
                <a:gd name="T14" fmla="*/ 64 w 91"/>
                <a:gd name="T15" fmla="*/ 28 h 84"/>
                <a:gd name="T16" fmla="*/ 59 w 91"/>
                <a:gd name="T17" fmla="*/ 15 h 84"/>
                <a:gd name="T18" fmla="*/ 49 w 91"/>
                <a:gd name="T19" fmla="*/ 10 h 84"/>
                <a:gd name="T20" fmla="*/ 41 w 91"/>
                <a:gd name="T21" fmla="*/ 11 h 84"/>
                <a:gd name="T22" fmla="*/ 35 w 91"/>
                <a:gd name="T23" fmla="*/ 15 h 84"/>
                <a:gd name="T24" fmla="*/ 30 w 91"/>
                <a:gd name="T25" fmla="*/ 19 h 84"/>
                <a:gd name="T26" fmla="*/ 28 w 91"/>
                <a:gd name="T27" fmla="*/ 22 h 84"/>
                <a:gd name="T28" fmla="*/ 28 w 91"/>
                <a:gd name="T29" fmla="*/ 69 h 84"/>
                <a:gd name="T30" fmla="*/ 29 w 91"/>
                <a:gd name="T31" fmla="*/ 74 h 84"/>
                <a:gd name="T32" fmla="*/ 33 w 91"/>
                <a:gd name="T33" fmla="*/ 77 h 84"/>
                <a:gd name="T34" fmla="*/ 36 w 91"/>
                <a:gd name="T35" fmla="*/ 78 h 84"/>
                <a:gd name="T36" fmla="*/ 41 w 91"/>
                <a:gd name="T37" fmla="*/ 79 h 84"/>
                <a:gd name="T38" fmla="*/ 41 w 91"/>
                <a:gd name="T39" fmla="*/ 84 h 84"/>
                <a:gd name="T40" fmla="*/ 0 w 91"/>
                <a:gd name="T41" fmla="*/ 84 h 84"/>
                <a:gd name="T42" fmla="*/ 0 w 91"/>
                <a:gd name="T43" fmla="*/ 79 h 84"/>
                <a:gd name="T44" fmla="*/ 4 w 91"/>
                <a:gd name="T45" fmla="*/ 78 h 84"/>
                <a:gd name="T46" fmla="*/ 8 w 91"/>
                <a:gd name="T47" fmla="*/ 78 h 84"/>
                <a:gd name="T48" fmla="*/ 11 w 91"/>
                <a:gd name="T49" fmla="*/ 75 h 84"/>
                <a:gd name="T50" fmla="*/ 13 w 91"/>
                <a:gd name="T51" fmla="*/ 70 h 84"/>
                <a:gd name="T52" fmla="*/ 13 w 91"/>
                <a:gd name="T53" fmla="*/ 20 h 84"/>
                <a:gd name="T54" fmla="*/ 11 w 91"/>
                <a:gd name="T55" fmla="*/ 14 h 84"/>
                <a:gd name="T56" fmla="*/ 8 w 91"/>
                <a:gd name="T57" fmla="*/ 11 h 84"/>
                <a:gd name="T58" fmla="*/ 4 w 91"/>
                <a:gd name="T59" fmla="*/ 9 h 84"/>
                <a:gd name="T60" fmla="*/ 0 w 91"/>
                <a:gd name="T61" fmla="*/ 8 h 84"/>
                <a:gd name="T62" fmla="*/ 0 w 91"/>
                <a:gd name="T63" fmla="*/ 3 h 84"/>
                <a:gd name="T64" fmla="*/ 27 w 91"/>
                <a:gd name="T65" fmla="*/ 1 h 84"/>
                <a:gd name="T66" fmla="*/ 28 w 91"/>
                <a:gd name="T67" fmla="*/ 2 h 84"/>
                <a:gd name="T68" fmla="*/ 28 w 91"/>
                <a:gd name="T69" fmla="*/ 14 h 84"/>
                <a:gd name="T70" fmla="*/ 28 w 91"/>
                <a:gd name="T71" fmla="*/ 14 h 84"/>
                <a:gd name="T72" fmla="*/ 33 w 91"/>
                <a:gd name="T73" fmla="*/ 9 h 84"/>
                <a:gd name="T74" fmla="*/ 39 w 91"/>
                <a:gd name="T75" fmla="*/ 5 h 84"/>
                <a:gd name="T76" fmla="*/ 46 w 91"/>
                <a:gd name="T77" fmla="*/ 1 h 84"/>
                <a:gd name="T78" fmla="*/ 56 w 91"/>
                <a:gd name="T79" fmla="*/ 0 h 84"/>
                <a:gd name="T80" fmla="*/ 73 w 91"/>
                <a:gd name="T81" fmla="*/ 7 h 84"/>
                <a:gd name="T82" fmla="*/ 79 w 91"/>
                <a:gd name="T83" fmla="*/ 27 h 84"/>
                <a:gd name="T84" fmla="*/ 79 w 91"/>
                <a:gd name="T85" fmla="*/ 69 h 84"/>
                <a:gd name="T86" fmla="*/ 80 w 91"/>
                <a:gd name="T87" fmla="*/ 74 h 84"/>
                <a:gd name="T88" fmla="*/ 84 w 91"/>
                <a:gd name="T89" fmla="*/ 77 h 84"/>
                <a:gd name="T90" fmla="*/ 87 w 91"/>
                <a:gd name="T91" fmla="*/ 78 h 84"/>
                <a:gd name="T92" fmla="*/ 91 w 91"/>
                <a:gd name="T93" fmla="*/ 79 h 84"/>
                <a:gd name="T94" fmla="*/ 91 w 91"/>
                <a:gd name="T9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84">
                  <a:moveTo>
                    <a:pt x="91" y="84"/>
                  </a:moveTo>
                  <a:cubicBezTo>
                    <a:pt x="51" y="84"/>
                    <a:pt x="51" y="84"/>
                    <a:pt x="51" y="84"/>
                  </a:cubicBezTo>
                  <a:cubicBezTo>
                    <a:pt x="51" y="79"/>
                    <a:pt x="51" y="79"/>
                    <a:pt x="51" y="79"/>
                  </a:cubicBezTo>
                  <a:cubicBezTo>
                    <a:pt x="52" y="79"/>
                    <a:pt x="54" y="78"/>
                    <a:pt x="55" y="78"/>
                  </a:cubicBezTo>
                  <a:cubicBezTo>
                    <a:pt x="57" y="78"/>
                    <a:pt x="58" y="78"/>
                    <a:pt x="59" y="78"/>
                  </a:cubicBezTo>
                  <a:cubicBezTo>
                    <a:pt x="60" y="77"/>
                    <a:pt x="62" y="76"/>
                    <a:pt x="62" y="75"/>
                  </a:cubicBezTo>
                  <a:cubicBezTo>
                    <a:pt x="63" y="74"/>
                    <a:pt x="64" y="72"/>
                    <a:pt x="64" y="70"/>
                  </a:cubicBezTo>
                  <a:cubicBezTo>
                    <a:pt x="64" y="28"/>
                    <a:pt x="64" y="28"/>
                    <a:pt x="64" y="28"/>
                  </a:cubicBezTo>
                  <a:cubicBezTo>
                    <a:pt x="64" y="22"/>
                    <a:pt x="62" y="18"/>
                    <a:pt x="59" y="15"/>
                  </a:cubicBezTo>
                  <a:cubicBezTo>
                    <a:pt x="57" y="11"/>
                    <a:pt x="53" y="10"/>
                    <a:pt x="49" y="10"/>
                  </a:cubicBezTo>
                  <a:cubicBezTo>
                    <a:pt x="46" y="10"/>
                    <a:pt x="44" y="10"/>
                    <a:pt x="41" y="11"/>
                  </a:cubicBezTo>
                  <a:cubicBezTo>
                    <a:pt x="39" y="12"/>
                    <a:pt x="37" y="13"/>
                    <a:pt x="35" y="15"/>
                  </a:cubicBezTo>
                  <a:cubicBezTo>
                    <a:pt x="33" y="16"/>
                    <a:pt x="31" y="17"/>
                    <a:pt x="30" y="19"/>
                  </a:cubicBezTo>
                  <a:cubicBezTo>
                    <a:pt x="29" y="20"/>
                    <a:pt x="28" y="21"/>
                    <a:pt x="28" y="22"/>
                  </a:cubicBezTo>
                  <a:cubicBezTo>
                    <a:pt x="28" y="69"/>
                    <a:pt x="28" y="69"/>
                    <a:pt x="28" y="69"/>
                  </a:cubicBezTo>
                  <a:cubicBezTo>
                    <a:pt x="28" y="71"/>
                    <a:pt x="28" y="73"/>
                    <a:pt x="29" y="74"/>
                  </a:cubicBezTo>
                  <a:cubicBezTo>
                    <a:pt x="30" y="75"/>
                    <a:pt x="31" y="76"/>
                    <a:pt x="33" y="77"/>
                  </a:cubicBezTo>
                  <a:cubicBezTo>
                    <a:pt x="34" y="77"/>
                    <a:pt x="35" y="78"/>
                    <a:pt x="36" y="78"/>
                  </a:cubicBezTo>
                  <a:cubicBezTo>
                    <a:pt x="38" y="78"/>
                    <a:pt x="39" y="79"/>
                    <a:pt x="41" y="79"/>
                  </a:cubicBezTo>
                  <a:cubicBezTo>
                    <a:pt x="41" y="84"/>
                    <a:pt x="41" y="84"/>
                    <a:pt x="41" y="84"/>
                  </a:cubicBezTo>
                  <a:cubicBezTo>
                    <a:pt x="0" y="84"/>
                    <a:pt x="0" y="84"/>
                    <a:pt x="0" y="84"/>
                  </a:cubicBezTo>
                  <a:cubicBezTo>
                    <a:pt x="0" y="79"/>
                    <a:pt x="0" y="79"/>
                    <a:pt x="0" y="79"/>
                  </a:cubicBezTo>
                  <a:cubicBezTo>
                    <a:pt x="2" y="79"/>
                    <a:pt x="3" y="78"/>
                    <a:pt x="4" y="78"/>
                  </a:cubicBezTo>
                  <a:cubicBezTo>
                    <a:pt x="6" y="78"/>
                    <a:pt x="7" y="78"/>
                    <a:pt x="8" y="78"/>
                  </a:cubicBezTo>
                  <a:cubicBezTo>
                    <a:pt x="9" y="77"/>
                    <a:pt x="11" y="76"/>
                    <a:pt x="11" y="75"/>
                  </a:cubicBezTo>
                  <a:cubicBezTo>
                    <a:pt x="12" y="74"/>
                    <a:pt x="13" y="72"/>
                    <a:pt x="13" y="70"/>
                  </a:cubicBezTo>
                  <a:cubicBezTo>
                    <a:pt x="13" y="20"/>
                    <a:pt x="13" y="20"/>
                    <a:pt x="13" y="20"/>
                  </a:cubicBezTo>
                  <a:cubicBezTo>
                    <a:pt x="13" y="18"/>
                    <a:pt x="12" y="16"/>
                    <a:pt x="11" y="14"/>
                  </a:cubicBezTo>
                  <a:cubicBezTo>
                    <a:pt x="10" y="13"/>
                    <a:pt x="9" y="12"/>
                    <a:pt x="8" y="11"/>
                  </a:cubicBezTo>
                  <a:cubicBezTo>
                    <a:pt x="7" y="10"/>
                    <a:pt x="6" y="9"/>
                    <a:pt x="4" y="9"/>
                  </a:cubicBezTo>
                  <a:cubicBezTo>
                    <a:pt x="3" y="9"/>
                    <a:pt x="1" y="9"/>
                    <a:pt x="0" y="8"/>
                  </a:cubicBezTo>
                  <a:cubicBezTo>
                    <a:pt x="0" y="3"/>
                    <a:pt x="0" y="3"/>
                    <a:pt x="0" y="3"/>
                  </a:cubicBezTo>
                  <a:cubicBezTo>
                    <a:pt x="27" y="1"/>
                    <a:pt x="27" y="1"/>
                    <a:pt x="27" y="1"/>
                  </a:cubicBezTo>
                  <a:cubicBezTo>
                    <a:pt x="28" y="2"/>
                    <a:pt x="28" y="2"/>
                    <a:pt x="28" y="2"/>
                  </a:cubicBezTo>
                  <a:cubicBezTo>
                    <a:pt x="28" y="14"/>
                    <a:pt x="28" y="14"/>
                    <a:pt x="28" y="14"/>
                  </a:cubicBezTo>
                  <a:cubicBezTo>
                    <a:pt x="28" y="14"/>
                    <a:pt x="28" y="14"/>
                    <a:pt x="28" y="14"/>
                  </a:cubicBezTo>
                  <a:cubicBezTo>
                    <a:pt x="30" y="13"/>
                    <a:pt x="31" y="11"/>
                    <a:pt x="33" y="9"/>
                  </a:cubicBezTo>
                  <a:cubicBezTo>
                    <a:pt x="35" y="7"/>
                    <a:pt x="37" y="6"/>
                    <a:pt x="39" y="5"/>
                  </a:cubicBezTo>
                  <a:cubicBezTo>
                    <a:pt x="41" y="3"/>
                    <a:pt x="44" y="2"/>
                    <a:pt x="46" y="1"/>
                  </a:cubicBezTo>
                  <a:cubicBezTo>
                    <a:pt x="49" y="0"/>
                    <a:pt x="52" y="0"/>
                    <a:pt x="56" y="0"/>
                  </a:cubicBezTo>
                  <a:cubicBezTo>
                    <a:pt x="64" y="0"/>
                    <a:pt x="70" y="2"/>
                    <a:pt x="73" y="7"/>
                  </a:cubicBezTo>
                  <a:cubicBezTo>
                    <a:pt x="77" y="12"/>
                    <a:pt x="79" y="19"/>
                    <a:pt x="79" y="27"/>
                  </a:cubicBezTo>
                  <a:cubicBezTo>
                    <a:pt x="79" y="69"/>
                    <a:pt x="79" y="69"/>
                    <a:pt x="79" y="69"/>
                  </a:cubicBezTo>
                  <a:cubicBezTo>
                    <a:pt x="79" y="71"/>
                    <a:pt x="79" y="73"/>
                    <a:pt x="80" y="74"/>
                  </a:cubicBezTo>
                  <a:cubicBezTo>
                    <a:pt x="81" y="75"/>
                    <a:pt x="82" y="76"/>
                    <a:pt x="84" y="77"/>
                  </a:cubicBezTo>
                  <a:cubicBezTo>
                    <a:pt x="85" y="78"/>
                    <a:pt x="86" y="78"/>
                    <a:pt x="87" y="78"/>
                  </a:cubicBezTo>
                  <a:cubicBezTo>
                    <a:pt x="88" y="78"/>
                    <a:pt x="89" y="79"/>
                    <a:pt x="91" y="79"/>
                  </a:cubicBezTo>
                  <a:lnTo>
                    <a:pt x="9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35">
              <a:extLst>
                <a:ext uri="{FF2B5EF4-FFF2-40B4-BE49-F238E27FC236}">
                  <a16:creationId xmlns:a16="http://schemas.microsoft.com/office/drawing/2014/main" id="{2BB065A2-D940-4970-B573-A13FCC08AC4E}"/>
                </a:ext>
              </a:extLst>
            </p:cNvPr>
            <p:cNvSpPr>
              <a:spLocks noEditPoints="1"/>
            </p:cNvSpPr>
            <p:nvPr/>
          </p:nvSpPr>
          <p:spPr bwMode="auto">
            <a:xfrm>
              <a:off x="4282" y="1902"/>
              <a:ext cx="213" cy="312"/>
            </a:xfrm>
            <a:custGeom>
              <a:avLst/>
              <a:gdLst>
                <a:gd name="T0" fmla="*/ 90 w 90"/>
                <a:gd name="T1" fmla="*/ 128 h 131"/>
                <a:gd name="T2" fmla="*/ 61 w 90"/>
                <a:gd name="T3" fmla="*/ 129 h 131"/>
                <a:gd name="T4" fmla="*/ 60 w 90"/>
                <a:gd name="T5" fmla="*/ 128 h 131"/>
                <a:gd name="T6" fmla="*/ 60 w 90"/>
                <a:gd name="T7" fmla="*/ 121 h 131"/>
                <a:gd name="T8" fmla="*/ 60 w 90"/>
                <a:gd name="T9" fmla="*/ 120 h 131"/>
                <a:gd name="T10" fmla="*/ 49 w 90"/>
                <a:gd name="T11" fmla="*/ 128 h 131"/>
                <a:gd name="T12" fmla="*/ 36 w 90"/>
                <a:gd name="T13" fmla="*/ 131 h 131"/>
                <a:gd name="T14" fmla="*/ 22 w 90"/>
                <a:gd name="T15" fmla="*/ 128 h 131"/>
                <a:gd name="T16" fmla="*/ 11 w 90"/>
                <a:gd name="T17" fmla="*/ 120 h 131"/>
                <a:gd name="T18" fmla="*/ 3 w 90"/>
                <a:gd name="T19" fmla="*/ 106 h 131"/>
                <a:gd name="T20" fmla="*/ 0 w 90"/>
                <a:gd name="T21" fmla="*/ 88 h 131"/>
                <a:gd name="T22" fmla="*/ 3 w 90"/>
                <a:gd name="T23" fmla="*/ 71 h 131"/>
                <a:gd name="T24" fmla="*/ 12 w 90"/>
                <a:gd name="T25" fmla="*/ 57 h 131"/>
                <a:gd name="T26" fmla="*/ 24 w 90"/>
                <a:gd name="T27" fmla="*/ 48 h 131"/>
                <a:gd name="T28" fmla="*/ 39 w 90"/>
                <a:gd name="T29" fmla="*/ 45 h 131"/>
                <a:gd name="T30" fmla="*/ 51 w 90"/>
                <a:gd name="T31" fmla="*/ 46 h 131"/>
                <a:gd name="T32" fmla="*/ 60 w 90"/>
                <a:gd name="T33" fmla="*/ 50 h 131"/>
                <a:gd name="T34" fmla="*/ 60 w 90"/>
                <a:gd name="T35" fmla="*/ 21 h 131"/>
                <a:gd name="T36" fmla="*/ 59 w 90"/>
                <a:gd name="T37" fmla="*/ 15 h 131"/>
                <a:gd name="T38" fmla="*/ 56 w 90"/>
                <a:gd name="T39" fmla="*/ 11 h 131"/>
                <a:gd name="T40" fmla="*/ 49 w 90"/>
                <a:gd name="T41" fmla="*/ 8 h 131"/>
                <a:gd name="T42" fmla="*/ 41 w 90"/>
                <a:gd name="T43" fmla="*/ 7 h 131"/>
                <a:gd name="T44" fmla="*/ 41 w 90"/>
                <a:gd name="T45" fmla="*/ 2 h 131"/>
                <a:gd name="T46" fmla="*/ 74 w 90"/>
                <a:gd name="T47" fmla="*/ 0 h 131"/>
                <a:gd name="T48" fmla="*/ 76 w 90"/>
                <a:gd name="T49" fmla="*/ 2 h 131"/>
                <a:gd name="T50" fmla="*/ 76 w 90"/>
                <a:gd name="T51" fmla="*/ 112 h 131"/>
                <a:gd name="T52" fmla="*/ 77 w 90"/>
                <a:gd name="T53" fmla="*/ 117 h 131"/>
                <a:gd name="T54" fmla="*/ 80 w 90"/>
                <a:gd name="T55" fmla="*/ 121 h 131"/>
                <a:gd name="T56" fmla="*/ 85 w 90"/>
                <a:gd name="T57" fmla="*/ 122 h 131"/>
                <a:gd name="T58" fmla="*/ 90 w 90"/>
                <a:gd name="T59" fmla="*/ 122 h 131"/>
                <a:gd name="T60" fmla="*/ 90 w 90"/>
                <a:gd name="T61" fmla="*/ 128 h 131"/>
                <a:gd name="T62" fmla="*/ 60 w 90"/>
                <a:gd name="T63" fmla="*/ 113 h 131"/>
                <a:gd name="T64" fmla="*/ 60 w 90"/>
                <a:gd name="T65" fmla="*/ 65 h 131"/>
                <a:gd name="T66" fmla="*/ 58 w 90"/>
                <a:gd name="T67" fmla="*/ 61 h 131"/>
                <a:gd name="T68" fmla="*/ 54 w 90"/>
                <a:gd name="T69" fmla="*/ 56 h 131"/>
                <a:gd name="T70" fmla="*/ 48 w 90"/>
                <a:gd name="T71" fmla="*/ 53 h 131"/>
                <a:gd name="T72" fmla="*/ 41 w 90"/>
                <a:gd name="T73" fmla="*/ 51 h 131"/>
                <a:gd name="T74" fmla="*/ 32 w 90"/>
                <a:gd name="T75" fmla="*/ 54 h 131"/>
                <a:gd name="T76" fmla="*/ 24 w 90"/>
                <a:gd name="T77" fmla="*/ 61 h 131"/>
                <a:gd name="T78" fmla="*/ 19 w 90"/>
                <a:gd name="T79" fmla="*/ 73 h 131"/>
                <a:gd name="T80" fmla="*/ 18 w 90"/>
                <a:gd name="T81" fmla="*/ 89 h 131"/>
                <a:gd name="T82" fmla="*/ 19 w 90"/>
                <a:gd name="T83" fmla="*/ 102 h 131"/>
                <a:gd name="T84" fmla="*/ 23 w 90"/>
                <a:gd name="T85" fmla="*/ 112 h 131"/>
                <a:gd name="T86" fmla="*/ 31 w 90"/>
                <a:gd name="T87" fmla="*/ 120 h 131"/>
                <a:gd name="T88" fmla="*/ 42 w 90"/>
                <a:gd name="T89" fmla="*/ 123 h 131"/>
                <a:gd name="T90" fmla="*/ 53 w 90"/>
                <a:gd name="T91" fmla="*/ 120 h 131"/>
                <a:gd name="T92" fmla="*/ 60 w 90"/>
                <a:gd name="T93" fmla="*/ 11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31">
                  <a:moveTo>
                    <a:pt x="90" y="128"/>
                  </a:moveTo>
                  <a:cubicBezTo>
                    <a:pt x="61" y="129"/>
                    <a:pt x="61" y="129"/>
                    <a:pt x="61" y="129"/>
                  </a:cubicBezTo>
                  <a:cubicBezTo>
                    <a:pt x="60" y="128"/>
                    <a:pt x="60" y="128"/>
                    <a:pt x="60" y="128"/>
                  </a:cubicBezTo>
                  <a:cubicBezTo>
                    <a:pt x="60" y="121"/>
                    <a:pt x="60" y="121"/>
                    <a:pt x="60" y="121"/>
                  </a:cubicBezTo>
                  <a:cubicBezTo>
                    <a:pt x="60" y="120"/>
                    <a:pt x="60" y="120"/>
                    <a:pt x="60" y="120"/>
                  </a:cubicBezTo>
                  <a:cubicBezTo>
                    <a:pt x="57" y="124"/>
                    <a:pt x="53" y="126"/>
                    <a:pt x="49" y="128"/>
                  </a:cubicBezTo>
                  <a:cubicBezTo>
                    <a:pt x="45" y="130"/>
                    <a:pt x="40" y="131"/>
                    <a:pt x="36" y="131"/>
                  </a:cubicBezTo>
                  <a:cubicBezTo>
                    <a:pt x="31" y="131"/>
                    <a:pt x="27" y="130"/>
                    <a:pt x="22" y="128"/>
                  </a:cubicBezTo>
                  <a:cubicBezTo>
                    <a:pt x="18" y="126"/>
                    <a:pt x="14" y="123"/>
                    <a:pt x="11" y="120"/>
                  </a:cubicBezTo>
                  <a:cubicBezTo>
                    <a:pt x="8" y="116"/>
                    <a:pt x="5" y="111"/>
                    <a:pt x="3" y="106"/>
                  </a:cubicBezTo>
                  <a:cubicBezTo>
                    <a:pt x="1" y="100"/>
                    <a:pt x="0" y="94"/>
                    <a:pt x="0" y="88"/>
                  </a:cubicBezTo>
                  <a:cubicBezTo>
                    <a:pt x="0" y="82"/>
                    <a:pt x="1" y="76"/>
                    <a:pt x="3" y="71"/>
                  </a:cubicBezTo>
                  <a:cubicBezTo>
                    <a:pt x="5" y="66"/>
                    <a:pt x="8" y="61"/>
                    <a:pt x="12" y="57"/>
                  </a:cubicBezTo>
                  <a:cubicBezTo>
                    <a:pt x="15" y="53"/>
                    <a:pt x="19" y="50"/>
                    <a:pt x="24" y="48"/>
                  </a:cubicBezTo>
                  <a:cubicBezTo>
                    <a:pt x="29" y="46"/>
                    <a:pt x="34" y="45"/>
                    <a:pt x="39" y="45"/>
                  </a:cubicBezTo>
                  <a:cubicBezTo>
                    <a:pt x="43" y="45"/>
                    <a:pt x="47" y="45"/>
                    <a:pt x="51" y="46"/>
                  </a:cubicBezTo>
                  <a:cubicBezTo>
                    <a:pt x="54" y="47"/>
                    <a:pt x="57" y="49"/>
                    <a:pt x="60" y="50"/>
                  </a:cubicBezTo>
                  <a:cubicBezTo>
                    <a:pt x="60" y="21"/>
                    <a:pt x="60" y="21"/>
                    <a:pt x="60" y="21"/>
                  </a:cubicBezTo>
                  <a:cubicBezTo>
                    <a:pt x="60" y="19"/>
                    <a:pt x="60" y="17"/>
                    <a:pt x="59" y="15"/>
                  </a:cubicBezTo>
                  <a:cubicBezTo>
                    <a:pt x="58" y="13"/>
                    <a:pt x="57" y="12"/>
                    <a:pt x="56" y="11"/>
                  </a:cubicBezTo>
                  <a:cubicBezTo>
                    <a:pt x="54" y="10"/>
                    <a:pt x="52" y="9"/>
                    <a:pt x="49" y="8"/>
                  </a:cubicBezTo>
                  <a:cubicBezTo>
                    <a:pt x="47" y="8"/>
                    <a:pt x="44" y="8"/>
                    <a:pt x="41" y="7"/>
                  </a:cubicBezTo>
                  <a:cubicBezTo>
                    <a:pt x="41" y="2"/>
                    <a:pt x="41" y="2"/>
                    <a:pt x="41" y="2"/>
                  </a:cubicBezTo>
                  <a:cubicBezTo>
                    <a:pt x="74" y="0"/>
                    <a:pt x="74" y="0"/>
                    <a:pt x="74" y="0"/>
                  </a:cubicBezTo>
                  <a:cubicBezTo>
                    <a:pt x="76" y="2"/>
                    <a:pt x="76" y="2"/>
                    <a:pt x="76" y="2"/>
                  </a:cubicBezTo>
                  <a:cubicBezTo>
                    <a:pt x="76" y="112"/>
                    <a:pt x="76" y="112"/>
                    <a:pt x="76" y="112"/>
                  </a:cubicBezTo>
                  <a:cubicBezTo>
                    <a:pt x="76" y="114"/>
                    <a:pt x="76" y="116"/>
                    <a:pt x="77" y="117"/>
                  </a:cubicBezTo>
                  <a:cubicBezTo>
                    <a:pt x="78" y="118"/>
                    <a:pt x="79" y="120"/>
                    <a:pt x="80" y="121"/>
                  </a:cubicBezTo>
                  <a:cubicBezTo>
                    <a:pt x="81" y="121"/>
                    <a:pt x="83" y="122"/>
                    <a:pt x="85" y="122"/>
                  </a:cubicBezTo>
                  <a:cubicBezTo>
                    <a:pt x="87" y="122"/>
                    <a:pt x="88" y="122"/>
                    <a:pt x="90" y="122"/>
                  </a:cubicBezTo>
                  <a:lnTo>
                    <a:pt x="90" y="128"/>
                  </a:lnTo>
                  <a:close/>
                  <a:moveTo>
                    <a:pt x="60" y="113"/>
                  </a:moveTo>
                  <a:cubicBezTo>
                    <a:pt x="60" y="65"/>
                    <a:pt x="60" y="65"/>
                    <a:pt x="60" y="65"/>
                  </a:cubicBezTo>
                  <a:cubicBezTo>
                    <a:pt x="60" y="64"/>
                    <a:pt x="59" y="62"/>
                    <a:pt x="58" y="61"/>
                  </a:cubicBezTo>
                  <a:cubicBezTo>
                    <a:pt x="57" y="59"/>
                    <a:pt x="56" y="57"/>
                    <a:pt x="54" y="56"/>
                  </a:cubicBezTo>
                  <a:cubicBezTo>
                    <a:pt x="53" y="55"/>
                    <a:pt x="51" y="53"/>
                    <a:pt x="48" y="53"/>
                  </a:cubicBezTo>
                  <a:cubicBezTo>
                    <a:pt x="46" y="52"/>
                    <a:pt x="44" y="51"/>
                    <a:pt x="41" y="51"/>
                  </a:cubicBezTo>
                  <a:cubicBezTo>
                    <a:pt x="38" y="51"/>
                    <a:pt x="35" y="52"/>
                    <a:pt x="32" y="54"/>
                  </a:cubicBezTo>
                  <a:cubicBezTo>
                    <a:pt x="29" y="55"/>
                    <a:pt x="26" y="58"/>
                    <a:pt x="24" y="61"/>
                  </a:cubicBezTo>
                  <a:cubicBezTo>
                    <a:pt x="22" y="64"/>
                    <a:pt x="21" y="68"/>
                    <a:pt x="19" y="73"/>
                  </a:cubicBezTo>
                  <a:cubicBezTo>
                    <a:pt x="18" y="78"/>
                    <a:pt x="18" y="83"/>
                    <a:pt x="18" y="89"/>
                  </a:cubicBezTo>
                  <a:cubicBezTo>
                    <a:pt x="18" y="94"/>
                    <a:pt x="18" y="98"/>
                    <a:pt x="19" y="102"/>
                  </a:cubicBezTo>
                  <a:cubicBezTo>
                    <a:pt x="20" y="105"/>
                    <a:pt x="21" y="109"/>
                    <a:pt x="23" y="112"/>
                  </a:cubicBezTo>
                  <a:cubicBezTo>
                    <a:pt x="25" y="115"/>
                    <a:pt x="28" y="118"/>
                    <a:pt x="31" y="120"/>
                  </a:cubicBezTo>
                  <a:cubicBezTo>
                    <a:pt x="34" y="122"/>
                    <a:pt x="38" y="123"/>
                    <a:pt x="42" y="123"/>
                  </a:cubicBezTo>
                  <a:cubicBezTo>
                    <a:pt x="46" y="123"/>
                    <a:pt x="50" y="122"/>
                    <a:pt x="53" y="120"/>
                  </a:cubicBezTo>
                  <a:cubicBezTo>
                    <a:pt x="56" y="118"/>
                    <a:pt x="58" y="116"/>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75" name="Line">
            <a:extLst>
              <a:ext uri="{FF2B5EF4-FFF2-40B4-BE49-F238E27FC236}">
                <a16:creationId xmlns:a16="http://schemas.microsoft.com/office/drawing/2014/main" id="{69661263-1F3C-423F-A13E-F33D77E956B2}"/>
              </a:ext>
            </a:extLst>
          </p:cNvPr>
          <p:cNvSpPr/>
          <p:nvPr/>
        </p:nvSpPr>
        <p:spPr>
          <a:xfrm>
            <a:off x="371475" y="1268413"/>
            <a:ext cx="11449050" cy="0"/>
          </a:xfrm>
          <a:prstGeom prst="line">
            <a:avLst/>
          </a:prstGeom>
          <a:ln w="19050">
            <a:solidFill>
              <a:srgbClr val="FFFFFF"/>
            </a:solidFill>
          </a:ln>
        </p:spPr>
        <p:txBody>
          <a:bodyPr lIns="22859" tIns="22859" rIns="22859" bIns="22859"/>
          <a:lstStyle/>
          <a:p>
            <a:endParaRPr sz="800" dirty="0"/>
          </a:p>
        </p:txBody>
      </p:sp>
    </p:spTree>
    <p:extLst>
      <p:ext uri="{BB962C8B-B14F-4D97-AF65-F5344CB8AC3E}">
        <p14:creationId xmlns:p14="http://schemas.microsoft.com/office/powerpoint/2010/main" val="3359593482"/>
      </p:ext>
    </p:extLst>
  </p:cSld>
  <p:clrMapOvr>
    <a:masterClrMapping/>
  </p:clrMapOvr>
  <p:transition spd="med"/>
  <p:extLst>
    <p:ext uri="{DCECCB84-F9BA-43D5-87BE-67443E8EF086}">
      <p15:sldGuideLst xmlns:p15="http://schemas.microsoft.com/office/powerpoint/2012/main">
        <p15:guide id="3" orient="horz" pos="1366">
          <p15:clr>
            <a:srgbClr val="FBAE40"/>
          </p15:clr>
        </p15:guide>
        <p15:guide id="4" pos="3840">
          <p15:clr>
            <a:srgbClr val="FBAE40"/>
          </p15:clr>
        </p15:guide>
        <p15:guide id="6" orient="horz" pos="3702">
          <p15:clr>
            <a:srgbClr val="FBAE40"/>
          </p15:clr>
        </p15:guide>
        <p15:guide id="9" orient="horz" pos="686">
          <p15:clr>
            <a:srgbClr val="FBAE40"/>
          </p15:clr>
        </p15:guide>
        <p15:guide id="10" orient="horz" pos="2636">
          <p15:clr>
            <a:srgbClr val="FBAE40"/>
          </p15:clr>
        </p15:guide>
        <p15:guide id="11" orient="horz" pos="2205">
          <p15:clr>
            <a:srgbClr val="FBAE40"/>
          </p15:clr>
        </p15:guide>
        <p15:guide id="12" orient="horz" pos="1412">
          <p15:clr>
            <a:srgbClr val="FBAE40"/>
          </p15:clr>
        </p15:guide>
        <p15:guide id="13" orient="horz" pos="40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2/3 - 1/3)">
    <p:bg>
      <p:bgPr>
        <a:solidFill>
          <a:srgbClr val="FFFFFF"/>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7F23680B-0A1E-4FB3-8F8B-DF47984B4980}"/>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0DDA0EC7-AE7F-4D16-B77C-47B1812D71FE}"/>
              </a:ext>
            </a:extLst>
          </p:cNvPr>
          <p:cNvGrpSpPr>
            <a:grpSpLocks noChangeAspect="1"/>
          </p:cNvGrpSpPr>
          <p:nvPr/>
        </p:nvGrpSpPr>
        <p:grpSpPr bwMode="auto">
          <a:xfrm>
            <a:off x="11296078" y="368300"/>
            <a:ext cx="524447" cy="468313"/>
            <a:chOff x="7024" y="3734"/>
            <a:chExt cx="1308" cy="1168"/>
          </a:xfrm>
          <a:solidFill>
            <a:schemeClr val="tx1"/>
          </a:solidFill>
        </p:grpSpPr>
        <p:sp>
          <p:nvSpPr>
            <p:cNvPr id="11" name="Rectangle 5">
              <a:extLst>
                <a:ext uri="{FF2B5EF4-FFF2-40B4-BE49-F238E27FC236}">
                  <a16:creationId xmlns:a16="http://schemas.microsoft.com/office/drawing/2014/main" id="{CE0D7CB2-CDC4-4729-82C0-D5F2AF2D1DB6}"/>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FFEF35BF-5E0C-4CC2-BB18-413C40F66D6B}"/>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2FEF34D0-3696-44FF-A859-8CBCC68F6D35}"/>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3" name="Text Placeholder 2">
            <a:extLst>
              <a:ext uri="{FF2B5EF4-FFF2-40B4-BE49-F238E27FC236}">
                <a16:creationId xmlns:a16="http://schemas.microsoft.com/office/drawing/2014/main" id="{84966BFC-D009-49B1-8894-38041CA16705}"/>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tx1"/>
                </a:solidFill>
              </a:defRPr>
            </a:lvl1pPr>
          </a:lstStyle>
          <a:p>
            <a:pPr lvl="0"/>
            <a:r>
              <a:rPr lang="en-US"/>
              <a:t>Presentation name</a:t>
            </a:r>
          </a:p>
        </p:txBody>
      </p:sp>
      <p:sp>
        <p:nvSpPr>
          <p:cNvPr id="16" name="Text Placeholder 2">
            <a:extLst>
              <a:ext uri="{FF2B5EF4-FFF2-40B4-BE49-F238E27FC236}">
                <a16:creationId xmlns:a16="http://schemas.microsoft.com/office/drawing/2014/main" id="{2432EE97-29C4-4CA5-BCB4-537E596FEEC1}"/>
              </a:ext>
            </a:extLst>
          </p:cNvPr>
          <p:cNvSpPr>
            <a:spLocks noGrp="1"/>
          </p:cNvSpPr>
          <p:nvPr>
            <p:ph type="body" sz="quarter" idx="11"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tx1"/>
                </a:solidFill>
                <a:latin typeface="+mn-lt"/>
              </a:defRPr>
            </a:lvl1pPr>
          </a:lstStyle>
          <a:p>
            <a:pPr lvl="0"/>
            <a:r>
              <a:rPr lang="en-US"/>
              <a:t>Section name</a:t>
            </a:r>
            <a:endParaRPr lang="en-GB"/>
          </a:p>
        </p:txBody>
      </p:sp>
      <p:sp>
        <p:nvSpPr>
          <p:cNvPr id="17" name="Title 4">
            <a:extLst>
              <a:ext uri="{FF2B5EF4-FFF2-40B4-BE49-F238E27FC236}">
                <a16:creationId xmlns:a16="http://schemas.microsoft.com/office/drawing/2014/main" id="{5FC06AB4-4D7B-425C-8037-86352CC1DFE6}"/>
              </a:ext>
            </a:extLst>
          </p:cNvPr>
          <p:cNvSpPr>
            <a:spLocks noGrp="1"/>
          </p:cNvSpPr>
          <p:nvPr>
            <p:ph type="title" hasCustomPrompt="1"/>
          </p:nvPr>
        </p:nvSpPr>
        <p:spPr>
          <a:xfrm>
            <a:off x="371476" y="1412875"/>
            <a:ext cx="7561262" cy="553998"/>
          </a:xfrm>
          <a:prstGeom prst="rect">
            <a:avLst/>
          </a:prstGeom>
        </p:spPr>
        <p:txBody>
          <a:bodyPr wrap="square" lIns="0" tIns="0" rIns="0" bIns="0" anchor="t">
            <a:spAutoFit/>
          </a:bodyPr>
          <a:lstStyle>
            <a:lvl1pPr algn="l">
              <a:lnSpc>
                <a:spcPct val="90000"/>
              </a:lnSpc>
              <a:spcAft>
                <a:spcPts val="800"/>
              </a:spcAft>
              <a:defRPr sz="4000" b="1">
                <a:solidFill>
                  <a:schemeClr val="bg2"/>
                </a:solidFill>
                <a:latin typeface="+mj-lt"/>
              </a:defRPr>
            </a:lvl1pPr>
          </a:lstStyle>
          <a:p>
            <a:r>
              <a:rPr lang="en-US"/>
              <a:t>Title text</a:t>
            </a:r>
            <a:endParaRPr lang="en-GB"/>
          </a:p>
        </p:txBody>
      </p:sp>
      <p:sp>
        <p:nvSpPr>
          <p:cNvPr id="14" name="Content Placeholder 13">
            <a:extLst>
              <a:ext uri="{FF2B5EF4-FFF2-40B4-BE49-F238E27FC236}">
                <a16:creationId xmlns:a16="http://schemas.microsoft.com/office/drawing/2014/main" id="{55786F14-B0C4-4EE5-9D4A-C2665FD44805}"/>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A722456F-0944-4F2E-A599-91993B79A7F2}"/>
              </a:ext>
            </a:extLst>
          </p:cNvPr>
          <p:cNvSpPr>
            <a:spLocks noGrp="1"/>
          </p:cNvSpPr>
          <p:nvPr>
            <p:ph type="body" sz="quarter" idx="13"/>
          </p:nvPr>
        </p:nvSpPr>
        <p:spPr>
          <a:xfrm>
            <a:off x="8148638" y="1412875"/>
            <a:ext cx="3671887" cy="5076825"/>
          </a:xfrm>
          <a:prstGeom prst="rect">
            <a:avLst/>
          </a:prstGeom>
        </p:spPr>
        <p:txBody>
          <a:bodyPr lIns="0" tIns="0" rIns="0" bIns="0"/>
          <a:lstStyle>
            <a:lvl1pPr marL="0" indent="0">
              <a:lnSpc>
                <a:spcPct val="90000"/>
              </a:lnSpc>
              <a:spcBef>
                <a:spcPts val="0"/>
              </a:spcBef>
              <a:spcAft>
                <a:spcPts val="1800"/>
              </a:spcAft>
              <a:buNone/>
              <a:defRPr sz="1600">
                <a:solidFill>
                  <a:schemeClr val="tx1"/>
                </a:solidFill>
                <a:latin typeface="+mn-lt"/>
              </a:defRPr>
            </a:lvl1pPr>
            <a:lvl2pPr marL="176213" indent="-176213">
              <a:lnSpc>
                <a:spcPct val="90000"/>
              </a:lnSpc>
              <a:spcBef>
                <a:spcPts val="0"/>
              </a:spcBef>
              <a:spcAft>
                <a:spcPts val="1800"/>
              </a:spcAft>
              <a:buFont typeface="Georgia" panose="02040502050405020303" pitchFamily="18" charset="0"/>
              <a:buChar char="­"/>
              <a:defRPr sz="1600">
                <a:solidFill>
                  <a:schemeClr val="tx1"/>
                </a:solidFill>
                <a:latin typeface="+mn-lt"/>
              </a:defRPr>
            </a:lvl2pPr>
            <a:lvl3pPr marL="360363" indent="-184150">
              <a:lnSpc>
                <a:spcPct val="90000"/>
              </a:lnSpc>
              <a:spcBef>
                <a:spcPts val="0"/>
              </a:spcBef>
              <a:spcAft>
                <a:spcPts val="1800"/>
              </a:spcAft>
              <a:buFont typeface="Georgia" panose="02040502050405020303" pitchFamily="18" charset="0"/>
              <a:buChar char="­"/>
              <a:defRPr sz="1600">
                <a:solidFill>
                  <a:schemeClr val="tx1"/>
                </a:solidFill>
                <a:latin typeface="+mn-lt"/>
              </a:defRPr>
            </a:lvl3pPr>
            <a:lvl4pPr marL="666749" indent="0">
              <a:buNone/>
              <a:defRPr>
                <a:latin typeface="+mn-lt"/>
              </a:defRPr>
            </a:lvl4pPr>
            <a:lvl5pPr marL="889000" indent="0">
              <a:buNone/>
              <a:defRPr>
                <a:latin typeface="+mn-lt"/>
              </a:defRPr>
            </a:lvl5pPr>
          </a:lstStyle>
          <a:p>
            <a:pPr lvl="0"/>
            <a:r>
              <a:rPr lang="en-US"/>
              <a:t>Click to edit Master text styles</a:t>
            </a:r>
          </a:p>
          <a:p>
            <a:pPr lvl="1"/>
            <a:r>
              <a:rPr lang="en-US"/>
              <a:t>Second level</a:t>
            </a:r>
          </a:p>
          <a:p>
            <a:pPr lvl="2"/>
            <a:r>
              <a:rPr lang="en-US"/>
              <a:t>Third level</a:t>
            </a:r>
          </a:p>
        </p:txBody>
      </p:sp>
      <p:sp>
        <p:nvSpPr>
          <p:cNvPr id="15" name="Line">
            <a:extLst>
              <a:ext uri="{FF2B5EF4-FFF2-40B4-BE49-F238E27FC236}">
                <a16:creationId xmlns:a16="http://schemas.microsoft.com/office/drawing/2014/main" id="{9DBF35FD-D4FC-4E9F-B740-82C7AD55CE9E}"/>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8" name="Group 4">
            <a:extLst>
              <a:ext uri="{FF2B5EF4-FFF2-40B4-BE49-F238E27FC236}">
                <a16:creationId xmlns:a16="http://schemas.microsoft.com/office/drawing/2014/main" id="{74673F6B-3D01-4A0C-BF58-8186AF2DE91E}"/>
              </a:ext>
            </a:extLst>
          </p:cNvPr>
          <p:cNvGrpSpPr>
            <a:grpSpLocks noChangeAspect="1"/>
          </p:cNvGrpSpPr>
          <p:nvPr/>
        </p:nvGrpSpPr>
        <p:grpSpPr bwMode="auto">
          <a:xfrm>
            <a:off x="11296078" y="368300"/>
            <a:ext cx="524447" cy="468313"/>
            <a:chOff x="7024" y="3734"/>
            <a:chExt cx="1308" cy="1168"/>
          </a:xfrm>
          <a:solidFill>
            <a:schemeClr val="tx1"/>
          </a:solidFill>
        </p:grpSpPr>
        <p:sp>
          <p:nvSpPr>
            <p:cNvPr id="19" name="Rectangle 5">
              <a:extLst>
                <a:ext uri="{FF2B5EF4-FFF2-40B4-BE49-F238E27FC236}">
                  <a16:creationId xmlns:a16="http://schemas.microsoft.com/office/drawing/2014/main" id="{6CE1469D-6785-47DD-9079-86C9238DE6A8}"/>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0" name="Rectangle 6">
              <a:extLst>
                <a:ext uri="{FF2B5EF4-FFF2-40B4-BE49-F238E27FC236}">
                  <a16:creationId xmlns:a16="http://schemas.microsoft.com/office/drawing/2014/main" id="{985756FA-3593-4461-929E-9ECF8336EA04}"/>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1" name="Rectangle 7">
              <a:extLst>
                <a:ext uri="{FF2B5EF4-FFF2-40B4-BE49-F238E27FC236}">
                  <a16:creationId xmlns:a16="http://schemas.microsoft.com/office/drawing/2014/main" id="{AF5B5663-FD9D-4AD3-BA98-18705A66BA92}"/>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 name="Slide Number Placeholder 1">
            <a:extLst>
              <a:ext uri="{FF2B5EF4-FFF2-40B4-BE49-F238E27FC236}">
                <a16:creationId xmlns:a16="http://schemas.microsoft.com/office/drawing/2014/main" id="{81B3F116-67D5-4752-BAB8-CF6CABA16B12}"/>
              </a:ext>
            </a:extLst>
          </p:cNvPr>
          <p:cNvSpPr>
            <a:spLocks noGrp="1"/>
          </p:cNvSpPr>
          <p:nvPr>
            <p:ph type="sldNum" sz="quarter" idx="14"/>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1824331070"/>
      </p:ext>
    </p:extLst>
  </p:cSld>
  <p:clrMapOvr>
    <a:masterClrMapping/>
  </p:clrMapOvr>
  <p:transition spd="med"/>
  <p:extLst>
    <p:ext uri="{DCECCB84-F9BA-43D5-87BE-67443E8EF086}">
      <p15:sldGuideLst xmlns:p15="http://schemas.microsoft.com/office/powerpoint/2012/main">
        <p15:guide id="4" orient="horz" pos="527">
          <p15:clr>
            <a:srgbClr val="FBAE40"/>
          </p15:clr>
        </p15:guide>
        <p15:guide id="5" pos="3772">
          <p15:clr>
            <a:srgbClr val="FBAE40"/>
          </p15:clr>
        </p15:guide>
        <p15:guide id="6" pos="3908">
          <p15:clr>
            <a:srgbClr val="FBAE40"/>
          </p15:clr>
        </p15:guide>
        <p15:guide id="12" orient="horz" pos="890">
          <p15:clr>
            <a:srgbClr val="FBAE40"/>
          </p15:clr>
        </p15:guide>
        <p15:guide id="14" pos="2683">
          <p15:clr>
            <a:srgbClr val="FBAE40"/>
          </p15:clr>
        </p15:guide>
        <p15:guide id="15" pos="2547">
          <p15:clr>
            <a:srgbClr val="FBAE40"/>
          </p15:clr>
        </p15:guide>
        <p15:guide id="16" pos="4997">
          <p15:clr>
            <a:srgbClr val="FBAE40"/>
          </p15:clr>
        </p15:guide>
        <p15:guide id="17" pos="513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No Title)">
    <p:bg>
      <p:bgPr>
        <a:solidFill>
          <a:srgbClr val="FFFFFF"/>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7F23680B-0A1E-4FB3-8F8B-DF47984B4980}"/>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0DDA0EC7-AE7F-4D16-B77C-47B1812D71FE}"/>
              </a:ext>
            </a:extLst>
          </p:cNvPr>
          <p:cNvGrpSpPr>
            <a:grpSpLocks noChangeAspect="1"/>
          </p:cNvGrpSpPr>
          <p:nvPr/>
        </p:nvGrpSpPr>
        <p:grpSpPr bwMode="auto">
          <a:xfrm>
            <a:off x="11296078" y="368300"/>
            <a:ext cx="524447" cy="468313"/>
            <a:chOff x="7024" y="3734"/>
            <a:chExt cx="1308" cy="1168"/>
          </a:xfrm>
          <a:solidFill>
            <a:schemeClr val="tx1"/>
          </a:solidFill>
        </p:grpSpPr>
        <p:sp>
          <p:nvSpPr>
            <p:cNvPr id="11" name="Rectangle 5">
              <a:extLst>
                <a:ext uri="{FF2B5EF4-FFF2-40B4-BE49-F238E27FC236}">
                  <a16:creationId xmlns:a16="http://schemas.microsoft.com/office/drawing/2014/main" id="{CE0D7CB2-CDC4-4729-82C0-D5F2AF2D1DB6}"/>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FFEF35BF-5E0C-4CC2-BB18-413C40F66D6B}"/>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2FEF34D0-3696-44FF-A859-8CBCC68F6D35}"/>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3" name="Text Placeholder 2">
            <a:extLst>
              <a:ext uri="{FF2B5EF4-FFF2-40B4-BE49-F238E27FC236}">
                <a16:creationId xmlns:a16="http://schemas.microsoft.com/office/drawing/2014/main" id="{84966BFC-D009-49B1-8894-38041CA16705}"/>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tx1"/>
                </a:solidFill>
              </a:defRPr>
            </a:lvl1pPr>
          </a:lstStyle>
          <a:p>
            <a:pPr lvl="0"/>
            <a:r>
              <a:rPr lang="en-US"/>
              <a:t>Presentation name</a:t>
            </a:r>
          </a:p>
        </p:txBody>
      </p:sp>
      <p:sp>
        <p:nvSpPr>
          <p:cNvPr id="16" name="Text Placeholder 2">
            <a:extLst>
              <a:ext uri="{FF2B5EF4-FFF2-40B4-BE49-F238E27FC236}">
                <a16:creationId xmlns:a16="http://schemas.microsoft.com/office/drawing/2014/main" id="{2432EE97-29C4-4CA5-BCB4-537E596FEEC1}"/>
              </a:ext>
            </a:extLst>
          </p:cNvPr>
          <p:cNvSpPr>
            <a:spLocks noGrp="1"/>
          </p:cNvSpPr>
          <p:nvPr>
            <p:ph type="body" sz="quarter" idx="11" hasCustomPrompt="1"/>
          </p:nvPr>
        </p:nvSpPr>
        <p:spPr>
          <a:xfrm>
            <a:off x="371474" y="642144"/>
            <a:ext cx="7561263" cy="249299"/>
          </a:xfrm>
          <a:prstGeom prst="rect">
            <a:avLst/>
          </a:prstGeom>
        </p:spPr>
        <p:txBody>
          <a:bodyPr wrap="square" lIns="0" tIns="0" rIns="0" bIns="0">
            <a:spAutoFit/>
          </a:bodyPr>
          <a:lstStyle>
            <a:lvl1pPr marL="0" indent="0">
              <a:lnSpc>
                <a:spcPct val="90000"/>
              </a:lnSpc>
              <a:spcBef>
                <a:spcPts val="0"/>
              </a:spcBef>
              <a:buNone/>
              <a:defRPr sz="1800" b="0">
                <a:solidFill>
                  <a:schemeClr val="tx1"/>
                </a:solidFill>
                <a:latin typeface="+mn-lt"/>
              </a:defRPr>
            </a:lvl1pPr>
          </a:lstStyle>
          <a:p>
            <a:pPr lvl="0"/>
            <a:r>
              <a:rPr lang="en-US"/>
              <a:t>Section name</a:t>
            </a:r>
            <a:endParaRPr lang="en-GB"/>
          </a:p>
        </p:txBody>
      </p:sp>
      <p:sp>
        <p:nvSpPr>
          <p:cNvPr id="14" name="Content Placeholder 13">
            <a:extLst>
              <a:ext uri="{FF2B5EF4-FFF2-40B4-BE49-F238E27FC236}">
                <a16:creationId xmlns:a16="http://schemas.microsoft.com/office/drawing/2014/main" id="{55786F14-B0C4-4EE5-9D4A-C2665FD44805}"/>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A722456F-0944-4F2E-A599-91993B79A7F2}"/>
              </a:ext>
            </a:extLst>
          </p:cNvPr>
          <p:cNvSpPr>
            <a:spLocks noGrp="1"/>
          </p:cNvSpPr>
          <p:nvPr>
            <p:ph type="body" sz="quarter" idx="13"/>
          </p:nvPr>
        </p:nvSpPr>
        <p:spPr>
          <a:xfrm>
            <a:off x="371475" y="1412875"/>
            <a:ext cx="11449050" cy="5076825"/>
          </a:xfrm>
          <a:prstGeom prst="rect">
            <a:avLst/>
          </a:prstGeom>
        </p:spPr>
        <p:txBody>
          <a:bodyPr lIns="0" tIns="0" rIns="0" bIns="0"/>
          <a:lstStyle>
            <a:lvl1pPr marL="0" indent="0">
              <a:lnSpc>
                <a:spcPct val="90000"/>
              </a:lnSpc>
              <a:spcBef>
                <a:spcPts val="0"/>
              </a:spcBef>
              <a:spcAft>
                <a:spcPts val="1800"/>
              </a:spcAft>
              <a:buNone/>
              <a:defRPr sz="1600">
                <a:solidFill>
                  <a:schemeClr val="tx1"/>
                </a:solidFill>
                <a:latin typeface="+mn-lt"/>
              </a:defRPr>
            </a:lvl1pPr>
            <a:lvl2pPr marL="176213" indent="-176213">
              <a:lnSpc>
                <a:spcPct val="90000"/>
              </a:lnSpc>
              <a:spcBef>
                <a:spcPts val="0"/>
              </a:spcBef>
              <a:spcAft>
                <a:spcPts val="1800"/>
              </a:spcAft>
              <a:buFont typeface="Georgia" panose="02040502050405020303" pitchFamily="18" charset="0"/>
              <a:buChar char="­"/>
              <a:defRPr sz="1600">
                <a:solidFill>
                  <a:schemeClr val="tx1"/>
                </a:solidFill>
                <a:latin typeface="+mn-lt"/>
              </a:defRPr>
            </a:lvl2pPr>
            <a:lvl3pPr marL="360363" indent="-184150">
              <a:lnSpc>
                <a:spcPct val="90000"/>
              </a:lnSpc>
              <a:spcBef>
                <a:spcPts val="0"/>
              </a:spcBef>
              <a:spcAft>
                <a:spcPts val="1800"/>
              </a:spcAft>
              <a:buFont typeface="Georgia" panose="02040502050405020303" pitchFamily="18" charset="0"/>
              <a:buChar char="­"/>
              <a:defRPr sz="1600">
                <a:solidFill>
                  <a:schemeClr val="tx1"/>
                </a:solidFill>
                <a:latin typeface="+mn-lt"/>
              </a:defRPr>
            </a:lvl3pPr>
            <a:lvl4pPr marL="666749" indent="0">
              <a:buNone/>
              <a:defRPr>
                <a:latin typeface="+mn-lt"/>
              </a:defRPr>
            </a:lvl4pPr>
            <a:lvl5pPr marL="889000" indent="0">
              <a:buNone/>
              <a:defRPr>
                <a:latin typeface="+mn-lt"/>
              </a:defRPr>
            </a:lvl5pPr>
          </a:lstStyle>
          <a:p>
            <a:pPr lvl="0"/>
            <a:r>
              <a:rPr lang="en-US"/>
              <a:t>Click to edit Master text styles</a:t>
            </a:r>
          </a:p>
          <a:p>
            <a:pPr lvl="1"/>
            <a:r>
              <a:rPr lang="en-US"/>
              <a:t>Second level</a:t>
            </a:r>
          </a:p>
          <a:p>
            <a:pPr lvl="2"/>
            <a:r>
              <a:rPr lang="en-US"/>
              <a:t>Third level</a:t>
            </a:r>
          </a:p>
        </p:txBody>
      </p:sp>
      <p:sp>
        <p:nvSpPr>
          <p:cNvPr id="15" name="Line">
            <a:extLst>
              <a:ext uri="{FF2B5EF4-FFF2-40B4-BE49-F238E27FC236}">
                <a16:creationId xmlns:a16="http://schemas.microsoft.com/office/drawing/2014/main" id="{47B53161-7B0C-42DB-9B6B-0B70192B2188}"/>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7" name="Group 4">
            <a:extLst>
              <a:ext uri="{FF2B5EF4-FFF2-40B4-BE49-F238E27FC236}">
                <a16:creationId xmlns:a16="http://schemas.microsoft.com/office/drawing/2014/main" id="{236D6240-3B84-47F3-A152-DD5F94776874}"/>
              </a:ext>
            </a:extLst>
          </p:cNvPr>
          <p:cNvGrpSpPr>
            <a:grpSpLocks noChangeAspect="1"/>
          </p:cNvGrpSpPr>
          <p:nvPr/>
        </p:nvGrpSpPr>
        <p:grpSpPr bwMode="auto">
          <a:xfrm>
            <a:off x="11296078" y="368300"/>
            <a:ext cx="524447" cy="468313"/>
            <a:chOff x="7024" y="3734"/>
            <a:chExt cx="1308" cy="1168"/>
          </a:xfrm>
          <a:solidFill>
            <a:schemeClr val="tx1"/>
          </a:solidFill>
        </p:grpSpPr>
        <p:sp>
          <p:nvSpPr>
            <p:cNvPr id="18" name="Rectangle 5">
              <a:extLst>
                <a:ext uri="{FF2B5EF4-FFF2-40B4-BE49-F238E27FC236}">
                  <a16:creationId xmlns:a16="http://schemas.microsoft.com/office/drawing/2014/main" id="{BE6DE5D6-7230-4110-8E77-C4DEF9211C85}"/>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9" name="Rectangle 6">
              <a:extLst>
                <a:ext uri="{FF2B5EF4-FFF2-40B4-BE49-F238E27FC236}">
                  <a16:creationId xmlns:a16="http://schemas.microsoft.com/office/drawing/2014/main" id="{7F4DB3D1-6705-4944-BC77-15123F073AA9}"/>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0" name="Rectangle 7">
              <a:extLst>
                <a:ext uri="{FF2B5EF4-FFF2-40B4-BE49-F238E27FC236}">
                  <a16:creationId xmlns:a16="http://schemas.microsoft.com/office/drawing/2014/main" id="{6FE8ADE5-6C3F-4FE4-8209-EAE2E3F70E54}"/>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4" name="Slide Number Placeholder 3">
            <a:extLst>
              <a:ext uri="{FF2B5EF4-FFF2-40B4-BE49-F238E27FC236}">
                <a16:creationId xmlns:a16="http://schemas.microsoft.com/office/drawing/2014/main" id="{427D33FA-1C0C-4AF4-ACF2-8C47703DA8C3}"/>
              </a:ext>
            </a:extLst>
          </p:cNvPr>
          <p:cNvSpPr>
            <a:spLocks noGrp="1"/>
          </p:cNvSpPr>
          <p:nvPr>
            <p:ph type="sldNum" sz="quarter" idx="14"/>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1479870602"/>
      </p:ext>
    </p:extLst>
  </p:cSld>
  <p:clrMapOvr>
    <a:masterClrMapping/>
  </p:clrMapOvr>
  <p:transition spd="med"/>
  <p:extLst>
    <p:ext uri="{DCECCB84-F9BA-43D5-87BE-67443E8EF086}">
      <p15:sldGuideLst xmlns:p15="http://schemas.microsoft.com/office/powerpoint/2012/main">
        <p15:guide id="4" orient="horz" pos="527">
          <p15:clr>
            <a:srgbClr val="FBAE40"/>
          </p15:clr>
        </p15:guide>
        <p15:guide id="5" pos="3772">
          <p15:clr>
            <a:srgbClr val="FBAE40"/>
          </p15:clr>
        </p15:guide>
        <p15:guide id="6" pos="3908">
          <p15:clr>
            <a:srgbClr val="FBAE40"/>
          </p15:clr>
        </p15:guide>
        <p15:guide id="8" orient="horz" pos="1366">
          <p15:clr>
            <a:srgbClr val="FBAE40"/>
          </p15:clr>
        </p15:guide>
        <p15:guide id="12" orient="horz" pos="890">
          <p15:clr>
            <a:srgbClr val="FBAE40"/>
          </p15:clr>
        </p15:guide>
        <p15:guide id="13" orient="horz" pos="2047">
          <p15:clr>
            <a:srgbClr val="FBAE40"/>
          </p15:clr>
        </p15:guide>
        <p15:guide id="14" pos="2683">
          <p15:clr>
            <a:srgbClr val="FBAE40"/>
          </p15:clr>
        </p15:guide>
        <p15:guide id="15" pos="2547">
          <p15:clr>
            <a:srgbClr val="FBAE40"/>
          </p15:clr>
        </p15:guide>
        <p15:guide id="16" pos="4997">
          <p15:clr>
            <a:srgbClr val="FBAE40"/>
          </p15:clr>
        </p15:guide>
        <p15:guide id="17" pos="513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Subtitle)">
    <p:bg>
      <p:bgPr>
        <a:solidFill>
          <a:schemeClr val="bg1"/>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C6A05271-16C7-4DBC-B687-79CF63254BFE}"/>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C3D4490A-05ED-4BA4-A00A-E117C93EC724}"/>
              </a:ext>
            </a:extLst>
          </p:cNvPr>
          <p:cNvGrpSpPr>
            <a:grpSpLocks noChangeAspect="1"/>
          </p:cNvGrpSpPr>
          <p:nvPr/>
        </p:nvGrpSpPr>
        <p:grpSpPr bwMode="auto">
          <a:xfrm>
            <a:off x="11296078" y="368300"/>
            <a:ext cx="524447" cy="468313"/>
            <a:chOff x="7024" y="3734"/>
            <a:chExt cx="1308" cy="1168"/>
          </a:xfrm>
          <a:solidFill>
            <a:schemeClr val="tx1"/>
          </a:solidFill>
        </p:grpSpPr>
        <p:sp>
          <p:nvSpPr>
            <p:cNvPr id="11" name="Rectangle 5">
              <a:extLst>
                <a:ext uri="{FF2B5EF4-FFF2-40B4-BE49-F238E27FC236}">
                  <a16:creationId xmlns:a16="http://schemas.microsoft.com/office/drawing/2014/main" id="{CF55EA35-B088-4855-9157-8FE6DA5A83ED}"/>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C63B1818-4D01-466D-BF6F-8D20C1388BEE}"/>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CB46E608-7AAA-46C1-879F-33375424685F}"/>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15" name="Content Placeholder 13">
            <a:extLst>
              <a:ext uri="{FF2B5EF4-FFF2-40B4-BE49-F238E27FC236}">
                <a16:creationId xmlns:a16="http://schemas.microsoft.com/office/drawing/2014/main" id="{B092B666-A05C-415D-94B3-08C5F9AF7758}"/>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16" name="Text Placeholder 2">
            <a:extLst>
              <a:ext uri="{FF2B5EF4-FFF2-40B4-BE49-F238E27FC236}">
                <a16:creationId xmlns:a16="http://schemas.microsoft.com/office/drawing/2014/main" id="{398CA755-2713-48EF-AFCC-2EC27AF00D68}"/>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tx1"/>
                </a:solidFill>
              </a:defRPr>
            </a:lvl1pPr>
          </a:lstStyle>
          <a:p>
            <a:pPr lvl="0"/>
            <a:r>
              <a:rPr lang="en-US"/>
              <a:t>Presentation name</a:t>
            </a:r>
          </a:p>
        </p:txBody>
      </p:sp>
      <p:sp>
        <p:nvSpPr>
          <p:cNvPr id="17" name="Text Placeholder 2">
            <a:extLst>
              <a:ext uri="{FF2B5EF4-FFF2-40B4-BE49-F238E27FC236}">
                <a16:creationId xmlns:a16="http://schemas.microsoft.com/office/drawing/2014/main" id="{63BED5F2-BC7A-4BFF-BC3E-EAB6971AA39F}"/>
              </a:ext>
            </a:extLst>
          </p:cNvPr>
          <p:cNvSpPr>
            <a:spLocks noGrp="1"/>
          </p:cNvSpPr>
          <p:nvPr>
            <p:ph type="body" sz="quarter" idx="11"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tx1"/>
                </a:solidFill>
                <a:latin typeface="+mn-lt"/>
              </a:defRPr>
            </a:lvl1pPr>
          </a:lstStyle>
          <a:p>
            <a:pPr lvl="0"/>
            <a:r>
              <a:rPr lang="en-US"/>
              <a:t>Section name</a:t>
            </a:r>
            <a:endParaRPr lang="en-GB"/>
          </a:p>
        </p:txBody>
      </p:sp>
      <p:sp>
        <p:nvSpPr>
          <p:cNvPr id="18" name="Title 4">
            <a:extLst>
              <a:ext uri="{FF2B5EF4-FFF2-40B4-BE49-F238E27FC236}">
                <a16:creationId xmlns:a16="http://schemas.microsoft.com/office/drawing/2014/main" id="{D9C70112-8AC5-49DE-8BE0-8FD1B092DCC2}"/>
              </a:ext>
            </a:extLst>
          </p:cNvPr>
          <p:cNvSpPr>
            <a:spLocks noGrp="1"/>
          </p:cNvSpPr>
          <p:nvPr>
            <p:ph type="title" hasCustomPrompt="1"/>
          </p:nvPr>
        </p:nvSpPr>
        <p:spPr>
          <a:xfrm>
            <a:off x="371476" y="1412875"/>
            <a:ext cx="11449049" cy="553998"/>
          </a:xfrm>
          <a:prstGeom prst="rect">
            <a:avLst/>
          </a:prstGeom>
        </p:spPr>
        <p:txBody>
          <a:bodyPr wrap="square" lIns="0" tIns="0" rIns="0" bIns="0" anchor="t">
            <a:spAutoFit/>
          </a:bodyPr>
          <a:lstStyle>
            <a:lvl1pPr algn="l">
              <a:lnSpc>
                <a:spcPct val="90000"/>
              </a:lnSpc>
              <a:spcAft>
                <a:spcPts val="800"/>
              </a:spcAft>
              <a:defRPr sz="4000" b="1">
                <a:solidFill>
                  <a:schemeClr val="bg2"/>
                </a:solidFill>
                <a:latin typeface="+mj-lt"/>
              </a:defRPr>
            </a:lvl1pPr>
          </a:lstStyle>
          <a:p>
            <a:r>
              <a:rPr lang="en-US"/>
              <a:t>Title text</a:t>
            </a:r>
            <a:endParaRPr lang="en-GB"/>
          </a:p>
        </p:txBody>
      </p:sp>
      <p:sp>
        <p:nvSpPr>
          <p:cNvPr id="19" name="Line">
            <a:extLst>
              <a:ext uri="{FF2B5EF4-FFF2-40B4-BE49-F238E27FC236}">
                <a16:creationId xmlns:a16="http://schemas.microsoft.com/office/drawing/2014/main" id="{48C70990-388C-4E7C-BE33-4232B58C1774}"/>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20" name="Group 4">
            <a:extLst>
              <a:ext uri="{FF2B5EF4-FFF2-40B4-BE49-F238E27FC236}">
                <a16:creationId xmlns:a16="http://schemas.microsoft.com/office/drawing/2014/main" id="{53DCF2B5-B899-4183-8B4B-1A8F7B7EEA3B}"/>
              </a:ext>
            </a:extLst>
          </p:cNvPr>
          <p:cNvGrpSpPr>
            <a:grpSpLocks noChangeAspect="1"/>
          </p:cNvGrpSpPr>
          <p:nvPr/>
        </p:nvGrpSpPr>
        <p:grpSpPr bwMode="auto">
          <a:xfrm>
            <a:off x="11296078" y="368300"/>
            <a:ext cx="524447" cy="468313"/>
            <a:chOff x="7024" y="3734"/>
            <a:chExt cx="1308" cy="1168"/>
          </a:xfrm>
          <a:solidFill>
            <a:schemeClr val="tx1"/>
          </a:solidFill>
        </p:grpSpPr>
        <p:sp>
          <p:nvSpPr>
            <p:cNvPr id="21" name="Rectangle 5">
              <a:extLst>
                <a:ext uri="{FF2B5EF4-FFF2-40B4-BE49-F238E27FC236}">
                  <a16:creationId xmlns:a16="http://schemas.microsoft.com/office/drawing/2014/main" id="{CDFD1423-E405-4E10-B004-6E3677DD5784}"/>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2" name="Rectangle 6">
              <a:extLst>
                <a:ext uri="{FF2B5EF4-FFF2-40B4-BE49-F238E27FC236}">
                  <a16:creationId xmlns:a16="http://schemas.microsoft.com/office/drawing/2014/main" id="{2A38E912-77BA-41C4-94BF-5F2D5EE13DB5}"/>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3" name="Rectangle 7">
              <a:extLst>
                <a:ext uri="{FF2B5EF4-FFF2-40B4-BE49-F238E27FC236}">
                  <a16:creationId xmlns:a16="http://schemas.microsoft.com/office/drawing/2014/main" id="{F01141E3-CD60-4F29-AADD-6EE43E68F44C}"/>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 name="Slide Number Placeholder 1">
            <a:extLst>
              <a:ext uri="{FF2B5EF4-FFF2-40B4-BE49-F238E27FC236}">
                <a16:creationId xmlns:a16="http://schemas.microsoft.com/office/drawing/2014/main" id="{3655E762-E99A-4A7D-92CB-7F7DF486A101}"/>
              </a:ext>
            </a:extLst>
          </p:cNvPr>
          <p:cNvSpPr>
            <a:spLocks noGrp="1"/>
          </p:cNvSpPr>
          <p:nvPr>
            <p:ph type="sldNum" sz="quarter" idx="13"/>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
        <p:nvSpPr>
          <p:cNvPr id="4" name="Text Placeholder 3">
            <a:extLst>
              <a:ext uri="{FF2B5EF4-FFF2-40B4-BE49-F238E27FC236}">
                <a16:creationId xmlns:a16="http://schemas.microsoft.com/office/drawing/2014/main" id="{D262D297-42AE-452C-B593-05B31CBD677A}"/>
              </a:ext>
            </a:extLst>
          </p:cNvPr>
          <p:cNvSpPr>
            <a:spLocks noGrp="1"/>
          </p:cNvSpPr>
          <p:nvPr>
            <p:ph type="body" sz="quarter" idx="14"/>
          </p:nvPr>
        </p:nvSpPr>
        <p:spPr>
          <a:xfrm>
            <a:off x="371475" y="2168525"/>
            <a:ext cx="11449050" cy="221599"/>
          </a:xfrm>
          <a:prstGeom prst="rect">
            <a:avLst/>
          </a:prstGeom>
        </p:spPr>
        <p:txBody>
          <a:bodyPr lIns="0" tIns="0" rIns="0" bIns="0">
            <a:spAutoFit/>
          </a:bodyPr>
          <a:lstStyle>
            <a:lvl1pPr marL="0" indent="0">
              <a:lnSpc>
                <a:spcPct val="90000"/>
              </a:lnSpc>
              <a:spcBef>
                <a:spcPts val="0"/>
              </a:spcBef>
              <a:buNone/>
              <a:defRPr sz="1600">
                <a:solidFill>
                  <a:schemeClr val="tx1"/>
                </a:solidFill>
                <a:latin typeface="+mn-lt"/>
              </a:defRPr>
            </a:lvl1pPr>
          </a:lstStyle>
          <a:p>
            <a:pPr lvl="0"/>
            <a:r>
              <a:rPr lang="en-US"/>
              <a:t>Click to edit Master text styles</a:t>
            </a:r>
            <a:endParaRPr lang="en-GB"/>
          </a:p>
        </p:txBody>
      </p:sp>
      <p:sp>
        <p:nvSpPr>
          <p:cNvPr id="8" name="Chart Placeholder 7">
            <a:extLst>
              <a:ext uri="{FF2B5EF4-FFF2-40B4-BE49-F238E27FC236}">
                <a16:creationId xmlns:a16="http://schemas.microsoft.com/office/drawing/2014/main" id="{CE55645D-B186-4B08-8183-5DEBF6F3B879}"/>
              </a:ext>
            </a:extLst>
          </p:cNvPr>
          <p:cNvSpPr>
            <a:spLocks noGrp="1"/>
          </p:cNvSpPr>
          <p:nvPr>
            <p:ph type="chart" sz="quarter" idx="15"/>
          </p:nvPr>
        </p:nvSpPr>
        <p:spPr>
          <a:xfrm>
            <a:off x="371475" y="2852738"/>
            <a:ext cx="11449050" cy="3636962"/>
          </a:xfrm>
          <a:prstGeom prst="rect">
            <a:avLst/>
          </a:prstGeom>
        </p:spPr>
        <p:txBody>
          <a:bodyPr/>
          <a:lstStyle>
            <a:lvl1pPr marL="0" indent="0">
              <a:buNone/>
              <a:defRPr sz="1400">
                <a:solidFill>
                  <a:schemeClr val="tx1"/>
                </a:solidFill>
              </a:defRPr>
            </a:lvl1pPr>
          </a:lstStyle>
          <a:p>
            <a:endParaRPr lang="en-GB" dirty="0"/>
          </a:p>
        </p:txBody>
      </p:sp>
    </p:spTree>
    <p:extLst>
      <p:ext uri="{BB962C8B-B14F-4D97-AF65-F5344CB8AC3E}">
        <p14:creationId xmlns:p14="http://schemas.microsoft.com/office/powerpoint/2010/main" val="29098992"/>
      </p:ext>
    </p:extLst>
  </p:cSld>
  <p:clrMapOvr>
    <a:masterClrMapping/>
  </p:clrMapOvr>
  <p:transition spd="med"/>
  <p:extLst>
    <p:ext uri="{DCECCB84-F9BA-43D5-87BE-67443E8EF086}">
      <p15:sldGuideLst xmlns:p15="http://schemas.microsoft.com/office/powerpoint/2012/main">
        <p15:guide id="1" pos="3772">
          <p15:clr>
            <a:srgbClr val="FBAE40"/>
          </p15:clr>
        </p15:guide>
        <p15:guide id="2" pos="3908">
          <p15:clr>
            <a:srgbClr val="FBAE40"/>
          </p15:clr>
        </p15:guide>
        <p15:guide id="3" pos="2683">
          <p15:clr>
            <a:srgbClr val="FBAE40"/>
          </p15:clr>
        </p15:guide>
        <p15:guide id="4" pos="2547">
          <p15:clr>
            <a:srgbClr val="FBAE40"/>
          </p15:clr>
        </p15:guide>
        <p15:guide id="5" pos="4997">
          <p15:clr>
            <a:srgbClr val="FBAE40"/>
          </p15:clr>
        </p15:guide>
        <p15:guide id="6" pos="5133">
          <p15:clr>
            <a:srgbClr val="FBAE40"/>
          </p15:clr>
        </p15:guide>
        <p15:guide id="7" orient="horz" pos="527">
          <p15:clr>
            <a:srgbClr val="FBAE40"/>
          </p15:clr>
        </p15:guide>
        <p15:guide id="13" orient="horz" pos="890">
          <p15:clr>
            <a:srgbClr val="FBAE40"/>
          </p15:clr>
        </p15:guide>
        <p15:guide id="14" pos="5609">
          <p15:clr>
            <a:srgbClr val="FBAE40"/>
          </p15:clr>
        </p15:guide>
        <p15:guide id="15" pos="5745">
          <p15:clr>
            <a:srgbClr val="FBAE40"/>
          </p15:clr>
        </p15:guide>
        <p15:guide id="16" pos="1935">
          <p15:clr>
            <a:srgbClr val="FBAE40"/>
          </p15:clr>
        </p15:guide>
        <p15:guide id="17" pos="2071">
          <p15:clr>
            <a:srgbClr val="FBAE40"/>
          </p15:clr>
        </p15:guide>
        <p15:guide id="18" orient="horz" pos="1366" userDrawn="1">
          <p15:clr>
            <a:srgbClr val="FBAE40"/>
          </p15:clr>
        </p15:guide>
        <p15:guide id="19" orient="horz" pos="1661" userDrawn="1">
          <p15:clr>
            <a:srgbClr val="FBAE40"/>
          </p15:clr>
        </p15:guide>
        <p15:guide id="20" orient="horz" pos="179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Dark Purple)">
    <p:bg>
      <p:bgPr>
        <a:solidFill>
          <a:schemeClr val="tx1"/>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C6A05271-16C7-4DBC-B687-79CF63254BFE}"/>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C3D4490A-05ED-4BA4-A00A-E117C93EC724}"/>
              </a:ext>
            </a:extLst>
          </p:cNvPr>
          <p:cNvGrpSpPr>
            <a:grpSpLocks noChangeAspect="1"/>
          </p:cNvGrpSpPr>
          <p:nvPr/>
        </p:nvGrpSpPr>
        <p:grpSpPr bwMode="auto">
          <a:xfrm>
            <a:off x="11296078" y="368300"/>
            <a:ext cx="524447" cy="468313"/>
            <a:chOff x="7024" y="3734"/>
            <a:chExt cx="1308" cy="1168"/>
          </a:xfrm>
          <a:solidFill>
            <a:schemeClr val="bg1"/>
          </a:solidFill>
        </p:grpSpPr>
        <p:sp>
          <p:nvSpPr>
            <p:cNvPr id="11" name="Rectangle 5">
              <a:extLst>
                <a:ext uri="{FF2B5EF4-FFF2-40B4-BE49-F238E27FC236}">
                  <a16:creationId xmlns:a16="http://schemas.microsoft.com/office/drawing/2014/main" id="{CF55EA35-B088-4855-9157-8FE6DA5A83ED}"/>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C63B1818-4D01-466D-BF6F-8D20C1388BEE}"/>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CB46E608-7AAA-46C1-879F-33375424685F}"/>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15" name="Content Placeholder 13">
            <a:extLst>
              <a:ext uri="{FF2B5EF4-FFF2-40B4-BE49-F238E27FC236}">
                <a16:creationId xmlns:a16="http://schemas.microsoft.com/office/drawing/2014/main" id="{B092B666-A05C-415D-94B3-08C5F9AF7758}"/>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16" name="Text Placeholder 2">
            <a:extLst>
              <a:ext uri="{FF2B5EF4-FFF2-40B4-BE49-F238E27FC236}">
                <a16:creationId xmlns:a16="http://schemas.microsoft.com/office/drawing/2014/main" id="{398CA755-2713-48EF-AFCC-2EC27AF00D68}"/>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bg1"/>
                </a:solidFill>
              </a:defRPr>
            </a:lvl1pPr>
          </a:lstStyle>
          <a:p>
            <a:pPr lvl="0"/>
            <a:r>
              <a:rPr lang="en-US"/>
              <a:t>Presentation name</a:t>
            </a:r>
          </a:p>
        </p:txBody>
      </p:sp>
      <p:sp>
        <p:nvSpPr>
          <p:cNvPr id="17" name="Text Placeholder 2">
            <a:extLst>
              <a:ext uri="{FF2B5EF4-FFF2-40B4-BE49-F238E27FC236}">
                <a16:creationId xmlns:a16="http://schemas.microsoft.com/office/drawing/2014/main" id="{63BED5F2-BC7A-4BFF-BC3E-EAB6971AA39F}"/>
              </a:ext>
            </a:extLst>
          </p:cNvPr>
          <p:cNvSpPr>
            <a:spLocks noGrp="1"/>
          </p:cNvSpPr>
          <p:nvPr>
            <p:ph type="body" sz="quarter" idx="11"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bg1"/>
                </a:solidFill>
                <a:latin typeface="+mn-lt"/>
              </a:defRPr>
            </a:lvl1pPr>
          </a:lstStyle>
          <a:p>
            <a:pPr lvl="0"/>
            <a:r>
              <a:rPr lang="en-US"/>
              <a:t>Section name</a:t>
            </a:r>
            <a:endParaRPr lang="en-GB"/>
          </a:p>
        </p:txBody>
      </p:sp>
      <p:sp>
        <p:nvSpPr>
          <p:cNvPr id="18" name="Title 4">
            <a:extLst>
              <a:ext uri="{FF2B5EF4-FFF2-40B4-BE49-F238E27FC236}">
                <a16:creationId xmlns:a16="http://schemas.microsoft.com/office/drawing/2014/main" id="{D9C70112-8AC5-49DE-8BE0-8FD1B092DCC2}"/>
              </a:ext>
            </a:extLst>
          </p:cNvPr>
          <p:cNvSpPr>
            <a:spLocks noGrp="1"/>
          </p:cNvSpPr>
          <p:nvPr>
            <p:ph type="title" hasCustomPrompt="1"/>
          </p:nvPr>
        </p:nvSpPr>
        <p:spPr>
          <a:xfrm>
            <a:off x="371476" y="1412875"/>
            <a:ext cx="11449049" cy="553998"/>
          </a:xfrm>
          <a:prstGeom prst="rect">
            <a:avLst/>
          </a:prstGeom>
        </p:spPr>
        <p:txBody>
          <a:bodyPr wrap="square" lIns="0" tIns="0" rIns="0" bIns="0" anchor="t">
            <a:spAutoFit/>
          </a:bodyPr>
          <a:lstStyle>
            <a:lvl1pPr algn="l">
              <a:lnSpc>
                <a:spcPct val="90000"/>
              </a:lnSpc>
              <a:spcAft>
                <a:spcPts val="800"/>
              </a:spcAft>
              <a:defRPr sz="4000" b="1">
                <a:solidFill>
                  <a:schemeClr val="bg1"/>
                </a:solidFill>
                <a:latin typeface="+mj-lt"/>
              </a:defRPr>
            </a:lvl1pPr>
          </a:lstStyle>
          <a:p>
            <a:r>
              <a:rPr lang="en-US"/>
              <a:t>Title text</a:t>
            </a:r>
            <a:endParaRPr lang="en-GB"/>
          </a:p>
        </p:txBody>
      </p:sp>
      <p:sp>
        <p:nvSpPr>
          <p:cNvPr id="19" name="Line">
            <a:extLst>
              <a:ext uri="{FF2B5EF4-FFF2-40B4-BE49-F238E27FC236}">
                <a16:creationId xmlns:a16="http://schemas.microsoft.com/office/drawing/2014/main" id="{9DB80BE2-57A8-4187-8DA1-54B0EF91597C}"/>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20" name="Group 4">
            <a:extLst>
              <a:ext uri="{FF2B5EF4-FFF2-40B4-BE49-F238E27FC236}">
                <a16:creationId xmlns:a16="http://schemas.microsoft.com/office/drawing/2014/main" id="{9A102EF8-888A-4397-B4D8-2181FD75782E}"/>
              </a:ext>
            </a:extLst>
          </p:cNvPr>
          <p:cNvGrpSpPr>
            <a:grpSpLocks noChangeAspect="1"/>
          </p:cNvGrpSpPr>
          <p:nvPr/>
        </p:nvGrpSpPr>
        <p:grpSpPr bwMode="auto">
          <a:xfrm>
            <a:off x="11296078" y="368300"/>
            <a:ext cx="524447" cy="468313"/>
            <a:chOff x="7024" y="3734"/>
            <a:chExt cx="1308" cy="1168"/>
          </a:xfrm>
          <a:solidFill>
            <a:schemeClr val="bg1"/>
          </a:solidFill>
        </p:grpSpPr>
        <p:sp>
          <p:nvSpPr>
            <p:cNvPr id="21" name="Rectangle 5">
              <a:extLst>
                <a:ext uri="{FF2B5EF4-FFF2-40B4-BE49-F238E27FC236}">
                  <a16:creationId xmlns:a16="http://schemas.microsoft.com/office/drawing/2014/main" id="{1E1704D0-4D06-42B0-99CA-7F8D361A4D6F}"/>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2" name="Rectangle 6">
              <a:extLst>
                <a:ext uri="{FF2B5EF4-FFF2-40B4-BE49-F238E27FC236}">
                  <a16:creationId xmlns:a16="http://schemas.microsoft.com/office/drawing/2014/main" id="{4A66A1E6-A7E1-4C8D-A511-F0B769DB4534}"/>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3" name="Rectangle 7">
              <a:extLst>
                <a:ext uri="{FF2B5EF4-FFF2-40B4-BE49-F238E27FC236}">
                  <a16:creationId xmlns:a16="http://schemas.microsoft.com/office/drawing/2014/main" id="{64D05E11-D928-4713-8B1B-EC8FFEBF5489}"/>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 name="Slide Number Placeholder 1">
            <a:extLst>
              <a:ext uri="{FF2B5EF4-FFF2-40B4-BE49-F238E27FC236}">
                <a16:creationId xmlns:a16="http://schemas.microsoft.com/office/drawing/2014/main" id="{CF33FC7E-1593-448E-8E10-62BBC5F69032}"/>
              </a:ext>
            </a:extLst>
          </p:cNvPr>
          <p:cNvSpPr>
            <a:spLocks noGrp="1"/>
          </p:cNvSpPr>
          <p:nvPr>
            <p:ph type="sldNum" sz="quarter" idx="13"/>
          </p:nvPr>
        </p:nvSpPr>
        <p:spPr/>
        <p:txBody>
          <a:body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648006821"/>
      </p:ext>
    </p:extLst>
  </p:cSld>
  <p:clrMapOvr>
    <a:masterClrMapping/>
  </p:clrMapOvr>
  <p:transition spd="med"/>
  <p:extLst>
    <p:ext uri="{DCECCB84-F9BA-43D5-87BE-67443E8EF086}">
      <p15:sldGuideLst xmlns:p15="http://schemas.microsoft.com/office/powerpoint/2012/main">
        <p15:guide id="1" pos="3772">
          <p15:clr>
            <a:srgbClr val="FBAE40"/>
          </p15:clr>
        </p15:guide>
        <p15:guide id="2" pos="3908">
          <p15:clr>
            <a:srgbClr val="FBAE40"/>
          </p15:clr>
        </p15:guide>
        <p15:guide id="3" pos="2683">
          <p15:clr>
            <a:srgbClr val="FBAE40"/>
          </p15:clr>
        </p15:guide>
        <p15:guide id="4" pos="2547">
          <p15:clr>
            <a:srgbClr val="FBAE40"/>
          </p15:clr>
        </p15:guide>
        <p15:guide id="5" pos="4997">
          <p15:clr>
            <a:srgbClr val="FBAE40"/>
          </p15:clr>
        </p15:guide>
        <p15:guide id="6" pos="5133">
          <p15:clr>
            <a:srgbClr val="FBAE40"/>
          </p15:clr>
        </p15:guide>
        <p15:guide id="7" orient="horz" pos="527">
          <p15:clr>
            <a:srgbClr val="FBAE40"/>
          </p15:clr>
        </p15:guide>
        <p15:guide id="13" orient="horz" pos="890">
          <p15:clr>
            <a:srgbClr val="FBAE40"/>
          </p15:clr>
        </p15:guide>
        <p15:guide id="14" pos="2071">
          <p15:clr>
            <a:srgbClr val="FBAE40"/>
          </p15:clr>
        </p15:guide>
        <p15:guide id="15" pos="1935">
          <p15:clr>
            <a:srgbClr val="FBAE40"/>
          </p15:clr>
        </p15:guide>
        <p15:guide id="16" pos="5609">
          <p15:clr>
            <a:srgbClr val="FBAE40"/>
          </p15:clr>
        </p15:guide>
        <p15:guide id="17" pos="5745">
          <p15:clr>
            <a:srgbClr val="FBAE40"/>
          </p15:clr>
        </p15:guide>
        <p15:guide id="18" orient="horz" pos="1366" userDrawn="1">
          <p15:clr>
            <a:srgbClr val="FBAE40"/>
          </p15:clr>
        </p15:guide>
        <p15:guide id="19" orient="horz" pos="166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Bright Purple)">
    <p:bg>
      <p:bgPr>
        <a:solidFill>
          <a:schemeClr val="bg2"/>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C6A05271-16C7-4DBC-B687-79CF63254BFE}"/>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C3D4490A-05ED-4BA4-A00A-E117C93EC724}"/>
              </a:ext>
            </a:extLst>
          </p:cNvPr>
          <p:cNvGrpSpPr>
            <a:grpSpLocks noChangeAspect="1"/>
          </p:cNvGrpSpPr>
          <p:nvPr/>
        </p:nvGrpSpPr>
        <p:grpSpPr bwMode="auto">
          <a:xfrm>
            <a:off x="11296078" y="368300"/>
            <a:ext cx="524447" cy="468313"/>
            <a:chOff x="7024" y="3734"/>
            <a:chExt cx="1308" cy="1168"/>
          </a:xfrm>
          <a:solidFill>
            <a:schemeClr val="bg1"/>
          </a:solidFill>
        </p:grpSpPr>
        <p:sp>
          <p:nvSpPr>
            <p:cNvPr id="11" name="Rectangle 5">
              <a:extLst>
                <a:ext uri="{FF2B5EF4-FFF2-40B4-BE49-F238E27FC236}">
                  <a16:creationId xmlns:a16="http://schemas.microsoft.com/office/drawing/2014/main" id="{CF55EA35-B088-4855-9157-8FE6DA5A83ED}"/>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C63B1818-4D01-466D-BF6F-8D20C1388BEE}"/>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CB46E608-7AAA-46C1-879F-33375424685F}"/>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15" name="Content Placeholder 13">
            <a:extLst>
              <a:ext uri="{FF2B5EF4-FFF2-40B4-BE49-F238E27FC236}">
                <a16:creationId xmlns:a16="http://schemas.microsoft.com/office/drawing/2014/main" id="{B092B666-A05C-415D-94B3-08C5F9AF7758}"/>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16" name="Text Placeholder 2">
            <a:extLst>
              <a:ext uri="{FF2B5EF4-FFF2-40B4-BE49-F238E27FC236}">
                <a16:creationId xmlns:a16="http://schemas.microsoft.com/office/drawing/2014/main" id="{398CA755-2713-48EF-AFCC-2EC27AF00D68}"/>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bg1"/>
                </a:solidFill>
              </a:defRPr>
            </a:lvl1pPr>
          </a:lstStyle>
          <a:p>
            <a:pPr lvl="0"/>
            <a:r>
              <a:rPr lang="en-US"/>
              <a:t>Presentation name</a:t>
            </a:r>
          </a:p>
        </p:txBody>
      </p:sp>
      <p:sp>
        <p:nvSpPr>
          <p:cNvPr id="17" name="Text Placeholder 2">
            <a:extLst>
              <a:ext uri="{FF2B5EF4-FFF2-40B4-BE49-F238E27FC236}">
                <a16:creationId xmlns:a16="http://schemas.microsoft.com/office/drawing/2014/main" id="{63BED5F2-BC7A-4BFF-BC3E-EAB6971AA39F}"/>
              </a:ext>
            </a:extLst>
          </p:cNvPr>
          <p:cNvSpPr>
            <a:spLocks noGrp="1"/>
          </p:cNvSpPr>
          <p:nvPr>
            <p:ph type="body" sz="quarter" idx="11"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bg1"/>
                </a:solidFill>
                <a:latin typeface="+mn-lt"/>
              </a:defRPr>
            </a:lvl1pPr>
          </a:lstStyle>
          <a:p>
            <a:pPr lvl="0"/>
            <a:r>
              <a:rPr lang="en-US"/>
              <a:t>Section name</a:t>
            </a:r>
            <a:endParaRPr lang="en-GB"/>
          </a:p>
        </p:txBody>
      </p:sp>
      <p:sp>
        <p:nvSpPr>
          <p:cNvPr id="18" name="Title 4">
            <a:extLst>
              <a:ext uri="{FF2B5EF4-FFF2-40B4-BE49-F238E27FC236}">
                <a16:creationId xmlns:a16="http://schemas.microsoft.com/office/drawing/2014/main" id="{D9C70112-8AC5-49DE-8BE0-8FD1B092DCC2}"/>
              </a:ext>
            </a:extLst>
          </p:cNvPr>
          <p:cNvSpPr>
            <a:spLocks noGrp="1"/>
          </p:cNvSpPr>
          <p:nvPr>
            <p:ph type="title" hasCustomPrompt="1"/>
          </p:nvPr>
        </p:nvSpPr>
        <p:spPr>
          <a:xfrm>
            <a:off x="371476" y="1412875"/>
            <a:ext cx="11449049" cy="553998"/>
          </a:xfrm>
          <a:prstGeom prst="rect">
            <a:avLst/>
          </a:prstGeom>
        </p:spPr>
        <p:txBody>
          <a:bodyPr wrap="square" lIns="0" tIns="0" rIns="0" bIns="0" anchor="t">
            <a:spAutoFit/>
          </a:bodyPr>
          <a:lstStyle>
            <a:lvl1pPr algn="l">
              <a:lnSpc>
                <a:spcPct val="90000"/>
              </a:lnSpc>
              <a:spcAft>
                <a:spcPts val="800"/>
              </a:spcAft>
              <a:defRPr sz="4000" b="1">
                <a:solidFill>
                  <a:schemeClr val="bg1"/>
                </a:solidFill>
                <a:latin typeface="+mj-lt"/>
              </a:defRPr>
            </a:lvl1pPr>
          </a:lstStyle>
          <a:p>
            <a:r>
              <a:rPr lang="en-US"/>
              <a:t>Title text</a:t>
            </a:r>
            <a:endParaRPr lang="en-GB"/>
          </a:p>
        </p:txBody>
      </p:sp>
      <p:sp>
        <p:nvSpPr>
          <p:cNvPr id="19" name="Line">
            <a:extLst>
              <a:ext uri="{FF2B5EF4-FFF2-40B4-BE49-F238E27FC236}">
                <a16:creationId xmlns:a16="http://schemas.microsoft.com/office/drawing/2014/main" id="{225D4B61-79A3-4488-AD58-856770A9E345}"/>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20" name="Group 4">
            <a:extLst>
              <a:ext uri="{FF2B5EF4-FFF2-40B4-BE49-F238E27FC236}">
                <a16:creationId xmlns:a16="http://schemas.microsoft.com/office/drawing/2014/main" id="{31E5F171-9378-45B7-A71B-5AA64C9FD626}"/>
              </a:ext>
            </a:extLst>
          </p:cNvPr>
          <p:cNvGrpSpPr>
            <a:grpSpLocks noChangeAspect="1"/>
          </p:cNvGrpSpPr>
          <p:nvPr/>
        </p:nvGrpSpPr>
        <p:grpSpPr bwMode="auto">
          <a:xfrm>
            <a:off x="11296078" y="368300"/>
            <a:ext cx="524447" cy="468313"/>
            <a:chOff x="7024" y="3734"/>
            <a:chExt cx="1308" cy="1168"/>
          </a:xfrm>
          <a:solidFill>
            <a:schemeClr val="bg1"/>
          </a:solidFill>
        </p:grpSpPr>
        <p:sp>
          <p:nvSpPr>
            <p:cNvPr id="21" name="Rectangle 5">
              <a:extLst>
                <a:ext uri="{FF2B5EF4-FFF2-40B4-BE49-F238E27FC236}">
                  <a16:creationId xmlns:a16="http://schemas.microsoft.com/office/drawing/2014/main" id="{35AC2F7F-755C-4489-B82D-640779B0C661}"/>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2" name="Rectangle 6">
              <a:extLst>
                <a:ext uri="{FF2B5EF4-FFF2-40B4-BE49-F238E27FC236}">
                  <a16:creationId xmlns:a16="http://schemas.microsoft.com/office/drawing/2014/main" id="{316EEDF9-B4CF-49C6-823B-21FA7DE67C88}"/>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3" name="Rectangle 7">
              <a:extLst>
                <a:ext uri="{FF2B5EF4-FFF2-40B4-BE49-F238E27FC236}">
                  <a16:creationId xmlns:a16="http://schemas.microsoft.com/office/drawing/2014/main" id="{FC2215D9-A541-4C90-A74B-9E78B40EA1D0}"/>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 name="Slide Number Placeholder 1">
            <a:extLst>
              <a:ext uri="{FF2B5EF4-FFF2-40B4-BE49-F238E27FC236}">
                <a16:creationId xmlns:a16="http://schemas.microsoft.com/office/drawing/2014/main" id="{7BEE9D4E-62E2-460C-8600-BF5185A2CB49}"/>
              </a:ext>
            </a:extLst>
          </p:cNvPr>
          <p:cNvSpPr>
            <a:spLocks noGrp="1"/>
          </p:cNvSpPr>
          <p:nvPr>
            <p:ph type="sldNum" sz="quarter" idx="13"/>
          </p:nvPr>
        </p:nvSpPr>
        <p:spPr/>
        <p:txBody>
          <a:body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3702300715"/>
      </p:ext>
    </p:extLst>
  </p:cSld>
  <p:clrMapOvr>
    <a:masterClrMapping/>
  </p:clrMapOvr>
  <p:transition spd="med"/>
  <p:extLst>
    <p:ext uri="{DCECCB84-F9BA-43D5-87BE-67443E8EF086}">
      <p15:sldGuideLst xmlns:p15="http://schemas.microsoft.com/office/powerpoint/2012/main">
        <p15:guide id="1" pos="3772">
          <p15:clr>
            <a:srgbClr val="FBAE40"/>
          </p15:clr>
        </p15:guide>
        <p15:guide id="2" pos="3908">
          <p15:clr>
            <a:srgbClr val="FBAE40"/>
          </p15:clr>
        </p15:guide>
        <p15:guide id="3" pos="2683">
          <p15:clr>
            <a:srgbClr val="FBAE40"/>
          </p15:clr>
        </p15:guide>
        <p15:guide id="4" pos="2547">
          <p15:clr>
            <a:srgbClr val="FBAE40"/>
          </p15:clr>
        </p15:guide>
        <p15:guide id="5" pos="4997">
          <p15:clr>
            <a:srgbClr val="FBAE40"/>
          </p15:clr>
        </p15:guide>
        <p15:guide id="6" pos="5133">
          <p15:clr>
            <a:srgbClr val="FBAE40"/>
          </p15:clr>
        </p15:guide>
        <p15:guide id="7" orient="horz" pos="527">
          <p15:clr>
            <a:srgbClr val="FBAE40"/>
          </p15:clr>
        </p15:guide>
        <p15:guide id="13" orient="horz" pos="890">
          <p15:clr>
            <a:srgbClr val="FBAE40"/>
          </p15:clr>
        </p15:guide>
        <p15:guide id="14" pos="5609">
          <p15:clr>
            <a:srgbClr val="FBAE40"/>
          </p15:clr>
        </p15:guide>
        <p15:guide id="15" pos="5745">
          <p15:clr>
            <a:srgbClr val="FBAE40"/>
          </p15:clr>
        </p15:guide>
        <p15:guide id="16" pos="2071">
          <p15:clr>
            <a:srgbClr val="FBAE40"/>
          </p15:clr>
        </p15:guide>
        <p15:guide id="17" pos="1935">
          <p15:clr>
            <a:srgbClr val="FBAE40"/>
          </p15:clr>
        </p15:guide>
        <p15:guide id="18" orient="horz" pos="1366" userDrawn="1">
          <p15:clr>
            <a:srgbClr val="FBAE40"/>
          </p15:clr>
        </p15:guide>
        <p15:guide id="19" orient="horz" pos="166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Light Grey)">
    <p:bg>
      <p:bgPr>
        <a:solidFill>
          <a:schemeClr val="bg1">
            <a:lumMod val="95000"/>
          </a:schemeClr>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C6A05271-16C7-4DBC-B687-79CF63254BFE}"/>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C3D4490A-05ED-4BA4-A00A-E117C93EC724}"/>
              </a:ext>
            </a:extLst>
          </p:cNvPr>
          <p:cNvGrpSpPr>
            <a:grpSpLocks noChangeAspect="1"/>
          </p:cNvGrpSpPr>
          <p:nvPr/>
        </p:nvGrpSpPr>
        <p:grpSpPr bwMode="auto">
          <a:xfrm>
            <a:off x="11296078" y="368300"/>
            <a:ext cx="524447" cy="468313"/>
            <a:chOff x="7024" y="3734"/>
            <a:chExt cx="1308" cy="1168"/>
          </a:xfrm>
          <a:solidFill>
            <a:schemeClr val="tx1"/>
          </a:solidFill>
        </p:grpSpPr>
        <p:sp>
          <p:nvSpPr>
            <p:cNvPr id="11" name="Rectangle 5">
              <a:extLst>
                <a:ext uri="{FF2B5EF4-FFF2-40B4-BE49-F238E27FC236}">
                  <a16:creationId xmlns:a16="http://schemas.microsoft.com/office/drawing/2014/main" id="{CF55EA35-B088-4855-9157-8FE6DA5A83ED}"/>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C63B1818-4D01-466D-BF6F-8D20C1388BEE}"/>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CB46E608-7AAA-46C1-879F-33375424685F}"/>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15" name="Content Placeholder 13">
            <a:extLst>
              <a:ext uri="{FF2B5EF4-FFF2-40B4-BE49-F238E27FC236}">
                <a16:creationId xmlns:a16="http://schemas.microsoft.com/office/drawing/2014/main" id="{B092B666-A05C-415D-94B3-08C5F9AF7758}"/>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16" name="Text Placeholder 2">
            <a:extLst>
              <a:ext uri="{FF2B5EF4-FFF2-40B4-BE49-F238E27FC236}">
                <a16:creationId xmlns:a16="http://schemas.microsoft.com/office/drawing/2014/main" id="{398CA755-2713-48EF-AFCC-2EC27AF00D68}"/>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tx1"/>
                </a:solidFill>
              </a:defRPr>
            </a:lvl1pPr>
          </a:lstStyle>
          <a:p>
            <a:pPr lvl="0"/>
            <a:r>
              <a:rPr lang="en-US"/>
              <a:t>Presentation name</a:t>
            </a:r>
          </a:p>
        </p:txBody>
      </p:sp>
      <p:sp>
        <p:nvSpPr>
          <p:cNvPr id="17" name="Text Placeholder 2">
            <a:extLst>
              <a:ext uri="{FF2B5EF4-FFF2-40B4-BE49-F238E27FC236}">
                <a16:creationId xmlns:a16="http://schemas.microsoft.com/office/drawing/2014/main" id="{63BED5F2-BC7A-4BFF-BC3E-EAB6971AA39F}"/>
              </a:ext>
            </a:extLst>
          </p:cNvPr>
          <p:cNvSpPr>
            <a:spLocks noGrp="1"/>
          </p:cNvSpPr>
          <p:nvPr>
            <p:ph type="body" sz="quarter" idx="11"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tx1"/>
                </a:solidFill>
                <a:latin typeface="+mn-lt"/>
              </a:defRPr>
            </a:lvl1pPr>
          </a:lstStyle>
          <a:p>
            <a:pPr lvl="0"/>
            <a:r>
              <a:rPr lang="en-US"/>
              <a:t>Section name</a:t>
            </a:r>
            <a:endParaRPr lang="en-GB"/>
          </a:p>
        </p:txBody>
      </p:sp>
      <p:sp>
        <p:nvSpPr>
          <p:cNvPr id="18" name="Title 4">
            <a:extLst>
              <a:ext uri="{FF2B5EF4-FFF2-40B4-BE49-F238E27FC236}">
                <a16:creationId xmlns:a16="http://schemas.microsoft.com/office/drawing/2014/main" id="{D9C70112-8AC5-49DE-8BE0-8FD1B092DCC2}"/>
              </a:ext>
            </a:extLst>
          </p:cNvPr>
          <p:cNvSpPr>
            <a:spLocks noGrp="1"/>
          </p:cNvSpPr>
          <p:nvPr>
            <p:ph type="title" hasCustomPrompt="1"/>
          </p:nvPr>
        </p:nvSpPr>
        <p:spPr>
          <a:xfrm>
            <a:off x="371476" y="1412875"/>
            <a:ext cx="11449049" cy="553998"/>
          </a:xfrm>
          <a:prstGeom prst="rect">
            <a:avLst/>
          </a:prstGeom>
        </p:spPr>
        <p:txBody>
          <a:bodyPr wrap="square" lIns="0" tIns="0" rIns="0" bIns="0" anchor="t">
            <a:spAutoFit/>
          </a:bodyPr>
          <a:lstStyle>
            <a:lvl1pPr algn="l">
              <a:lnSpc>
                <a:spcPct val="90000"/>
              </a:lnSpc>
              <a:spcAft>
                <a:spcPts val="800"/>
              </a:spcAft>
              <a:defRPr sz="4000" b="1">
                <a:solidFill>
                  <a:schemeClr val="bg2"/>
                </a:solidFill>
                <a:latin typeface="+mj-lt"/>
              </a:defRPr>
            </a:lvl1pPr>
          </a:lstStyle>
          <a:p>
            <a:r>
              <a:rPr lang="en-US"/>
              <a:t>Title text</a:t>
            </a:r>
            <a:endParaRPr lang="en-GB"/>
          </a:p>
        </p:txBody>
      </p:sp>
      <p:sp>
        <p:nvSpPr>
          <p:cNvPr id="19" name="Line">
            <a:extLst>
              <a:ext uri="{FF2B5EF4-FFF2-40B4-BE49-F238E27FC236}">
                <a16:creationId xmlns:a16="http://schemas.microsoft.com/office/drawing/2014/main" id="{48C70990-388C-4E7C-BE33-4232B58C1774}"/>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20" name="Group 4">
            <a:extLst>
              <a:ext uri="{FF2B5EF4-FFF2-40B4-BE49-F238E27FC236}">
                <a16:creationId xmlns:a16="http://schemas.microsoft.com/office/drawing/2014/main" id="{53DCF2B5-B899-4183-8B4B-1A8F7B7EEA3B}"/>
              </a:ext>
            </a:extLst>
          </p:cNvPr>
          <p:cNvGrpSpPr>
            <a:grpSpLocks noChangeAspect="1"/>
          </p:cNvGrpSpPr>
          <p:nvPr/>
        </p:nvGrpSpPr>
        <p:grpSpPr bwMode="auto">
          <a:xfrm>
            <a:off x="11296078" y="368300"/>
            <a:ext cx="524447" cy="468313"/>
            <a:chOff x="7024" y="3734"/>
            <a:chExt cx="1308" cy="1168"/>
          </a:xfrm>
          <a:solidFill>
            <a:schemeClr val="tx1"/>
          </a:solidFill>
        </p:grpSpPr>
        <p:sp>
          <p:nvSpPr>
            <p:cNvPr id="21" name="Rectangle 5">
              <a:extLst>
                <a:ext uri="{FF2B5EF4-FFF2-40B4-BE49-F238E27FC236}">
                  <a16:creationId xmlns:a16="http://schemas.microsoft.com/office/drawing/2014/main" id="{CDFD1423-E405-4E10-B004-6E3677DD5784}"/>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2" name="Rectangle 6">
              <a:extLst>
                <a:ext uri="{FF2B5EF4-FFF2-40B4-BE49-F238E27FC236}">
                  <a16:creationId xmlns:a16="http://schemas.microsoft.com/office/drawing/2014/main" id="{2A38E912-77BA-41C4-94BF-5F2D5EE13DB5}"/>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3" name="Rectangle 7">
              <a:extLst>
                <a:ext uri="{FF2B5EF4-FFF2-40B4-BE49-F238E27FC236}">
                  <a16:creationId xmlns:a16="http://schemas.microsoft.com/office/drawing/2014/main" id="{F01141E3-CD60-4F29-AADD-6EE43E68F44C}"/>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 name="Slide Number Placeholder 1">
            <a:extLst>
              <a:ext uri="{FF2B5EF4-FFF2-40B4-BE49-F238E27FC236}">
                <a16:creationId xmlns:a16="http://schemas.microsoft.com/office/drawing/2014/main" id="{3655E762-E99A-4A7D-92CB-7F7DF486A101}"/>
              </a:ext>
            </a:extLst>
          </p:cNvPr>
          <p:cNvSpPr>
            <a:spLocks noGrp="1"/>
          </p:cNvSpPr>
          <p:nvPr>
            <p:ph type="sldNum" sz="quarter" idx="13"/>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3023158002"/>
      </p:ext>
    </p:extLst>
  </p:cSld>
  <p:clrMapOvr>
    <a:masterClrMapping/>
  </p:clrMapOvr>
  <p:transition spd="med"/>
  <p:extLst>
    <p:ext uri="{DCECCB84-F9BA-43D5-87BE-67443E8EF086}">
      <p15:sldGuideLst xmlns:p15="http://schemas.microsoft.com/office/powerpoint/2012/main">
        <p15:guide id="1" pos="3772">
          <p15:clr>
            <a:srgbClr val="FBAE40"/>
          </p15:clr>
        </p15:guide>
        <p15:guide id="2" pos="3908">
          <p15:clr>
            <a:srgbClr val="FBAE40"/>
          </p15:clr>
        </p15:guide>
        <p15:guide id="3" pos="2683">
          <p15:clr>
            <a:srgbClr val="FBAE40"/>
          </p15:clr>
        </p15:guide>
        <p15:guide id="4" pos="2547">
          <p15:clr>
            <a:srgbClr val="FBAE40"/>
          </p15:clr>
        </p15:guide>
        <p15:guide id="5" pos="4997">
          <p15:clr>
            <a:srgbClr val="FBAE40"/>
          </p15:clr>
        </p15:guide>
        <p15:guide id="6" pos="5133">
          <p15:clr>
            <a:srgbClr val="FBAE40"/>
          </p15:clr>
        </p15:guide>
        <p15:guide id="7" orient="horz" pos="527">
          <p15:clr>
            <a:srgbClr val="FBAE40"/>
          </p15:clr>
        </p15:guide>
        <p15:guide id="13" orient="horz" pos="890">
          <p15:clr>
            <a:srgbClr val="FBAE40"/>
          </p15:clr>
        </p15:guide>
        <p15:guide id="14" pos="2071">
          <p15:clr>
            <a:srgbClr val="FBAE40"/>
          </p15:clr>
        </p15:guide>
        <p15:guide id="15" pos="1935">
          <p15:clr>
            <a:srgbClr val="FBAE40"/>
          </p15:clr>
        </p15:guide>
        <p15:guide id="16" pos="5609">
          <p15:clr>
            <a:srgbClr val="FBAE40"/>
          </p15:clr>
        </p15:guide>
        <p15:guide id="17" pos="5745">
          <p15:clr>
            <a:srgbClr val="FBAE40"/>
          </p15:clr>
        </p15:guide>
        <p15:guide id="18" orient="horz" pos="1366" userDrawn="1">
          <p15:clr>
            <a:srgbClr val="FBAE40"/>
          </p15:clr>
        </p15:guide>
        <p15:guide id="19" orient="horz" pos="166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White)">
    <p:bg>
      <p:bgPr>
        <a:solidFill>
          <a:schemeClr val="bg1"/>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C6A05271-16C7-4DBC-B687-79CF63254BFE}"/>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C3D4490A-05ED-4BA4-A00A-E117C93EC724}"/>
              </a:ext>
            </a:extLst>
          </p:cNvPr>
          <p:cNvGrpSpPr>
            <a:grpSpLocks noChangeAspect="1"/>
          </p:cNvGrpSpPr>
          <p:nvPr/>
        </p:nvGrpSpPr>
        <p:grpSpPr bwMode="auto">
          <a:xfrm>
            <a:off x="11296078" y="368300"/>
            <a:ext cx="524447" cy="468313"/>
            <a:chOff x="7024" y="3734"/>
            <a:chExt cx="1308" cy="1168"/>
          </a:xfrm>
          <a:solidFill>
            <a:schemeClr val="tx1"/>
          </a:solidFill>
        </p:grpSpPr>
        <p:sp>
          <p:nvSpPr>
            <p:cNvPr id="11" name="Rectangle 5">
              <a:extLst>
                <a:ext uri="{FF2B5EF4-FFF2-40B4-BE49-F238E27FC236}">
                  <a16:creationId xmlns:a16="http://schemas.microsoft.com/office/drawing/2014/main" id="{CF55EA35-B088-4855-9157-8FE6DA5A83ED}"/>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C63B1818-4D01-466D-BF6F-8D20C1388BEE}"/>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CB46E608-7AAA-46C1-879F-33375424685F}"/>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15" name="Content Placeholder 13">
            <a:extLst>
              <a:ext uri="{FF2B5EF4-FFF2-40B4-BE49-F238E27FC236}">
                <a16:creationId xmlns:a16="http://schemas.microsoft.com/office/drawing/2014/main" id="{B092B666-A05C-415D-94B3-08C5F9AF7758}"/>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16" name="Text Placeholder 2">
            <a:extLst>
              <a:ext uri="{FF2B5EF4-FFF2-40B4-BE49-F238E27FC236}">
                <a16:creationId xmlns:a16="http://schemas.microsoft.com/office/drawing/2014/main" id="{398CA755-2713-48EF-AFCC-2EC27AF00D68}"/>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tx1"/>
                </a:solidFill>
              </a:defRPr>
            </a:lvl1pPr>
          </a:lstStyle>
          <a:p>
            <a:pPr lvl="0"/>
            <a:r>
              <a:rPr lang="en-US"/>
              <a:t>Presentation name</a:t>
            </a:r>
          </a:p>
        </p:txBody>
      </p:sp>
      <p:sp>
        <p:nvSpPr>
          <p:cNvPr id="17" name="Text Placeholder 2">
            <a:extLst>
              <a:ext uri="{FF2B5EF4-FFF2-40B4-BE49-F238E27FC236}">
                <a16:creationId xmlns:a16="http://schemas.microsoft.com/office/drawing/2014/main" id="{63BED5F2-BC7A-4BFF-BC3E-EAB6971AA39F}"/>
              </a:ext>
            </a:extLst>
          </p:cNvPr>
          <p:cNvSpPr>
            <a:spLocks noGrp="1"/>
          </p:cNvSpPr>
          <p:nvPr>
            <p:ph type="body" sz="quarter" idx="11"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tx1"/>
                </a:solidFill>
                <a:latin typeface="+mn-lt"/>
              </a:defRPr>
            </a:lvl1pPr>
          </a:lstStyle>
          <a:p>
            <a:pPr lvl="0"/>
            <a:r>
              <a:rPr lang="en-US"/>
              <a:t>Section name</a:t>
            </a:r>
            <a:endParaRPr lang="en-GB"/>
          </a:p>
        </p:txBody>
      </p:sp>
      <p:sp>
        <p:nvSpPr>
          <p:cNvPr id="18" name="Title 4">
            <a:extLst>
              <a:ext uri="{FF2B5EF4-FFF2-40B4-BE49-F238E27FC236}">
                <a16:creationId xmlns:a16="http://schemas.microsoft.com/office/drawing/2014/main" id="{D9C70112-8AC5-49DE-8BE0-8FD1B092DCC2}"/>
              </a:ext>
            </a:extLst>
          </p:cNvPr>
          <p:cNvSpPr>
            <a:spLocks noGrp="1"/>
          </p:cNvSpPr>
          <p:nvPr>
            <p:ph type="title" hasCustomPrompt="1"/>
          </p:nvPr>
        </p:nvSpPr>
        <p:spPr>
          <a:xfrm>
            <a:off x="371476" y="1412875"/>
            <a:ext cx="11449049" cy="553998"/>
          </a:xfrm>
          <a:prstGeom prst="rect">
            <a:avLst/>
          </a:prstGeom>
        </p:spPr>
        <p:txBody>
          <a:bodyPr wrap="square" lIns="0" tIns="0" rIns="0" bIns="0" anchor="t">
            <a:spAutoFit/>
          </a:bodyPr>
          <a:lstStyle>
            <a:lvl1pPr algn="l">
              <a:lnSpc>
                <a:spcPct val="90000"/>
              </a:lnSpc>
              <a:spcAft>
                <a:spcPts val="800"/>
              </a:spcAft>
              <a:defRPr sz="4000" b="1">
                <a:solidFill>
                  <a:schemeClr val="bg2"/>
                </a:solidFill>
                <a:latin typeface="+mj-lt"/>
              </a:defRPr>
            </a:lvl1pPr>
          </a:lstStyle>
          <a:p>
            <a:r>
              <a:rPr lang="en-US"/>
              <a:t>Title text</a:t>
            </a:r>
            <a:endParaRPr lang="en-GB"/>
          </a:p>
        </p:txBody>
      </p:sp>
      <p:sp>
        <p:nvSpPr>
          <p:cNvPr id="19" name="Line">
            <a:extLst>
              <a:ext uri="{FF2B5EF4-FFF2-40B4-BE49-F238E27FC236}">
                <a16:creationId xmlns:a16="http://schemas.microsoft.com/office/drawing/2014/main" id="{48C70990-388C-4E7C-BE33-4232B58C1774}"/>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20" name="Group 4">
            <a:extLst>
              <a:ext uri="{FF2B5EF4-FFF2-40B4-BE49-F238E27FC236}">
                <a16:creationId xmlns:a16="http://schemas.microsoft.com/office/drawing/2014/main" id="{53DCF2B5-B899-4183-8B4B-1A8F7B7EEA3B}"/>
              </a:ext>
            </a:extLst>
          </p:cNvPr>
          <p:cNvGrpSpPr>
            <a:grpSpLocks noChangeAspect="1"/>
          </p:cNvGrpSpPr>
          <p:nvPr/>
        </p:nvGrpSpPr>
        <p:grpSpPr bwMode="auto">
          <a:xfrm>
            <a:off x="11296078" y="368300"/>
            <a:ext cx="524447" cy="468313"/>
            <a:chOff x="7024" y="3734"/>
            <a:chExt cx="1308" cy="1168"/>
          </a:xfrm>
          <a:solidFill>
            <a:schemeClr val="tx1"/>
          </a:solidFill>
        </p:grpSpPr>
        <p:sp>
          <p:nvSpPr>
            <p:cNvPr id="21" name="Rectangle 5">
              <a:extLst>
                <a:ext uri="{FF2B5EF4-FFF2-40B4-BE49-F238E27FC236}">
                  <a16:creationId xmlns:a16="http://schemas.microsoft.com/office/drawing/2014/main" id="{CDFD1423-E405-4E10-B004-6E3677DD5784}"/>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2" name="Rectangle 6">
              <a:extLst>
                <a:ext uri="{FF2B5EF4-FFF2-40B4-BE49-F238E27FC236}">
                  <a16:creationId xmlns:a16="http://schemas.microsoft.com/office/drawing/2014/main" id="{2A38E912-77BA-41C4-94BF-5F2D5EE13DB5}"/>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3" name="Rectangle 7">
              <a:extLst>
                <a:ext uri="{FF2B5EF4-FFF2-40B4-BE49-F238E27FC236}">
                  <a16:creationId xmlns:a16="http://schemas.microsoft.com/office/drawing/2014/main" id="{F01141E3-CD60-4F29-AADD-6EE43E68F44C}"/>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 name="Slide Number Placeholder 1">
            <a:extLst>
              <a:ext uri="{FF2B5EF4-FFF2-40B4-BE49-F238E27FC236}">
                <a16:creationId xmlns:a16="http://schemas.microsoft.com/office/drawing/2014/main" id="{3655E762-E99A-4A7D-92CB-7F7DF486A101}"/>
              </a:ext>
            </a:extLst>
          </p:cNvPr>
          <p:cNvSpPr>
            <a:spLocks noGrp="1"/>
          </p:cNvSpPr>
          <p:nvPr>
            <p:ph type="sldNum" sz="quarter" idx="13"/>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1530646008"/>
      </p:ext>
    </p:extLst>
  </p:cSld>
  <p:clrMapOvr>
    <a:masterClrMapping/>
  </p:clrMapOvr>
  <p:transition spd="med"/>
  <p:extLst>
    <p:ext uri="{DCECCB84-F9BA-43D5-87BE-67443E8EF086}">
      <p15:sldGuideLst xmlns:p15="http://schemas.microsoft.com/office/powerpoint/2012/main">
        <p15:guide id="1" pos="3772">
          <p15:clr>
            <a:srgbClr val="FBAE40"/>
          </p15:clr>
        </p15:guide>
        <p15:guide id="2" pos="3908">
          <p15:clr>
            <a:srgbClr val="FBAE40"/>
          </p15:clr>
        </p15:guide>
        <p15:guide id="3" pos="2683">
          <p15:clr>
            <a:srgbClr val="FBAE40"/>
          </p15:clr>
        </p15:guide>
        <p15:guide id="4" pos="2547">
          <p15:clr>
            <a:srgbClr val="FBAE40"/>
          </p15:clr>
        </p15:guide>
        <p15:guide id="5" pos="4997">
          <p15:clr>
            <a:srgbClr val="FBAE40"/>
          </p15:clr>
        </p15:guide>
        <p15:guide id="6" pos="5133">
          <p15:clr>
            <a:srgbClr val="FBAE40"/>
          </p15:clr>
        </p15:guide>
        <p15:guide id="7" orient="horz" pos="527">
          <p15:clr>
            <a:srgbClr val="FBAE40"/>
          </p15:clr>
        </p15:guide>
        <p15:guide id="13" orient="horz" pos="890">
          <p15:clr>
            <a:srgbClr val="FBAE40"/>
          </p15:clr>
        </p15:guide>
        <p15:guide id="14" pos="5609">
          <p15:clr>
            <a:srgbClr val="FBAE40"/>
          </p15:clr>
        </p15:guide>
        <p15:guide id="15" pos="5745">
          <p15:clr>
            <a:srgbClr val="FBAE40"/>
          </p15:clr>
        </p15:guide>
        <p15:guide id="16" pos="1935">
          <p15:clr>
            <a:srgbClr val="FBAE40"/>
          </p15:clr>
        </p15:guide>
        <p15:guide id="17" pos="2071">
          <p15:clr>
            <a:srgbClr val="FBAE40"/>
          </p15:clr>
        </p15:guide>
        <p15:guide id="18" orient="horz" pos="1366" userDrawn="1">
          <p15:clr>
            <a:srgbClr val="FBAE40"/>
          </p15:clr>
        </p15:guide>
        <p15:guide id="19" orient="horz" pos="166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Dark Purple)">
    <p:bg>
      <p:bgPr>
        <a:solidFill>
          <a:srgbClr val="29005A"/>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29D2083D-A6CB-4C69-A62C-CB262A592448}"/>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BFE5B533-738D-4FC5-897C-76A5103BA65F}"/>
              </a:ext>
            </a:extLst>
          </p:cNvPr>
          <p:cNvGrpSpPr>
            <a:grpSpLocks noChangeAspect="1"/>
          </p:cNvGrpSpPr>
          <p:nvPr/>
        </p:nvGrpSpPr>
        <p:grpSpPr bwMode="auto">
          <a:xfrm>
            <a:off x="11296078" y="368300"/>
            <a:ext cx="524447" cy="468313"/>
            <a:chOff x="7024" y="3734"/>
            <a:chExt cx="1308" cy="1168"/>
          </a:xfrm>
          <a:solidFill>
            <a:schemeClr val="bg1"/>
          </a:solidFill>
        </p:grpSpPr>
        <p:sp>
          <p:nvSpPr>
            <p:cNvPr id="11" name="Rectangle 5">
              <a:extLst>
                <a:ext uri="{FF2B5EF4-FFF2-40B4-BE49-F238E27FC236}">
                  <a16:creationId xmlns:a16="http://schemas.microsoft.com/office/drawing/2014/main" id="{92EEE388-757E-4416-913D-4E168641A17A}"/>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B2E25A20-BA31-4FAE-8648-AB6374B414D2}"/>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CF50D8CB-6D8C-4E27-9930-48951D5E7EBB}"/>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16" name="Text Placeholder 2">
            <a:extLst>
              <a:ext uri="{FF2B5EF4-FFF2-40B4-BE49-F238E27FC236}">
                <a16:creationId xmlns:a16="http://schemas.microsoft.com/office/drawing/2014/main" id="{3949CC24-DE03-42EE-AF3C-1D1CA1AD8624}"/>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bg1"/>
                </a:solidFill>
              </a:defRPr>
            </a:lvl1pPr>
          </a:lstStyle>
          <a:p>
            <a:pPr lvl="0"/>
            <a:r>
              <a:rPr lang="en-US"/>
              <a:t>Presentation name</a:t>
            </a:r>
          </a:p>
        </p:txBody>
      </p:sp>
      <p:sp>
        <p:nvSpPr>
          <p:cNvPr id="18" name="Content Placeholder 13">
            <a:extLst>
              <a:ext uri="{FF2B5EF4-FFF2-40B4-BE49-F238E27FC236}">
                <a16:creationId xmlns:a16="http://schemas.microsoft.com/office/drawing/2014/main" id="{2E55147D-45CF-4DBD-B0B1-B5D97864987F}"/>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19" name="Text Placeholder 2">
            <a:extLst>
              <a:ext uri="{FF2B5EF4-FFF2-40B4-BE49-F238E27FC236}">
                <a16:creationId xmlns:a16="http://schemas.microsoft.com/office/drawing/2014/main" id="{74D408F5-102E-4F15-8F62-C10818030B36}"/>
              </a:ext>
            </a:extLst>
          </p:cNvPr>
          <p:cNvSpPr>
            <a:spLocks noGrp="1"/>
          </p:cNvSpPr>
          <p:nvPr>
            <p:ph type="body" sz="quarter" idx="13"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bg1"/>
                </a:solidFill>
                <a:latin typeface="+mn-lt"/>
              </a:defRPr>
            </a:lvl1pPr>
          </a:lstStyle>
          <a:p>
            <a:pPr lvl="0"/>
            <a:r>
              <a:rPr lang="en-US"/>
              <a:t>Section name</a:t>
            </a:r>
            <a:endParaRPr lang="en-GB"/>
          </a:p>
        </p:txBody>
      </p:sp>
      <p:sp>
        <p:nvSpPr>
          <p:cNvPr id="14" name="Line">
            <a:extLst>
              <a:ext uri="{FF2B5EF4-FFF2-40B4-BE49-F238E27FC236}">
                <a16:creationId xmlns:a16="http://schemas.microsoft.com/office/drawing/2014/main" id="{9D917BD4-343E-48EF-8036-D9292AFB6251}"/>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15" name="Group 4">
            <a:extLst>
              <a:ext uri="{FF2B5EF4-FFF2-40B4-BE49-F238E27FC236}">
                <a16:creationId xmlns:a16="http://schemas.microsoft.com/office/drawing/2014/main" id="{56595E67-57E7-4BCA-8F78-FD8C4C2937C5}"/>
              </a:ext>
            </a:extLst>
          </p:cNvPr>
          <p:cNvGrpSpPr>
            <a:grpSpLocks noChangeAspect="1"/>
          </p:cNvGrpSpPr>
          <p:nvPr/>
        </p:nvGrpSpPr>
        <p:grpSpPr bwMode="auto">
          <a:xfrm>
            <a:off x="11296078" y="368300"/>
            <a:ext cx="524447" cy="468313"/>
            <a:chOff x="7024" y="3734"/>
            <a:chExt cx="1308" cy="1168"/>
          </a:xfrm>
          <a:solidFill>
            <a:schemeClr val="bg1"/>
          </a:solidFill>
        </p:grpSpPr>
        <p:sp>
          <p:nvSpPr>
            <p:cNvPr id="20" name="Rectangle 5">
              <a:extLst>
                <a:ext uri="{FF2B5EF4-FFF2-40B4-BE49-F238E27FC236}">
                  <a16:creationId xmlns:a16="http://schemas.microsoft.com/office/drawing/2014/main" id="{245BA5B7-C6DE-4AEA-B025-F7EF1CC91A0B}"/>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1" name="Rectangle 6">
              <a:extLst>
                <a:ext uri="{FF2B5EF4-FFF2-40B4-BE49-F238E27FC236}">
                  <a16:creationId xmlns:a16="http://schemas.microsoft.com/office/drawing/2014/main" id="{B8297C96-E937-4FB8-AA27-7F4610DE5AA0}"/>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2" name="Rectangle 7">
              <a:extLst>
                <a:ext uri="{FF2B5EF4-FFF2-40B4-BE49-F238E27FC236}">
                  <a16:creationId xmlns:a16="http://schemas.microsoft.com/office/drawing/2014/main" id="{C9A4ED51-2F84-48C6-B242-712B9434063A}"/>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 name="Slide Number Placeholder 1">
            <a:extLst>
              <a:ext uri="{FF2B5EF4-FFF2-40B4-BE49-F238E27FC236}">
                <a16:creationId xmlns:a16="http://schemas.microsoft.com/office/drawing/2014/main" id="{4DD54FAC-C5CC-4BBD-A2C6-70E6D0A8C3CB}"/>
              </a:ext>
            </a:extLst>
          </p:cNvPr>
          <p:cNvSpPr>
            <a:spLocks noGrp="1"/>
          </p:cNvSpPr>
          <p:nvPr>
            <p:ph type="sldNum" sz="quarter" idx="14"/>
          </p:nvPr>
        </p:nvSpPr>
        <p:spPr/>
        <p:txBody>
          <a:body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476658488"/>
      </p:ext>
    </p:extLst>
  </p:cSld>
  <p:clrMapOvr>
    <a:masterClrMapping/>
  </p:clrMapOvr>
  <p:transition spd="med"/>
  <p:extLst>
    <p:ext uri="{DCECCB84-F9BA-43D5-87BE-67443E8EF086}">
      <p15:sldGuideLst xmlns:p15="http://schemas.microsoft.com/office/powerpoint/2012/main">
        <p15:guide id="4" orient="horz" pos="890">
          <p15:clr>
            <a:srgbClr val="FBAE40"/>
          </p15:clr>
        </p15:guide>
        <p15:guide id="7" pos="3772">
          <p15:clr>
            <a:srgbClr val="FBAE40"/>
          </p15:clr>
        </p15:guide>
        <p15:guide id="8" pos="3908">
          <p15:clr>
            <a:srgbClr val="FBAE40"/>
          </p15:clr>
        </p15:guide>
        <p15:guide id="11" pos="2547">
          <p15:clr>
            <a:srgbClr val="FBAE40"/>
          </p15:clr>
        </p15:guide>
        <p15:guide id="12" pos="5133">
          <p15:clr>
            <a:srgbClr val="FBAE40"/>
          </p15:clr>
        </p15:guide>
        <p15:guide id="13" pos="4997">
          <p15:clr>
            <a:srgbClr val="FBAE40"/>
          </p15:clr>
        </p15:guide>
        <p15:guide id="14" pos="2683">
          <p15:clr>
            <a:srgbClr val="FBAE40"/>
          </p15:clr>
        </p15:guide>
        <p15:guide id="15" pos="2071">
          <p15:clr>
            <a:srgbClr val="FBAE40"/>
          </p15:clr>
        </p15:guide>
        <p15:guide id="16" pos="1935">
          <p15:clr>
            <a:srgbClr val="FBAE40"/>
          </p15:clr>
        </p15:guide>
        <p15:guide id="17" pos="5609">
          <p15:clr>
            <a:srgbClr val="FBAE40"/>
          </p15:clr>
        </p15:guide>
        <p15:guide id="18" pos="574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Bright Purple)">
    <p:bg>
      <p:bgPr>
        <a:solidFill>
          <a:schemeClr val="bg2"/>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29D2083D-A6CB-4C69-A62C-CB262A592448}"/>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BFE5B533-738D-4FC5-897C-76A5103BA65F}"/>
              </a:ext>
            </a:extLst>
          </p:cNvPr>
          <p:cNvGrpSpPr>
            <a:grpSpLocks noChangeAspect="1"/>
          </p:cNvGrpSpPr>
          <p:nvPr/>
        </p:nvGrpSpPr>
        <p:grpSpPr bwMode="auto">
          <a:xfrm>
            <a:off x="11296078" y="368300"/>
            <a:ext cx="524447" cy="468313"/>
            <a:chOff x="7024" y="3734"/>
            <a:chExt cx="1308" cy="1168"/>
          </a:xfrm>
          <a:solidFill>
            <a:schemeClr val="bg1"/>
          </a:solidFill>
        </p:grpSpPr>
        <p:sp>
          <p:nvSpPr>
            <p:cNvPr id="11" name="Rectangle 5">
              <a:extLst>
                <a:ext uri="{FF2B5EF4-FFF2-40B4-BE49-F238E27FC236}">
                  <a16:creationId xmlns:a16="http://schemas.microsoft.com/office/drawing/2014/main" id="{92EEE388-757E-4416-913D-4E168641A17A}"/>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B2E25A20-BA31-4FAE-8648-AB6374B414D2}"/>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CF50D8CB-6D8C-4E27-9930-48951D5E7EBB}"/>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16" name="Text Placeholder 2">
            <a:extLst>
              <a:ext uri="{FF2B5EF4-FFF2-40B4-BE49-F238E27FC236}">
                <a16:creationId xmlns:a16="http://schemas.microsoft.com/office/drawing/2014/main" id="{3949CC24-DE03-42EE-AF3C-1D1CA1AD8624}"/>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bg1"/>
                </a:solidFill>
              </a:defRPr>
            </a:lvl1pPr>
          </a:lstStyle>
          <a:p>
            <a:pPr lvl="0"/>
            <a:r>
              <a:rPr lang="en-US"/>
              <a:t>Presentation name</a:t>
            </a:r>
          </a:p>
        </p:txBody>
      </p:sp>
      <p:sp>
        <p:nvSpPr>
          <p:cNvPr id="18" name="Content Placeholder 13">
            <a:extLst>
              <a:ext uri="{FF2B5EF4-FFF2-40B4-BE49-F238E27FC236}">
                <a16:creationId xmlns:a16="http://schemas.microsoft.com/office/drawing/2014/main" id="{2E55147D-45CF-4DBD-B0B1-B5D97864987F}"/>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19" name="Text Placeholder 2">
            <a:extLst>
              <a:ext uri="{FF2B5EF4-FFF2-40B4-BE49-F238E27FC236}">
                <a16:creationId xmlns:a16="http://schemas.microsoft.com/office/drawing/2014/main" id="{74D408F5-102E-4F15-8F62-C10818030B36}"/>
              </a:ext>
            </a:extLst>
          </p:cNvPr>
          <p:cNvSpPr>
            <a:spLocks noGrp="1"/>
          </p:cNvSpPr>
          <p:nvPr>
            <p:ph type="body" sz="quarter" idx="13"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bg1"/>
                </a:solidFill>
                <a:latin typeface="+mn-lt"/>
              </a:defRPr>
            </a:lvl1pPr>
          </a:lstStyle>
          <a:p>
            <a:pPr lvl="0"/>
            <a:r>
              <a:rPr lang="en-US"/>
              <a:t>Section name</a:t>
            </a:r>
            <a:endParaRPr lang="en-GB"/>
          </a:p>
        </p:txBody>
      </p:sp>
      <p:sp>
        <p:nvSpPr>
          <p:cNvPr id="14" name="Line">
            <a:extLst>
              <a:ext uri="{FF2B5EF4-FFF2-40B4-BE49-F238E27FC236}">
                <a16:creationId xmlns:a16="http://schemas.microsoft.com/office/drawing/2014/main" id="{0223719F-0F7B-4F79-B5C1-D7B1F276AEF4}"/>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15" name="Group 4">
            <a:extLst>
              <a:ext uri="{FF2B5EF4-FFF2-40B4-BE49-F238E27FC236}">
                <a16:creationId xmlns:a16="http://schemas.microsoft.com/office/drawing/2014/main" id="{784B7422-39A5-4B61-AA3E-CC9C3B75AE4F}"/>
              </a:ext>
            </a:extLst>
          </p:cNvPr>
          <p:cNvGrpSpPr>
            <a:grpSpLocks noChangeAspect="1"/>
          </p:cNvGrpSpPr>
          <p:nvPr/>
        </p:nvGrpSpPr>
        <p:grpSpPr bwMode="auto">
          <a:xfrm>
            <a:off x="11296078" y="368300"/>
            <a:ext cx="524447" cy="468313"/>
            <a:chOff x="7024" y="3734"/>
            <a:chExt cx="1308" cy="1168"/>
          </a:xfrm>
          <a:solidFill>
            <a:schemeClr val="bg1"/>
          </a:solidFill>
        </p:grpSpPr>
        <p:sp>
          <p:nvSpPr>
            <p:cNvPr id="20" name="Rectangle 5">
              <a:extLst>
                <a:ext uri="{FF2B5EF4-FFF2-40B4-BE49-F238E27FC236}">
                  <a16:creationId xmlns:a16="http://schemas.microsoft.com/office/drawing/2014/main" id="{912C0388-2994-4F48-A341-477846360823}"/>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1" name="Rectangle 6">
              <a:extLst>
                <a:ext uri="{FF2B5EF4-FFF2-40B4-BE49-F238E27FC236}">
                  <a16:creationId xmlns:a16="http://schemas.microsoft.com/office/drawing/2014/main" id="{514B4792-CFCB-4040-9558-3211E90E4B01}"/>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2" name="Rectangle 7">
              <a:extLst>
                <a:ext uri="{FF2B5EF4-FFF2-40B4-BE49-F238E27FC236}">
                  <a16:creationId xmlns:a16="http://schemas.microsoft.com/office/drawing/2014/main" id="{35EA32AC-EC54-4084-BE07-E8198ECE5C18}"/>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3" name="Slide Number Placeholder 2">
            <a:extLst>
              <a:ext uri="{FF2B5EF4-FFF2-40B4-BE49-F238E27FC236}">
                <a16:creationId xmlns:a16="http://schemas.microsoft.com/office/drawing/2014/main" id="{ED76273C-2FAE-4E09-B6BD-20F16C52FF0B}"/>
              </a:ext>
            </a:extLst>
          </p:cNvPr>
          <p:cNvSpPr>
            <a:spLocks noGrp="1"/>
          </p:cNvSpPr>
          <p:nvPr>
            <p:ph type="sldNum" sz="quarter" idx="14"/>
          </p:nvPr>
        </p:nvSpPr>
        <p:spPr/>
        <p:txBody>
          <a:body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819350057"/>
      </p:ext>
    </p:extLst>
  </p:cSld>
  <p:clrMapOvr>
    <a:masterClrMapping/>
  </p:clrMapOvr>
  <p:transition spd="med"/>
  <p:extLst>
    <p:ext uri="{DCECCB84-F9BA-43D5-87BE-67443E8EF086}">
      <p15:sldGuideLst xmlns:p15="http://schemas.microsoft.com/office/powerpoint/2012/main">
        <p15:guide id="4" orient="horz" pos="890">
          <p15:clr>
            <a:srgbClr val="FBAE40"/>
          </p15:clr>
        </p15:guide>
        <p15:guide id="7" pos="3772">
          <p15:clr>
            <a:srgbClr val="FBAE40"/>
          </p15:clr>
        </p15:guide>
        <p15:guide id="8" pos="3908">
          <p15:clr>
            <a:srgbClr val="FBAE40"/>
          </p15:clr>
        </p15:guide>
        <p15:guide id="11" pos="2683">
          <p15:clr>
            <a:srgbClr val="FBAE40"/>
          </p15:clr>
        </p15:guide>
        <p15:guide id="12" pos="2547">
          <p15:clr>
            <a:srgbClr val="FBAE40"/>
          </p15:clr>
        </p15:guide>
        <p15:guide id="13" pos="4997">
          <p15:clr>
            <a:srgbClr val="FBAE40"/>
          </p15:clr>
        </p15:guide>
        <p15:guide id="14" pos="5133">
          <p15:clr>
            <a:srgbClr val="FBAE40"/>
          </p15:clr>
        </p15:guide>
        <p15:guide id="15" pos="2071">
          <p15:clr>
            <a:srgbClr val="FBAE40"/>
          </p15:clr>
        </p15:guide>
        <p15:guide id="16" pos="1935">
          <p15:clr>
            <a:srgbClr val="FBAE40"/>
          </p15:clr>
        </p15:guide>
        <p15:guide id="17" pos="5609">
          <p15:clr>
            <a:srgbClr val="FBAE40"/>
          </p15:clr>
        </p15:guide>
        <p15:guide id="18" pos="574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Light Grey)">
    <p:bg>
      <p:bgPr>
        <a:solidFill>
          <a:schemeClr val="bg1">
            <a:lumMod val="95000"/>
          </a:schemeClr>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29D2083D-A6CB-4C69-A62C-CB262A592448}"/>
              </a:ext>
            </a:extLst>
          </p:cNvPr>
          <p:cNvSpPr/>
          <p:nvPr/>
        </p:nvSpPr>
        <p:spPr>
          <a:xfrm>
            <a:off x="371475" y="1027510"/>
            <a:ext cx="11449050" cy="0"/>
          </a:xfrm>
          <a:prstGeom prst="line">
            <a:avLst/>
          </a:prstGeom>
          <a:ln w="19050">
            <a:solidFill>
              <a:schemeClr val="tx1"/>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BFE5B533-738D-4FC5-897C-76A5103BA65F}"/>
              </a:ext>
            </a:extLst>
          </p:cNvPr>
          <p:cNvGrpSpPr>
            <a:grpSpLocks noChangeAspect="1"/>
          </p:cNvGrpSpPr>
          <p:nvPr/>
        </p:nvGrpSpPr>
        <p:grpSpPr bwMode="auto">
          <a:xfrm>
            <a:off x="11296078" y="368300"/>
            <a:ext cx="524447" cy="468313"/>
            <a:chOff x="7024" y="3734"/>
            <a:chExt cx="1308" cy="1168"/>
          </a:xfrm>
          <a:solidFill>
            <a:schemeClr val="tx1"/>
          </a:solidFill>
        </p:grpSpPr>
        <p:sp>
          <p:nvSpPr>
            <p:cNvPr id="11" name="Rectangle 5">
              <a:extLst>
                <a:ext uri="{FF2B5EF4-FFF2-40B4-BE49-F238E27FC236}">
                  <a16:creationId xmlns:a16="http://schemas.microsoft.com/office/drawing/2014/main" id="{92EEE388-757E-4416-913D-4E168641A17A}"/>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B2E25A20-BA31-4FAE-8648-AB6374B414D2}"/>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CF50D8CB-6D8C-4E27-9930-48951D5E7EBB}"/>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16" name="Text Placeholder 2">
            <a:extLst>
              <a:ext uri="{FF2B5EF4-FFF2-40B4-BE49-F238E27FC236}">
                <a16:creationId xmlns:a16="http://schemas.microsoft.com/office/drawing/2014/main" id="{3949CC24-DE03-42EE-AF3C-1D1CA1AD8624}"/>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tx1"/>
                </a:solidFill>
              </a:defRPr>
            </a:lvl1pPr>
          </a:lstStyle>
          <a:p>
            <a:pPr lvl="0"/>
            <a:r>
              <a:rPr lang="en-US"/>
              <a:t>Presentation name</a:t>
            </a:r>
          </a:p>
        </p:txBody>
      </p:sp>
      <p:sp>
        <p:nvSpPr>
          <p:cNvPr id="18" name="Content Placeholder 13">
            <a:extLst>
              <a:ext uri="{FF2B5EF4-FFF2-40B4-BE49-F238E27FC236}">
                <a16:creationId xmlns:a16="http://schemas.microsoft.com/office/drawing/2014/main" id="{2E55147D-45CF-4DBD-B0B1-B5D97864987F}"/>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19" name="Text Placeholder 2">
            <a:extLst>
              <a:ext uri="{FF2B5EF4-FFF2-40B4-BE49-F238E27FC236}">
                <a16:creationId xmlns:a16="http://schemas.microsoft.com/office/drawing/2014/main" id="{74D408F5-102E-4F15-8F62-C10818030B36}"/>
              </a:ext>
            </a:extLst>
          </p:cNvPr>
          <p:cNvSpPr>
            <a:spLocks noGrp="1"/>
          </p:cNvSpPr>
          <p:nvPr>
            <p:ph type="body" sz="quarter" idx="13"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tx1"/>
                </a:solidFill>
                <a:latin typeface="+mn-lt"/>
              </a:defRPr>
            </a:lvl1pPr>
          </a:lstStyle>
          <a:p>
            <a:pPr lvl="0"/>
            <a:r>
              <a:rPr lang="en-US"/>
              <a:t>Section name</a:t>
            </a:r>
            <a:endParaRPr lang="en-GB"/>
          </a:p>
        </p:txBody>
      </p:sp>
      <p:sp>
        <p:nvSpPr>
          <p:cNvPr id="14" name="Line">
            <a:extLst>
              <a:ext uri="{FF2B5EF4-FFF2-40B4-BE49-F238E27FC236}">
                <a16:creationId xmlns:a16="http://schemas.microsoft.com/office/drawing/2014/main" id="{1B11F243-D917-4916-998A-2BB986F25664}"/>
              </a:ext>
            </a:extLst>
          </p:cNvPr>
          <p:cNvSpPr/>
          <p:nvPr/>
        </p:nvSpPr>
        <p:spPr>
          <a:xfrm>
            <a:off x="371475" y="1027510"/>
            <a:ext cx="11449050" cy="0"/>
          </a:xfrm>
          <a:prstGeom prst="line">
            <a:avLst/>
          </a:prstGeom>
          <a:ln w="19050">
            <a:solidFill>
              <a:schemeClr val="tx1"/>
            </a:solidFill>
          </a:ln>
        </p:spPr>
        <p:txBody>
          <a:bodyPr lIns="22859" tIns="22859" rIns="22859" bIns="22859"/>
          <a:lstStyle/>
          <a:p>
            <a:endParaRPr sz="800" dirty="0"/>
          </a:p>
        </p:txBody>
      </p:sp>
      <p:grpSp>
        <p:nvGrpSpPr>
          <p:cNvPr id="15" name="Group 4">
            <a:extLst>
              <a:ext uri="{FF2B5EF4-FFF2-40B4-BE49-F238E27FC236}">
                <a16:creationId xmlns:a16="http://schemas.microsoft.com/office/drawing/2014/main" id="{EF905A6E-29A4-452F-BDD1-32472FA5B0CE}"/>
              </a:ext>
            </a:extLst>
          </p:cNvPr>
          <p:cNvGrpSpPr>
            <a:grpSpLocks noChangeAspect="1"/>
          </p:cNvGrpSpPr>
          <p:nvPr/>
        </p:nvGrpSpPr>
        <p:grpSpPr bwMode="auto">
          <a:xfrm>
            <a:off x="11296078" y="368300"/>
            <a:ext cx="524447" cy="468313"/>
            <a:chOff x="7024" y="3734"/>
            <a:chExt cx="1308" cy="1168"/>
          </a:xfrm>
          <a:solidFill>
            <a:schemeClr val="tx1"/>
          </a:solidFill>
        </p:grpSpPr>
        <p:sp>
          <p:nvSpPr>
            <p:cNvPr id="20" name="Rectangle 5">
              <a:extLst>
                <a:ext uri="{FF2B5EF4-FFF2-40B4-BE49-F238E27FC236}">
                  <a16:creationId xmlns:a16="http://schemas.microsoft.com/office/drawing/2014/main" id="{10E8BF11-A604-4DBB-8D8C-FCA36D5FC28D}"/>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1" name="Rectangle 6">
              <a:extLst>
                <a:ext uri="{FF2B5EF4-FFF2-40B4-BE49-F238E27FC236}">
                  <a16:creationId xmlns:a16="http://schemas.microsoft.com/office/drawing/2014/main" id="{691C9072-D168-493A-806F-2FFAA88507D3}"/>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2" name="Rectangle 7">
              <a:extLst>
                <a:ext uri="{FF2B5EF4-FFF2-40B4-BE49-F238E27FC236}">
                  <a16:creationId xmlns:a16="http://schemas.microsoft.com/office/drawing/2014/main" id="{522E270B-14BD-4A51-A273-020DEFAB5524}"/>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3" name="Slide Number Placeholder 2">
            <a:extLst>
              <a:ext uri="{FF2B5EF4-FFF2-40B4-BE49-F238E27FC236}">
                <a16:creationId xmlns:a16="http://schemas.microsoft.com/office/drawing/2014/main" id="{FAF3FB65-C6B9-455E-AC08-F321932137B8}"/>
              </a:ext>
            </a:extLst>
          </p:cNvPr>
          <p:cNvSpPr>
            <a:spLocks noGrp="1"/>
          </p:cNvSpPr>
          <p:nvPr>
            <p:ph type="sldNum" sz="quarter" idx="14"/>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3827742577"/>
      </p:ext>
    </p:extLst>
  </p:cSld>
  <p:clrMapOvr>
    <a:masterClrMapping/>
  </p:clrMapOvr>
  <p:transition spd="med"/>
  <p:extLst>
    <p:ext uri="{DCECCB84-F9BA-43D5-87BE-67443E8EF086}">
      <p15:sldGuideLst xmlns:p15="http://schemas.microsoft.com/office/powerpoint/2012/main">
        <p15:guide id="4" orient="horz" pos="890">
          <p15:clr>
            <a:srgbClr val="FBAE40"/>
          </p15:clr>
        </p15:guide>
        <p15:guide id="7" pos="3772">
          <p15:clr>
            <a:srgbClr val="FBAE40"/>
          </p15:clr>
        </p15:guide>
        <p15:guide id="8" pos="3908">
          <p15:clr>
            <a:srgbClr val="FBAE40"/>
          </p15:clr>
        </p15:guide>
        <p15:guide id="11" pos="5133">
          <p15:clr>
            <a:srgbClr val="FBAE40"/>
          </p15:clr>
        </p15:guide>
        <p15:guide id="12" pos="4997">
          <p15:clr>
            <a:srgbClr val="FBAE40"/>
          </p15:clr>
        </p15:guide>
        <p15:guide id="13" pos="2683">
          <p15:clr>
            <a:srgbClr val="FBAE40"/>
          </p15:clr>
        </p15:guide>
        <p15:guide id="14" pos="2547">
          <p15:clr>
            <a:srgbClr val="FBAE40"/>
          </p15:clr>
        </p15:guide>
        <p15:guide id="15" pos="5609">
          <p15:clr>
            <a:srgbClr val="FBAE40"/>
          </p15:clr>
        </p15:guide>
        <p15:guide id="16" pos="5745">
          <p15:clr>
            <a:srgbClr val="FBAE40"/>
          </p15:clr>
        </p15:guide>
        <p15:guide id="17" pos="2071">
          <p15:clr>
            <a:srgbClr val="FBAE40"/>
          </p15:clr>
        </p15:guide>
        <p15:guide id="18" pos="193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ank)">
    <p:bg>
      <p:bgPr>
        <a:solidFill>
          <a:srgbClr val="5E00E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96DDA80-FD66-4B90-83B9-928B999FFF86}"/>
              </a:ext>
            </a:extLst>
          </p:cNvPr>
          <p:cNvSpPr>
            <a:spLocks noGrp="1"/>
          </p:cNvSpPr>
          <p:nvPr>
            <p:ph type="body" sz="quarter" idx="12" hasCustomPrompt="1"/>
          </p:nvPr>
        </p:nvSpPr>
        <p:spPr>
          <a:xfrm>
            <a:off x="371474" y="2168525"/>
            <a:ext cx="5724525" cy="692497"/>
          </a:xfrm>
          <a:prstGeom prst="rect">
            <a:avLst/>
          </a:prstGeom>
        </p:spPr>
        <p:txBody>
          <a:bodyPr lIns="0" tIns="0" rIns="0" bIns="0">
            <a:spAutoFit/>
          </a:bodyPr>
          <a:lstStyle>
            <a:lvl1pPr marL="0" indent="0">
              <a:lnSpc>
                <a:spcPct val="90000"/>
              </a:lnSpc>
              <a:spcBef>
                <a:spcPts val="0"/>
              </a:spcBef>
              <a:spcAft>
                <a:spcPts val="800"/>
              </a:spcAft>
              <a:buNone/>
              <a:defRPr sz="5000" b="1">
                <a:solidFill>
                  <a:schemeClr val="bg1"/>
                </a:solidFill>
              </a:defRPr>
            </a:lvl1pPr>
          </a:lstStyle>
          <a:p>
            <a:pPr lvl="0"/>
            <a:r>
              <a:rPr lang="en-US"/>
              <a:t>Title text</a:t>
            </a:r>
            <a:endParaRPr lang="en-GB"/>
          </a:p>
        </p:txBody>
      </p:sp>
      <p:sp>
        <p:nvSpPr>
          <p:cNvPr id="3" name="Line">
            <a:extLst>
              <a:ext uri="{FF2B5EF4-FFF2-40B4-BE49-F238E27FC236}">
                <a16:creationId xmlns:a16="http://schemas.microsoft.com/office/drawing/2014/main" id="{19AFBA0A-31DF-458D-B241-B041D3A15ECA}"/>
              </a:ext>
            </a:extLst>
          </p:cNvPr>
          <p:cNvSpPr/>
          <p:nvPr/>
        </p:nvSpPr>
        <p:spPr>
          <a:xfrm>
            <a:off x="371475" y="1027510"/>
            <a:ext cx="11449050" cy="0"/>
          </a:xfrm>
          <a:prstGeom prst="line">
            <a:avLst/>
          </a:prstGeom>
          <a:ln w="19050">
            <a:solidFill>
              <a:srgbClr val="FFFFFF"/>
            </a:solidFill>
          </a:ln>
        </p:spPr>
        <p:txBody>
          <a:bodyPr lIns="22859" tIns="22859" rIns="22859" bIns="22859"/>
          <a:lstStyle/>
          <a:p>
            <a:endParaRPr sz="800" dirty="0"/>
          </a:p>
        </p:txBody>
      </p:sp>
      <p:sp>
        <p:nvSpPr>
          <p:cNvPr id="29" name="Text Placeholder 28">
            <a:extLst>
              <a:ext uri="{FF2B5EF4-FFF2-40B4-BE49-F238E27FC236}">
                <a16:creationId xmlns:a16="http://schemas.microsoft.com/office/drawing/2014/main" id="{AC627C87-0BE9-49DC-BD15-64C829B02CFC}"/>
              </a:ext>
            </a:extLst>
          </p:cNvPr>
          <p:cNvSpPr>
            <a:spLocks noGrp="1"/>
          </p:cNvSpPr>
          <p:nvPr>
            <p:ph type="body" sz="quarter" idx="10" hasCustomPrompt="1"/>
          </p:nvPr>
        </p:nvSpPr>
        <p:spPr>
          <a:xfrm>
            <a:off x="371475" y="5876925"/>
            <a:ext cx="5724525" cy="595313"/>
          </a:xfrm>
          <a:prstGeom prst="rect">
            <a:avLst/>
          </a:prstGeom>
        </p:spPr>
        <p:txBody>
          <a:bodyPr lIns="0" tIns="0" rIns="0" bIns="0" anchor="t">
            <a:noAutofit/>
          </a:bodyPr>
          <a:lstStyle>
            <a:lvl1pPr marL="0" indent="0">
              <a:spcBef>
                <a:spcPts val="0"/>
              </a:spcBef>
              <a:spcAft>
                <a:spcPts val="200"/>
              </a:spcAft>
              <a:buNone/>
              <a:defRPr sz="1200">
                <a:solidFill>
                  <a:schemeClr val="bg1"/>
                </a:solidFill>
                <a:latin typeface="+mn-lt"/>
              </a:defRPr>
            </a:lvl1pPr>
            <a:lvl2pPr marL="222250" indent="0">
              <a:buNone/>
              <a:defRPr/>
            </a:lvl2pPr>
          </a:lstStyle>
          <a:p>
            <a:pPr lvl="0"/>
            <a:r>
              <a:rPr lang="en-US"/>
              <a:t>Footer text</a:t>
            </a:r>
          </a:p>
        </p:txBody>
      </p:sp>
      <p:sp>
        <p:nvSpPr>
          <p:cNvPr id="33" name="Text Placeholder 32">
            <a:extLst>
              <a:ext uri="{FF2B5EF4-FFF2-40B4-BE49-F238E27FC236}">
                <a16:creationId xmlns:a16="http://schemas.microsoft.com/office/drawing/2014/main" id="{B2376695-7E17-4360-87C5-E38D7E798D56}"/>
              </a:ext>
            </a:extLst>
          </p:cNvPr>
          <p:cNvSpPr>
            <a:spLocks noGrp="1"/>
          </p:cNvSpPr>
          <p:nvPr>
            <p:ph type="body" sz="quarter" idx="11" hasCustomPrompt="1"/>
          </p:nvPr>
        </p:nvSpPr>
        <p:spPr>
          <a:xfrm>
            <a:off x="371475" y="4184650"/>
            <a:ext cx="5724525" cy="304699"/>
          </a:xfrm>
          <a:prstGeom prst="rect">
            <a:avLst/>
          </a:prstGeom>
        </p:spPr>
        <p:txBody>
          <a:bodyPr lIns="0" tIns="0" rIns="0" bIns="0" anchor="t">
            <a:spAutoFit/>
          </a:bodyPr>
          <a:lstStyle>
            <a:lvl1pPr marL="0" indent="0">
              <a:lnSpc>
                <a:spcPct val="90000"/>
              </a:lnSpc>
              <a:spcBef>
                <a:spcPts val="0"/>
              </a:spcBef>
              <a:spcAft>
                <a:spcPts val="800"/>
              </a:spcAft>
              <a:buNone/>
              <a:defRPr b="1">
                <a:solidFill>
                  <a:schemeClr val="bg1"/>
                </a:solidFill>
              </a:defRPr>
            </a:lvl1pPr>
            <a:lvl2pPr marL="22225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text</a:t>
            </a:r>
          </a:p>
        </p:txBody>
      </p:sp>
      <p:grpSp>
        <p:nvGrpSpPr>
          <p:cNvPr id="30" name="Group 10">
            <a:extLst>
              <a:ext uri="{FF2B5EF4-FFF2-40B4-BE49-F238E27FC236}">
                <a16:creationId xmlns:a16="http://schemas.microsoft.com/office/drawing/2014/main" id="{2C796FFC-4B69-4D11-91A6-142C910D8D46}"/>
              </a:ext>
            </a:extLst>
          </p:cNvPr>
          <p:cNvGrpSpPr>
            <a:grpSpLocks noChangeAspect="1"/>
          </p:cNvGrpSpPr>
          <p:nvPr/>
        </p:nvGrpSpPr>
        <p:grpSpPr bwMode="auto">
          <a:xfrm>
            <a:off x="371475" y="368300"/>
            <a:ext cx="1583636" cy="525600"/>
            <a:chOff x="468" y="1448"/>
            <a:chExt cx="3938" cy="1307"/>
          </a:xfrm>
          <a:solidFill>
            <a:schemeClr val="bg1"/>
          </a:solidFill>
        </p:grpSpPr>
        <p:sp>
          <p:nvSpPr>
            <p:cNvPr id="31" name="Freeform 11">
              <a:extLst>
                <a:ext uri="{FF2B5EF4-FFF2-40B4-BE49-F238E27FC236}">
                  <a16:creationId xmlns:a16="http://schemas.microsoft.com/office/drawing/2014/main" id="{04AFF73D-A724-4BCE-A960-F5C3A820398C}"/>
                </a:ext>
              </a:extLst>
            </p:cNvPr>
            <p:cNvSpPr>
              <a:spLocks noEditPoints="1"/>
            </p:cNvSpPr>
            <p:nvPr/>
          </p:nvSpPr>
          <p:spPr bwMode="auto">
            <a:xfrm>
              <a:off x="946" y="2249"/>
              <a:ext cx="445" cy="375"/>
            </a:xfrm>
            <a:custGeom>
              <a:avLst/>
              <a:gdLst>
                <a:gd name="T0" fmla="*/ 158 w 214"/>
                <a:gd name="T1" fmla="*/ 4 h 180"/>
                <a:gd name="T2" fmla="*/ 158 w 214"/>
                <a:gd name="T3" fmla="*/ 19 h 180"/>
                <a:gd name="T4" fmla="*/ 98 w 214"/>
                <a:gd name="T5" fmla="*/ 0 h 180"/>
                <a:gd name="T6" fmla="*/ 0 w 214"/>
                <a:gd name="T7" fmla="*/ 90 h 180"/>
                <a:gd name="T8" fmla="*/ 98 w 214"/>
                <a:gd name="T9" fmla="*/ 180 h 180"/>
                <a:gd name="T10" fmla="*/ 158 w 214"/>
                <a:gd name="T11" fmla="*/ 162 h 180"/>
                <a:gd name="T12" fmla="*/ 158 w 214"/>
                <a:gd name="T13" fmla="*/ 176 h 180"/>
                <a:gd name="T14" fmla="*/ 214 w 214"/>
                <a:gd name="T15" fmla="*/ 176 h 180"/>
                <a:gd name="T16" fmla="*/ 214 w 214"/>
                <a:gd name="T17" fmla="*/ 4 h 180"/>
                <a:gd name="T18" fmla="*/ 158 w 214"/>
                <a:gd name="T19" fmla="*/ 4 h 180"/>
                <a:gd name="T20" fmla="*/ 110 w 214"/>
                <a:gd name="T21" fmla="*/ 137 h 180"/>
                <a:gd name="T22" fmla="*/ 56 w 214"/>
                <a:gd name="T23" fmla="*/ 91 h 180"/>
                <a:gd name="T24" fmla="*/ 110 w 214"/>
                <a:gd name="T25" fmla="*/ 44 h 180"/>
                <a:gd name="T26" fmla="*/ 163 w 214"/>
                <a:gd name="T27" fmla="*/ 91 h 180"/>
                <a:gd name="T28" fmla="*/ 110 w 214"/>
                <a:gd name="T29"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 h="180">
                  <a:moveTo>
                    <a:pt x="158" y="4"/>
                  </a:moveTo>
                  <a:cubicBezTo>
                    <a:pt x="158" y="19"/>
                    <a:pt x="158" y="19"/>
                    <a:pt x="158" y="19"/>
                  </a:cubicBezTo>
                  <a:cubicBezTo>
                    <a:pt x="144" y="8"/>
                    <a:pt x="125" y="0"/>
                    <a:pt x="98" y="0"/>
                  </a:cubicBezTo>
                  <a:cubicBezTo>
                    <a:pt x="66" y="0"/>
                    <a:pt x="0" y="19"/>
                    <a:pt x="0" y="90"/>
                  </a:cubicBezTo>
                  <a:cubicBezTo>
                    <a:pt x="0" y="161"/>
                    <a:pt x="66" y="180"/>
                    <a:pt x="98" y="180"/>
                  </a:cubicBezTo>
                  <a:cubicBezTo>
                    <a:pt x="125" y="180"/>
                    <a:pt x="144" y="172"/>
                    <a:pt x="158" y="162"/>
                  </a:cubicBezTo>
                  <a:cubicBezTo>
                    <a:pt x="158" y="176"/>
                    <a:pt x="158" y="176"/>
                    <a:pt x="158" y="176"/>
                  </a:cubicBezTo>
                  <a:cubicBezTo>
                    <a:pt x="214" y="176"/>
                    <a:pt x="214" y="176"/>
                    <a:pt x="214" y="176"/>
                  </a:cubicBezTo>
                  <a:cubicBezTo>
                    <a:pt x="214" y="4"/>
                    <a:pt x="214" y="4"/>
                    <a:pt x="214" y="4"/>
                  </a:cubicBezTo>
                  <a:lnTo>
                    <a:pt x="158" y="4"/>
                  </a:lnTo>
                  <a:close/>
                  <a:moveTo>
                    <a:pt x="110" y="137"/>
                  </a:moveTo>
                  <a:cubicBezTo>
                    <a:pt x="78" y="137"/>
                    <a:pt x="56" y="118"/>
                    <a:pt x="56" y="91"/>
                  </a:cubicBezTo>
                  <a:cubicBezTo>
                    <a:pt x="56" y="61"/>
                    <a:pt x="78" y="44"/>
                    <a:pt x="110" y="44"/>
                  </a:cubicBezTo>
                  <a:cubicBezTo>
                    <a:pt x="141" y="44"/>
                    <a:pt x="163" y="63"/>
                    <a:pt x="163" y="91"/>
                  </a:cubicBezTo>
                  <a:cubicBezTo>
                    <a:pt x="163" y="120"/>
                    <a:pt x="141" y="137"/>
                    <a:pt x="11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2" name="Freeform 12">
              <a:extLst>
                <a:ext uri="{FF2B5EF4-FFF2-40B4-BE49-F238E27FC236}">
                  <a16:creationId xmlns:a16="http://schemas.microsoft.com/office/drawing/2014/main" id="{49F6B192-BF6A-4573-BC3A-3A1951F1189A}"/>
                </a:ext>
              </a:extLst>
            </p:cNvPr>
            <p:cNvSpPr>
              <a:spLocks/>
            </p:cNvSpPr>
            <p:nvPr/>
          </p:nvSpPr>
          <p:spPr bwMode="auto">
            <a:xfrm>
              <a:off x="1952" y="2135"/>
              <a:ext cx="351" cy="480"/>
            </a:xfrm>
            <a:custGeom>
              <a:avLst/>
              <a:gdLst>
                <a:gd name="T0" fmla="*/ 48 w 169"/>
                <a:gd name="T1" fmla="*/ 175 h 231"/>
                <a:gd name="T2" fmla="*/ 48 w 169"/>
                <a:gd name="T3" fmla="*/ 100 h 231"/>
                <a:gd name="T4" fmla="*/ 0 w 169"/>
                <a:gd name="T5" fmla="*/ 100 h 231"/>
                <a:gd name="T6" fmla="*/ 0 w 169"/>
                <a:gd name="T7" fmla="*/ 59 h 231"/>
                <a:gd name="T8" fmla="*/ 48 w 169"/>
                <a:gd name="T9" fmla="*/ 59 h 231"/>
                <a:gd name="T10" fmla="*/ 48 w 169"/>
                <a:gd name="T11" fmla="*/ 0 h 231"/>
                <a:gd name="T12" fmla="*/ 104 w 169"/>
                <a:gd name="T13" fmla="*/ 0 h 231"/>
                <a:gd name="T14" fmla="*/ 104 w 169"/>
                <a:gd name="T15" fmla="*/ 59 h 231"/>
                <a:gd name="T16" fmla="*/ 169 w 169"/>
                <a:gd name="T17" fmla="*/ 59 h 231"/>
                <a:gd name="T18" fmla="*/ 169 w 169"/>
                <a:gd name="T19" fmla="*/ 100 h 231"/>
                <a:gd name="T20" fmla="*/ 104 w 169"/>
                <a:gd name="T21" fmla="*/ 100 h 231"/>
                <a:gd name="T22" fmla="*/ 104 w 169"/>
                <a:gd name="T23" fmla="*/ 189 h 231"/>
                <a:gd name="T24" fmla="*/ 130 w 169"/>
                <a:gd name="T25" fmla="*/ 189 h 231"/>
                <a:gd name="T26" fmla="*/ 165 w 169"/>
                <a:gd name="T27" fmla="*/ 189 h 231"/>
                <a:gd name="T28" fmla="*/ 165 w 169"/>
                <a:gd name="T29" fmla="*/ 231 h 231"/>
                <a:gd name="T30" fmla="*/ 110 w 169"/>
                <a:gd name="T31" fmla="*/ 231 h 231"/>
                <a:gd name="T32" fmla="*/ 48 w 169"/>
                <a:gd name="T33" fmla="*/ 17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31">
                  <a:moveTo>
                    <a:pt x="48" y="175"/>
                  </a:moveTo>
                  <a:cubicBezTo>
                    <a:pt x="48" y="100"/>
                    <a:pt x="48" y="100"/>
                    <a:pt x="48" y="100"/>
                  </a:cubicBezTo>
                  <a:cubicBezTo>
                    <a:pt x="0" y="100"/>
                    <a:pt x="0" y="100"/>
                    <a:pt x="0" y="100"/>
                  </a:cubicBezTo>
                  <a:cubicBezTo>
                    <a:pt x="0" y="59"/>
                    <a:pt x="0" y="59"/>
                    <a:pt x="0" y="59"/>
                  </a:cubicBezTo>
                  <a:cubicBezTo>
                    <a:pt x="48" y="59"/>
                    <a:pt x="48" y="59"/>
                    <a:pt x="48" y="59"/>
                  </a:cubicBezTo>
                  <a:cubicBezTo>
                    <a:pt x="48" y="0"/>
                    <a:pt x="48" y="0"/>
                    <a:pt x="48" y="0"/>
                  </a:cubicBezTo>
                  <a:cubicBezTo>
                    <a:pt x="104" y="0"/>
                    <a:pt x="104" y="0"/>
                    <a:pt x="104" y="0"/>
                  </a:cubicBezTo>
                  <a:cubicBezTo>
                    <a:pt x="104" y="59"/>
                    <a:pt x="104" y="59"/>
                    <a:pt x="104" y="59"/>
                  </a:cubicBezTo>
                  <a:cubicBezTo>
                    <a:pt x="169" y="59"/>
                    <a:pt x="169" y="59"/>
                    <a:pt x="169" y="59"/>
                  </a:cubicBezTo>
                  <a:cubicBezTo>
                    <a:pt x="169" y="100"/>
                    <a:pt x="169" y="100"/>
                    <a:pt x="169" y="100"/>
                  </a:cubicBezTo>
                  <a:cubicBezTo>
                    <a:pt x="104" y="100"/>
                    <a:pt x="104" y="100"/>
                    <a:pt x="104" y="100"/>
                  </a:cubicBezTo>
                  <a:cubicBezTo>
                    <a:pt x="104" y="189"/>
                    <a:pt x="104" y="189"/>
                    <a:pt x="104" y="189"/>
                  </a:cubicBezTo>
                  <a:cubicBezTo>
                    <a:pt x="130" y="189"/>
                    <a:pt x="130" y="189"/>
                    <a:pt x="130" y="189"/>
                  </a:cubicBezTo>
                  <a:cubicBezTo>
                    <a:pt x="165" y="189"/>
                    <a:pt x="165" y="189"/>
                    <a:pt x="165" y="189"/>
                  </a:cubicBezTo>
                  <a:cubicBezTo>
                    <a:pt x="165" y="231"/>
                    <a:pt x="165" y="231"/>
                    <a:pt x="165" y="231"/>
                  </a:cubicBezTo>
                  <a:cubicBezTo>
                    <a:pt x="165" y="231"/>
                    <a:pt x="134" y="231"/>
                    <a:pt x="110" y="231"/>
                  </a:cubicBezTo>
                  <a:cubicBezTo>
                    <a:pt x="62" y="231"/>
                    <a:pt x="48" y="211"/>
                    <a:pt x="48"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4" name="Freeform 13">
              <a:extLst>
                <a:ext uri="{FF2B5EF4-FFF2-40B4-BE49-F238E27FC236}">
                  <a16:creationId xmlns:a16="http://schemas.microsoft.com/office/drawing/2014/main" id="{6C0AAD53-4E73-4EBC-855A-E1659E9E1D28}"/>
                </a:ext>
              </a:extLst>
            </p:cNvPr>
            <p:cNvSpPr>
              <a:spLocks/>
            </p:cNvSpPr>
            <p:nvPr/>
          </p:nvSpPr>
          <p:spPr bwMode="auto">
            <a:xfrm>
              <a:off x="468" y="2118"/>
              <a:ext cx="468" cy="497"/>
            </a:xfrm>
            <a:custGeom>
              <a:avLst/>
              <a:gdLst>
                <a:gd name="T0" fmla="*/ 0 w 468"/>
                <a:gd name="T1" fmla="*/ 0 h 497"/>
                <a:gd name="T2" fmla="*/ 468 w 468"/>
                <a:gd name="T3" fmla="*/ 0 h 497"/>
                <a:gd name="T4" fmla="*/ 468 w 468"/>
                <a:gd name="T5" fmla="*/ 102 h 497"/>
                <a:gd name="T6" fmla="*/ 118 w 468"/>
                <a:gd name="T7" fmla="*/ 102 h 497"/>
                <a:gd name="T8" fmla="*/ 118 w 468"/>
                <a:gd name="T9" fmla="*/ 214 h 497"/>
                <a:gd name="T10" fmla="*/ 405 w 468"/>
                <a:gd name="T11" fmla="*/ 214 h 497"/>
                <a:gd name="T12" fmla="*/ 405 w 468"/>
                <a:gd name="T13" fmla="*/ 308 h 497"/>
                <a:gd name="T14" fmla="*/ 118 w 468"/>
                <a:gd name="T15" fmla="*/ 308 h 497"/>
                <a:gd name="T16" fmla="*/ 118 w 468"/>
                <a:gd name="T17" fmla="*/ 497 h 497"/>
                <a:gd name="T18" fmla="*/ 0 w 468"/>
                <a:gd name="T19" fmla="*/ 497 h 497"/>
                <a:gd name="T20" fmla="*/ 0 w 468"/>
                <a:gd name="T2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497">
                  <a:moveTo>
                    <a:pt x="0" y="0"/>
                  </a:moveTo>
                  <a:lnTo>
                    <a:pt x="468" y="0"/>
                  </a:lnTo>
                  <a:lnTo>
                    <a:pt x="468" y="102"/>
                  </a:lnTo>
                  <a:lnTo>
                    <a:pt x="118" y="102"/>
                  </a:lnTo>
                  <a:lnTo>
                    <a:pt x="118" y="214"/>
                  </a:lnTo>
                  <a:lnTo>
                    <a:pt x="405" y="214"/>
                  </a:lnTo>
                  <a:lnTo>
                    <a:pt x="405" y="308"/>
                  </a:lnTo>
                  <a:lnTo>
                    <a:pt x="118" y="308"/>
                  </a:lnTo>
                  <a:lnTo>
                    <a:pt x="118" y="497"/>
                  </a:lnTo>
                  <a:lnTo>
                    <a:pt x="0" y="49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5" name="Freeform 14">
              <a:extLst>
                <a:ext uri="{FF2B5EF4-FFF2-40B4-BE49-F238E27FC236}">
                  <a16:creationId xmlns:a16="http://schemas.microsoft.com/office/drawing/2014/main" id="{62FBAA98-6D9C-485A-BE6E-A07607B4058A}"/>
                </a:ext>
              </a:extLst>
            </p:cNvPr>
            <p:cNvSpPr>
              <a:spLocks/>
            </p:cNvSpPr>
            <p:nvPr/>
          </p:nvSpPr>
          <p:spPr bwMode="auto">
            <a:xfrm>
              <a:off x="1480" y="2249"/>
              <a:ext cx="432" cy="375"/>
            </a:xfrm>
            <a:custGeom>
              <a:avLst/>
              <a:gdLst>
                <a:gd name="T0" fmla="*/ 0 w 208"/>
                <a:gd name="T1" fmla="*/ 90 h 180"/>
                <a:gd name="T2" fmla="*/ 108 w 208"/>
                <a:gd name="T3" fmla="*/ 0 h 180"/>
                <a:gd name="T4" fmla="*/ 207 w 208"/>
                <a:gd name="T5" fmla="*/ 54 h 180"/>
                <a:gd name="T6" fmla="*/ 156 w 208"/>
                <a:gd name="T7" fmla="*/ 69 h 180"/>
                <a:gd name="T8" fmla="*/ 108 w 208"/>
                <a:gd name="T9" fmla="*/ 44 h 180"/>
                <a:gd name="T10" fmla="*/ 56 w 208"/>
                <a:gd name="T11" fmla="*/ 91 h 180"/>
                <a:gd name="T12" fmla="*/ 107 w 208"/>
                <a:gd name="T13" fmla="*/ 137 h 180"/>
                <a:gd name="T14" fmla="*/ 157 w 208"/>
                <a:gd name="T15" fmla="*/ 110 h 180"/>
                <a:gd name="T16" fmla="*/ 208 w 208"/>
                <a:gd name="T17" fmla="*/ 126 h 180"/>
                <a:gd name="T18" fmla="*/ 103 w 208"/>
                <a:gd name="T19" fmla="*/ 180 h 180"/>
                <a:gd name="T20" fmla="*/ 0 w 208"/>
                <a:gd name="T2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0">
                  <a:moveTo>
                    <a:pt x="0" y="90"/>
                  </a:moveTo>
                  <a:cubicBezTo>
                    <a:pt x="0" y="19"/>
                    <a:pt x="65" y="0"/>
                    <a:pt x="108" y="0"/>
                  </a:cubicBezTo>
                  <a:cubicBezTo>
                    <a:pt x="160" y="0"/>
                    <a:pt x="193" y="19"/>
                    <a:pt x="207" y="54"/>
                  </a:cubicBezTo>
                  <a:cubicBezTo>
                    <a:pt x="156" y="69"/>
                    <a:pt x="156" y="69"/>
                    <a:pt x="156" y="69"/>
                  </a:cubicBezTo>
                  <a:cubicBezTo>
                    <a:pt x="148" y="53"/>
                    <a:pt x="131" y="44"/>
                    <a:pt x="108" y="44"/>
                  </a:cubicBezTo>
                  <a:cubicBezTo>
                    <a:pt x="79" y="44"/>
                    <a:pt x="56" y="60"/>
                    <a:pt x="56" y="91"/>
                  </a:cubicBezTo>
                  <a:cubicBezTo>
                    <a:pt x="56" y="118"/>
                    <a:pt x="76" y="137"/>
                    <a:pt x="107" y="137"/>
                  </a:cubicBezTo>
                  <a:cubicBezTo>
                    <a:pt x="121" y="137"/>
                    <a:pt x="147" y="133"/>
                    <a:pt x="157" y="110"/>
                  </a:cubicBezTo>
                  <a:cubicBezTo>
                    <a:pt x="208" y="126"/>
                    <a:pt x="208" y="126"/>
                    <a:pt x="208" y="126"/>
                  </a:cubicBezTo>
                  <a:cubicBezTo>
                    <a:pt x="197" y="152"/>
                    <a:pt x="163" y="180"/>
                    <a:pt x="103" y="180"/>
                  </a:cubicBezTo>
                  <a:cubicBezTo>
                    <a:pt x="57" y="180"/>
                    <a:pt x="0" y="159"/>
                    <a:pt x="0"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6" name="Freeform 15">
              <a:extLst>
                <a:ext uri="{FF2B5EF4-FFF2-40B4-BE49-F238E27FC236}">
                  <a16:creationId xmlns:a16="http://schemas.microsoft.com/office/drawing/2014/main" id="{5B37BE64-B57A-4B7D-B34E-FF094FED4C68}"/>
                </a:ext>
              </a:extLst>
            </p:cNvPr>
            <p:cNvSpPr>
              <a:spLocks noEditPoints="1"/>
            </p:cNvSpPr>
            <p:nvPr/>
          </p:nvSpPr>
          <p:spPr bwMode="auto">
            <a:xfrm>
              <a:off x="2365" y="2249"/>
              <a:ext cx="455" cy="375"/>
            </a:xfrm>
            <a:custGeom>
              <a:avLst/>
              <a:gdLst>
                <a:gd name="T0" fmla="*/ 0 w 219"/>
                <a:gd name="T1" fmla="*/ 90 h 180"/>
                <a:gd name="T2" fmla="*/ 110 w 219"/>
                <a:gd name="T3" fmla="*/ 0 h 180"/>
                <a:gd name="T4" fmla="*/ 219 w 219"/>
                <a:gd name="T5" fmla="*/ 90 h 180"/>
                <a:gd name="T6" fmla="*/ 110 w 219"/>
                <a:gd name="T7" fmla="*/ 180 h 180"/>
                <a:gd name="T8" fmla="*/ 0 w 219"/>
                <a:gd name="T9" fmla="*/ 90 h 180"/>
                <a:gd name="T10" fmla="*/ 163 w 219"/>
                <a:gd name="T11" fmla="*/ 91 h 180"/>
                <a:gd name="T12" fmla="*/ 110 w 219"/>
                <a:gd name="T13" fmla="*/ 44 h 180"/>
                <a:gd name="T14" fmla="*/ 56 w 219"/>
                <a:gd name="T15" fmla="*/ 91 h 180"/>
                <a:gd name="T16" fmla="*/ 110 w 219"/>
                <a:gd name="T17" fmla="*/ 137 h 180"/>
                <a:gd name="T18" fmla="*/ 163 w 219"/>
                <a:gd name="T19" fmla="*/ 9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180">
                  <a:moveTo>
                    <a:pt x="0" y="90"/>
                  </a:moveTo>
                  <a:cubicBezTo>
                    <a:pt x="0" y="20"/>
                    <a:pt x="62" y="0"/>
                    <a:pt x="110" y="0"/>
                  </a:cubicBezTo>
                  <a:cubicBezTo>
                    <a:pt x="156" y="0"/>
                    <a:pt x="219" y="20"/>
                    <a:pt x="219" y="90"/>
                  </a:cubicBezTo>
                  <a:cubicBezTo>
                    <a:pt x="219" y="160"/>
                    <a:pt x="156" y="180"/>
                    <a:pt x="110" y="180"/>
                  </a:cubicBezTo>
                  <a:cubicBezTo>
                    <a:pt x="63" y="180"/>
                    <a:pt x="0" y="160"/>
                    <a:pt x="0" y="90"/>
                  </a:cubicBezTo>
                  <a:close/>
                  <a:moveTo>
                    <a:pt x="163" y="91"/>
                  </a:moveTo>
                  <a:cubicBezTo>
                    <a:pt x="163" y="63"/>
                    <a:pt x="141" y="44"/>
                    <a:pt x="110" y="44"/>
                  </a:cubicBezTo>
                  <a:cubicBezTo>
                    <a:pt x="78" y="44"/>
                    <a:pt x="56" y="61"/>
                    <a:pt x="56" y="91"/>
                  </a:cubicBezTo>
                  <a:cubicBezTo>
                    <a:pt x="56" y="118"/>
                    <a:pt x="78" y="137"/>
                    <a:pt x="110" y="137"/>
                  </a:cubicBezTo>
                  <a:cubicBezTo>
                    <a:pt x="141" y="137"/>
                    <a:pt x="163" y="120"/>
                    <a:pt x="163"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7" name="Freeform 16">
              <a:extLst>
                <a:ext uri="{FF2B5EF4-FFF2-40B4-BE49-F238E27FC236}">
                  <a16:creationId xmlns:a16="http://schemas.microsoft.com/office/drawing/2014/main" id="{8B499466-5014-495B-B206-123360A06E73}"/>
                </a:ext>
              </a:extLst>
            </p:cNvPr>
            <p:cNvSpPr>
              <a:spLocks/>
            </p:cNvSpPr>
            <p:nvPr/>
          </p:nvSpPr>
          <p:spPr bwMode="auto">
            <a:xfrm>
              <a:off x="2908" y="2249"/>
              <a:ext cx="293" cy="366"/>
            </a:xfrm>
            <a:custGeom>
              <a:avLst/>
              <a:gdLst>
                <a:gd name="T0" fmla="*/ 0 w 141"/>
                <a:gd name="T1" fmla="*/ 4 h 176"/>
                <a:gd name="T2" fmla="*/ 55 w 141"/>
                <a:gd name="T3" fmla="*/ 4 h 176"/>
                <a:gd name="T4" fmla="*/ 55 w 141"/>
                <a:gd name="T5" fmla="*/ 31 h 176"/>
                <a:gd name="T6" fmla="*/ 139 w 141"/>
                <a:gd name="T7" fmla="*/ 0 h 176"/>
                <a:gd name="T8" fmla="*/ 141 w 141"/>
                <a:gd name="T9" fmla="*/ 0 h 176"/>
                <a:gd name="T10" fmla="*/ 141 w 141"/>
                <a:gd name="T11" fmla="*/ 51 h 176"/>
                <a:gd name="T12" fmla="*/ 126 w 141"/>
                <a:gd name="T13" fmla="*/ 50 h 176"/>
                <a:gd name="T14" fmla="*/ 55 w 141"/>
                <a:gd name="T15" fmla="*/ 69 h 176"/>
                <a:gd name="T16" fmla="*/ 55 w 141"/>
                <a:gd name="T17" fmla="*/ 176 h 176"/>
                <a:gd name="T18" fmla="*/ 0 w 141"/>
                <a:gd name="T19" fmla="*/ 176 h 176"/>
                <a:gd name="T20" fmla="*/ 0 w 141"/>
                <a:gd name="T21"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76">
                  <a:moveTo>
                    <a:pt x="0" y="4"/>
                  </a:moveTo>
                  <a:cubicBezTo>
                    <a:pt x="55" y="4"/>
                    <a:pt x="55" y="4"/>
                    <a:pt x="55" y="4"/>
                  </a:cubicBezTo>
                  <a:cubicBezTo>
                    <a:pt x="55" y="31"/>
                    <a:pt x="55" y="31"/>
                    <a:pt x="55" y="31"/>
                  </a:cubicBezTo>
                  <a:cubicBezTo>
                    <a:pt x="67" y="17"/>
                    <a:pt x="90" y="0"/>
                    <a:pt x="139" y="0"/>
                  </a:cubicBezTo>
                  <a:cubicBezTo>
                    <a:pt x="141" y="0"/>
                    <a:pt x="141" y="0"/>
                    <a:pt x="141" y="0"/>
                  </a:cubicBezTo>
                  <a:cubicBezTo>
                    <a:pt x="141" y="51"/>
                    <a:pt x="141" y="51"/>
                    <a:pt x="141" y="51"/>
                  </a:cubicBezTo>
                  <a:cubicBezTo>
                    <a:pt x="139" y="51"/>
                    <a:pt x="130" y="50"/>
                    <a:pt x="126" y="50"/>
                  </a:cubicBezTo>
                  <a:cubicBezTo>
                    <a:pt x="88" y="50"/>
                    <a:pt x="65" y="60"/>
                    <a:pt x="55" y="69"/>
                  </a:cubicBezTo>
                  <a:cubicBezTo>
                    <a:pt x="55" y="176"/>
                    <a:pt x="55" y="176"/>
                    <a:pt x="55" y="176"/>
                  </a:cubicBezTo>
                  <a:cubicBezTo>
                    <a:pt x="0" y="176"/>
                    <a:pt x="0" y="176"/>
                    <a:pt x="0" y="176"/>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8" name="Freeform 17">
              <a:extLst>
                <a:ext uri="{FF2B5EF4-FFF2-40B4-BE49-F238E27FC236}">
                  <a16:creationId xmlns:a16="http://schemas.microsoft.com/office/drawing/2014/main" id="{4A287A55-39BB-4CE1-B2DD-2D6087F74D68}"/>
                </a:ext>
              </a:extLst>
            </p:cNvPr>
            <p:cNvSpPr>
              <a:spLocks/>
            </p:cNvSpPr>
            <p:nvPr/>
          </p:nvSpPr>
          <p:spPr bwMode="auto">
            <a:xfrm>
              <a:off x="3240" y="2258"/>
              <a:ext cx="478" cy="497"/>
            </a:xfrm>
            <a:custGeom>
              <a:avLst/>
              <a:gdLst>
                <a:gd name="T0" fmla="*/ 25 w 230"/>
                <a:gd name="T1" fmla="*/ 239 h 239"/>
                <a:gd name="T2" fmla="*/ 25 w 230"/>
                <a:gd name="T3" fmla="*/ 197 h 239"/>
                <a:gd name="T4" fmla="*/ 81 w 230"/>
                <a:gd name="T5" fmla="*/ 197 h 239"/>
                <a:gd name="T6" fmla="*/ 88 w 230"/>
                <a:gd name="T7" fmla="*/ 182 h 239"/>
                <a:gd name="T8" fmla="*/ 0 w 230"/>
                <a:gd name="T9" fmla="*/ 0 h 239"/>
                <a:gd name="T10" fmla="*/ 60 w 230"/>
                <a:gd name="T11" fmla="*/ 0 h 239"/>
                <a:gd name="T12" fmla="*/ 117 w 230"/>
                <a:gd name="T13" fmla="*/ 120 h 239"/>
                <a:gd name="T14" fmla="*/ 174 w 230"/>
                <a:gd name="T15" fmla="*/ 0 h 239"/>
                <a:gd name="T16" fmla="*/ 230 w 230"/>
                <a:gd name="T17" fmla="*/ 0 h 239"/>
                <a:gd name="T18" fmla="*/ 140 w 230"/>
                <a:gd name="T19" fmla="*/ 185 h 239"/>
                <a:gd name="T20" fmla="*/ 67 w 230"/>
                <a:gd name="T21" fmla="*/ 239 h 239"/>
                <a:gd name="T22" fmla="*/ 25 w 230"/>
                <a:gd name="T23"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239">
                  <a:moveTo>
                    <a:pt x="25" y="239"/>
                  </a:moveTo>
                  <a:cubicBezTo>
                    <a:pt x="25" y="197"/>
                    <a:pt x="25" y="197"/>
                    <a:pt x="25" y="197"/>
                  </a:cubicBezTo>
                  <a:cubicBezTo>
                    <a:pt x="81" y="197"/>
                    <a:pt x="81" y="197"/>
                    <a:pt x="81" y="197"/>
                  </a:cubicBezTo>
                  <a:cubicBezTo>
                    <a:pt x="88" y="182"/>
                    <a:pt x="88" y="182"/>
                    <a:pt x="88" y="182"/>
                  </a:cubicBezTo>
                  <a:cubicBezTo>
                    <a:pt x="0" y="0"/>
                    <a:pt x="0" y="0"/>
                    <a:pt x="0" y="0"/>
                  </a:cubicBezTo>
                  <a:cubicBezTo>
                    <a:pt x="60" y="0"/>
                    <a:pt x="60" y="0"/>
                    <a:pt x="60" y="0"/>
                  </a:cubicBezTo>
                  <a:cubicBezTo>
                    <a:pt x="117" y="120"/>
                    <a:pt x="117" y="120"/>
                    <a:pt x="117" y="120"/>
                  </a:cubicBezTo>
                  <a:cubicBezTo>
                    <a:pt x="174" y="0"/>
                    <a:pt x="174" y="0"/>
                    <a:pt x="174" y="0"/>
                  </a:cubicBezTo>
                  <a:cubicBezTo>
                    <a:pt x="230" y="0"/>
                    <a:pt x="230" y="0"/>
                    <a:pt x="230" y="0"/>
                  </a:cubicBezTo>
                  <a:cubicBezTo>
                    <a:pt x="140" y="185"/>
                    <a:pt x="140" y="185"/>
                    <a:pt x="140" y="185"/>
                  </a:cubicBezTo>
                  <a:cubicBezTo>
                    <a:pt x="120" y="226"/>
                    <a:pt x="103" y="239"/>
                    <a:pt x="67" y="239"/>
                  </a:cubicBezTo>
                  <a:cubicBezTo>
                    <a:pt x="38" y="239"/>
                    <a:pt x="25" y="239"/>
                    <a:pt x="25"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9" name="Freeform 18">
              <a:extLst>
                <a:ext uri="{FF2B5EF4-FFF2-40B4-BE49-F238E27FC236}">
                  <a16:creationId xmlns:a16="http://schemas.microsoft.com/office/drawing/2014/main" id="{D48B7C41-C1AB-4587-B2B1-2DB108E6B098}"/>
                </a:ext>
              </a:extLst>
            </p:cNvPr>
            <p:cNvSpPr>
              <a:spLocks noEditPoints="1"/>
            </p:cNvSpPr>
            <p:nvPr/>
          </p:nvSpPr>
          <p:spPr bwMode="auto">
            <a:xfrm>
              <a:off x="3024" y="1579"/>
              <a:ext cx="445" cy="525"/>
            </a:xfrm>
            <a:custGeom>
              <a:avLst/>
              <a:gdLst>
                <a:gd name="T0" fmla="*/ 214 w 214"/>
                <a:gd name="T1" fmla="*/ 4 h 252"/>
                <a:gd name="T2" fmla="*/ 158 w 214"/>
                <a:gd name="T3" fmla="*/ 4 h 252"/>
                <a:gd name="T4" fmla="*/ 158 w 214"/>
                <a:gd name="T5" fmla="*/ 19 h 252"/>
                <a:gd name="T6" fmla="*/ 98 w 214"/>
                <a:gd name="T7" fmla="*/ 0 h 252"/>
                <a:gd name="T8" fmla="*/ 0 w 214"/>
                <a:gd name="T9" fmla="*/ 90 h 252"/>
                <a:gd name="T10" fmla="*/ 98 w 214"/>
                <a:gd name="T11" fmla="*/ 180 h 252"/>
                <a:gd name="T12" fmla="*/ 158 w 214"/>
                <a:gd name="T13" fmla="*/ 162 h 252"/>
                <a:gd name="T14" fmla="*/ 158 w 214"/>
                <a:gd name="T15" fmla="*/ 165 h 252"/>
                <a:gd name="T16" fmla="*/ 105 w 214"/>
                <a:gd name="T17" fmla="*/ 210 h 252"/>
                <a:gd name="T18" fmla="*/ 46 w 214"/>
                <a:gd name="T19" fmla="*/ 189 h 252"/>
                <a:gd name="T20" fmla="*/ 8 w 214"/>
                <a:gd name="T21" fmla="*/ 214 h 252"/>
                <a:gd name="T22" fmla="*/ 109 w 214"/>
                <a:gd name="T23" fmla="*/ 252 h 252"/>
                <a:gd name="T24" fmla="*/ 214 w 214"/>
                <a:gd name="T25" fmla="*/ 160 h 252"/>
                <a:gd name="T26" fmla="*/ 214 w 214"/>
                <a:gd name="T27" fmla="*/ 4 h 252"/>
                <a:gd name="T28" fmla="*/ 109 w 214"/>
                <a:gd name="T29" fmla="*/ 137 h 252"/>
                <a:gd name="T30" fmla="*/ 56 w 214"/>
                <a:gd name="T31" fmla="*/ 91 h 252"/>
                <a:gd name="T32" fmla="*/ 109 w 214"/>
                <a:gd name="T33" fmla="*/ 45 h 252"/>
                <a:gd name="T34" fmla="*/ 162 w 214"/>
                <a:gd name="T35" fmla="*/ 91 h 252"/>
                <a:gd name="T36" fmla="*/ 109 w 214"/>
                <a:gd name="T37" fmla="*/ 13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252">
                  <a:moveTo>
                    <a:pt x="214" y="4"/>
                  </a:moveTo>
                  <a:cubicBezTo>
                    <a:pt x="158" y="4"/>
                    <a:pt x="158" y="4"/>
                    <a:pt x="158" y="4"/>
                  </a:cubicBezTo>
                  <a:cubicBezTo>
                    <a:pt x="158" y="19"/>
                    <a:pt x="158" y="19"/>
                    <a:pt x="158" y="19"/>
                  </a:cubicBezTo>
                  <a:cubicBezTo>
                    <a:pt x="144" y="8"/>
                    <a:pt x="124" y="0"/>
                    <a:pt x="98" y="0"/>
                  </a:cubicBezTo>
                  <a:cubicBezTo>
                    <a:pt x="66" y="0"/>
                    <a:pt x="0" y="19"/>
                    <a:pt x="0" y="90"/>
                  </a:cubicBezTo>
                  <a:cubicBezTo>
                    <a:pt x="0" y="162"/>
                    <a:pt x="66" y="180"/>
                    <a:pt x="98" y="180"/>
                  </a:cubicBezTo>
                  <a:cubicBezTo>
                    <a:pt x="125" y="180"/>
                    <a:pt x="144" y="173"/>
                    <a:pt x="158" y="162"/>
                  </a:cubicBezTo>
                  <a:cubicBezTo>
                    <a:pt x="158" y="165"/>
                    <a:pt x="158" y="165"/>
                    <a:pt x="158" y="165"/>
                  </a:cubicBezTo>
                  <a:cubicBezTo>
                    <a:pt x="158" y="196"/>
                    <a:pt x="141" y="210"/>
                    <a:pt x="105" y="210"/>
                  </a:cubicBezTo>
                  <a:cubicBezTo>
                    <a:pt x="83" y="210"/>
                    <a:pt x="60" y="201"/>
                    <a:pt x="46" y="189"/>
                  </a:cubicBezTo>
                  <a:cubicBezTo>
                    <a:pt x="8" y="214"/>
                    <a:pt x="8" y="214"/>
                    <a:pt x="8" y="214"/>
                  </a:cubicBezTo>
                  <a:cubicBezTo>
                    <a:pt x="22" y="233"/>
                    <a:pt x="58" y="252"/>
                    <a:pt x="109" y="252"/>
                  </a:cubicBezTo>
                  <a:cubicBezTo>
                    <a:pt x="159" y="252"/>
                    <a:pt x="214" y="235"/>
                    <a:pt x="214" y="160"/>
                  </a:cubicBezTo>
                  <a:cubicBezTo>
                    <a:pt x="214" y="153"/>
                    <a:pt x="214" y="4"/>
                    <a:pt x="214" y="4"/>
                  </a:cubicBezTo>
                  <a:close/>
                  <a:moveTo>
                    <a:pt x="109" y="137"/>
                  </a:moveTo>
                  <a:cubicBezTo>
                    <a:pt x="78" y="137"/>
                    <a:pt x="56" y="118"/>
                    <a:pt x="56" y="91"/>
                  </a:cubicBezTo>
                  <a:cubicBezTo>
                    <a:pt x="56" y="61"/>
                    <a:pt x="78" y="45"/>
                    <a:pt x="109" y="45"/>
                  </a:cubicBezTo>
                  <a:cubicBezTo>
                    <a:pt x="141" y="45"/>
                    <a:pt x="162" y="63"/>
                    <a:pt x="162" y="91"/>
                  </a:cubicBezTo>
                  <a:cubicBezTo>
                    <a:pt x="162" y="120"/>
                    <a:pt x="141" y="137"/>
                    <a:pt x="109"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0" name="Freeform 19">
              <a:extLst>
                <a:ext uri="{FF2B5EF4-FFF2-40B4-BE49-F238E27FC236}">
                  <a16:creationId xmlns:a16="http://schemas.microsoft.com/office/drawing/2014/main" id="{7BBA5CC6-ED2B-4F1F-98B1-5DD3623D068A}"/>
                </a:ext>
              </a:extLst>
            </p:cNvPr>
            <p:cNvSpPr>
              <a:spLocks/>
            </p:cNvSpPr>
            <p:nvPr/>
          </p:nvSpPr>
          <p:spPr bwMode="auto">
            <a:xfrm>
              <a:off x="468" y="1448"/>
              <a:ext cx="468" cy="499"/>
            </a:xfrm>
            <a:custGeom>
              <a:avLst/>
              <a:gdLst>
                <a:gd name="T0" fmla="*/ 0 w 468"/>
                <a:gd name="T1" fmla="*/ 0 h 499"/>
                <a:gd name="T2" fmla="*/ 468 w 468"/>
                <a:gd name="T3" fmla="*/ 0 h 499"/>
                <a:gd name="T4" fmla="*/ 468 w 468"/>
                <a:gd name="T5" fmla="*/ 102 h 499"/>
                <a:gd name="T6" fmla="*/ 118 w 468"/>
                <a:gd name="T7" fmla="*/ 102 h 499"/>
                <a:gd name="T8" fmla="*/ 118 w 468"/>
                <a:gd name="T9" fmla="*/ 214 h 499"/>
                <a:gd name="T10" fmla="*/ 405 w 468"/>
                <a:gd name="T11" fmla="*/ 214 h 499"/>
                <a:gd name="T12" fmla="*/ 405 w 468"/>
                <a:gd name="T13" fmla="*/ 308 h 499"/>
                <a:gd name="T14" fmla="*/ 118 w 468"/>
                <a:gd name="T15" fmla="*/ 308 h 499"/>
                <a:gd name="T16" fmla="*/ 118 w 468"/>
                <a:gd name="T17" fmla="*/ 499 h 499"/>
                <a:gd name="T18" fmla="*/ 0 w 468"/>
                <a:gd name="T19" fmla="*/ 499 h 499"/>
                <a:gd name="T20" fmla="*/ 0 w 468"/>
                <a:gd name="T21"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499">
                  <a:moveTo>
                    <a:pt x="0" y="0"/>
                  </a:moveTo>
                  <a:lnTo>
                    <a:pt x="468" y="0"/>
                  </a:lnTo>
                  <a:lnTo>
                    <a:pt x="468" y="102"/>
                  </a:lnTo>
                  <a:lnTo>
                    <a:pt x="118" y="102"/>
                  </a:lnTo>
                  <a:lnTo>
                    <a:pt x="118" y="214"/>
                  </a:lnTo>
                  <a:lnTo>
                    <a:pt x="405" y="214"/>
                  </a:lnTo>
                  <a:lnTo>
                    <a:pt x="405" y="308"/>
                  </a:lnTo>
                  <a:lnTo>
                    <a:pt x="118" y="308"/>
                  </a:lnTo>
                  <a:lnTo>
                    <a:pt x="118" y="499"/>
                  </a:lnTo>
                  <a:lnTo>
                    <a:pt x="0" y="49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1" name="Freeform 20">
              <a:extLst>
                <a:ext uri="{FF2B5EF4-FFF2-40B4-BE49-F238E27FC236}">
                  <a16:creationId xmlns:a16="http://schemas.microsoft.com/office/drawing/2014/main" id="{FEF400EE-DA1B-4E78-923F-2C05EDD4614D}"/>
                </a:ext>
              </a:extLst>
            </p:cNvPr>
            <p:cNvSpPr>
              <a:spLocks noEditPoints="1"/>
            </p:cNvSpPr>
            <p:nvPr/>
          </p:nvSpPr>
          <p:spPr bwMode="auto">
            <a:xfrm>
              <a:off x="954" y="1579"/>
              <a:ext cx="455" cy="375"/>
            </a:xfrm>
            <a:custGeom>
              <a:avLst/>
              <a:gdLst>
                <a:gd name="T0" fmla="*/ 0 w 219"/>
                <a:gd name="T1" fmla="*/ 90 h 180"/>
                <a:gd name="T2" fmla="*/ 110 w 219"/>
                <a:gd name="T3" fmla="*/ 0 h 180"/>
                <a:gd name="T4" fmla="*/ 219 w 219"/>
                <a:gd name="T5" fmla="*/ 90 h 180"/>
                <a:gd name="T6" fmla="*/ 110 w 219"/>
                <a:gd name="T7" fmla="*/ 180 h 180"/>
                <a:gd name="T8" fmla="*/ 0 w 219"/>
                <a:gd name="T9" fmla="*/ 90 h 180"/>
                <a:gd name="T10" fmla="*/ 163 w 219"/>
                <a:gd name="T11" fmla="*/ 91 h 180"/>
                <a:gd name="T12" fmla="*/ 110 w 219"/>
                <a:gd name="T13" fmla="*/ 45 h 180"/>
                <a:gd name="T14" fmla="*/ 56 w 219"/>
                <a:gd name="T15" fmla="*/ 91 h 180"/>
                <a:gd name="T16" fmla="*/ 110 w 219"/>
                <a:gd name="T17" fmla="*/ 137 h 180"/>
                <a:gd name="T18" fmla="*/ 163 w 219"/>
                <a:gd name="T19" fmla="*/ 9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180">
                  <a:moveTo>
                    <a:pt x="0" y="90"/>
                  </a:moveTo>
                  <a:cubicBezTo>
                    <a:pt x="0" y="20"/>
                    <a:pt x="62" y="0"/>
                    <a:pt x="110" y="0"/>
                  </a:cubicBezTo>
                  <a:cubicBezTo>
                    <a:pt x="156" y="0"/>
                    <a:pt x="219" y="20"/>
                    <a:pt x="219" y="90"/>
                  </a:cubicBezTo>
                  <a:cubicBezTo>
                    <a:pt x="219" y="160"/>
                    <a:pt x="156" y="180"/>
                    <a:pt x="110" y="180"/>
                  </a:cubicBezTo>
                  <a:cubicBezTo>
                    <a:pt x="63" y="180"/>
                    <a:pt x="0" y="160"/>
                    <a:pt x="0" y="90"/>
                  </a:cubicBezTo>
                  <a:close/>
                  <a:moveTo>
                    <a:pt x="163" y="91"/>
                  </a:moveTo>
                  <a:cubicBezTo>
                    <a:pt x="163" y="63"/>
                    <a:pt x="141" y="45"/>
                    <a:pt x="110" y="45"/>
                  </a:cubicBezTo>
                  <a:cubicBezTo>
                    <a:pt x="78" y="45"/>
                    <a:pt x="56" y="61"/>
                    <a:pt x="56" y="91"/>
                  </a:cubicBezTo>
                  <a:cubicBezTo>
                    <a:pt x="56" y="118"/>
                    <a:pt x="78" y="137"/>
                    <a:pt x="110" y="137"/>
                  </a:cubicBezTo>
                  <a:cubicBezTo>
                    <a:pt x="141" y="137"/>
                    <a:pt x="163" y="120"/>
                    <a:pt x="163"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2" name="Freeform 21">
              <a:extLst>
                <a:ext uri="{FF2B5EF4-FFF2-40B4-BE49-F238E27FC236}">
                  <a16:creationId xmlns:a16="http://schemas.microsoft.com/office/drawing/2014/main" id="{DB9B1ABD-4B09-4C80-9D75-C8DF1919673F}"/>
                </a:ext>
              </a:extLst>
            </p:cNvPr>
            <p:cNvSpPr>
              <a:spLocks/>
            </p:cNvSpPr>
            <p:nvPr/>
          </p:nvSpPr>
          <p:spPr bwMode="auto">
            <a:xfrm>
              <a:off x="1497" y="1579"/>
              <a:ext cx="293" cy="368"/>
            </a:xfrm>
            <a:custGeom>
              <a:avLst/>
              <a:gdLst>
                <a:gd name="T0" fmla="*/ 0 w 141"/>
                <a:gd name="T1" fmla="*/ 4 h 177"/>
                <a:gd name="T2" fmla="*/ 55 w 141"/>
                <a:gd name="T3" fmla="*/ 4 h 177"/>
                <a:gd name="T4" fmla="*/ 55 w 141"/>
                <a:gd name="T5" fmla="*/ 31 h 177"/>
                <a:gd name="T6" fmla="*/ 139 w 141"/>
                <a:gd name="T7" fmla="*/ 1 h 177"/>
                <a:gd name="T8" fmla="*/ 141 w 141"/>
                <a:gd name="T9" fmla="*/ 1 h 177"/>
                <a:gd name="T10" fmla="*/ 141 w 141"/>
                <a:gd name="T11" fmla="*/ 51 h 177"/>
                <a:gd name="T12" fmla="*/ 126 w 141"/>
                <a:gd name="T13" fmla="*/ 51 h 177"/>
                <a:gd name="T14" fmla="*/ 55 w 141"/>
                <a:gd name="T15" fmla="*/ 70 h 177"/>
                <a:gd name="T16" fmla="*/ 55 w 141"/>
                <a:gd name="T17" fmla="*/ 177 h 177"/>
                <a:gd name="T18" fmla="*/ 0 w 141"/>
                <a:gd name="T19" fmla="*/ 177 h 177"/>
                <a:gd name="T20" fmla="*/ 0 w 141"/>
                <a:gd name="T21" fmla="*/ 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77">
                  <a:moveTo>
                    <a:pt x="0" y="4"/>
                  </a:moveTo>
                  <a:cubicBezTo>
                    <a:pt x="55" y="4"/>
                    <a:pt x="55" y="4"/>
                    <a:pt x="55" y="4"/>
                  </a:cubicBezTo>
                  <a:cubicBezTo>
                    <a:pt x="55" y="31"/>
                    <a:pt x="55" y="31"/>
                    <a:pt x="55" y="31"/>
                  </a:cubicBezTo>
                  <a:cubicBezTo>
                    <a:pt x="67" y="17"/>
                    <a:pt x="90" y="0"/>
                    <a:pt x="139" y="1"/>
                  </a:cubicBezTo>
                  <a:cubicBezTo>
                    <a:pt x="141" y="1"/>
                    <a:pt x="141" y="1"/>
                    <a:pt x="141" y="1"/>
                  </a:cubicBezTo>
                  <a:cubicBezTo>
                    <a:pt x="141" y="51"/>
                    <a:pt x="141" y="51"/>
                    <a:pt x="141" y="51"/>
                  </a:cubicBezTo>
                  <a:cubicBezTo>
                    <a:pt x="139" y="51"/>
                    <a:pt x="130" y="51"/>
                    <a:pt x="126" y="51"/>
                  </a:cubicBezTo>
                  <a:cubicBezTo>
                    <a:pt x="88" y="50"/>
                    <a:pt x="65" y="60"/>
                    <a:pt x="55" y="70"/>
                  </a:cubicBezTo>
                  <a:cubicBezTo>
                    <a:pt x="55" y="177"/>
                    <a:pt x="55" y="177"/>
                    <a:pt x="55" y="177"/>
                  </a:cubicBezTo>
                  <a:cubicBezTo>
                    <a:pt x="0" y="177"/>
                    <a:pt x="0" y="177"/>
                    <a:pt x="0" y="177"/>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3" name="Freeform 22">
              <a:extLst>
                <a:ext uri="{FF2B5EF4-FFF2-40B4-BE49-F238E27FC236}">
                  <a16:creationId xmlns:a16="http://schemas.microsoft.com/office/drawing/2014/main" id="{70DA25A8-1655-4971-B458-EF8BDA0B2BCD}"/>
                </a:ext>
              </a:extLst>
            </p:cNvPr>
            <p:cNvSpPr>
              <a:spLocks noEditPoints="1"/>
            </p:cNvSpPr>
            <p:nvPr/>
          </p:nvSpPr>
          <p:spPr bwMode="auto">
            <a:xfrm>
              <a:off x="1829" y="1579"/>
              <a:ext cx="439" cy="375"/>
            </a:xfrm>
            <a:custGeom>
              <a:avLst/>
              <a:gdLst>
                <a:gd name="T0" fmla="*/ 107 w 211"/>
                <a:gd name="T1" fmla="*/ 180 h 180"/>
                <a:gd name="T2" fmla="*/ 0 w 211"/>
                <a:gd name="T3" fmla="*/ 90 h 180"/>
                <a:gd name="T4" fmla="*/ 107 w 211"/>
                <a:gd name="T5" fmla="*/ 0 h 180"/>
                <a:gd name="T6" fmla="*/ 211 w 211"/>
                <a:gd name="T7" fmla="*/ 98 h 180"/>
                <a:gd name="T8" fmla="*/ 211 w 211"/>
                <a:gd name="T9" fmla="*/ 108 h 180"/>
                <a:gd name="T10" fmla="*/ 55 w 211"/>
                <a:gd name="T11" fmla="*/ 108 h 180"/>
                <a:gd name="T12" fmla="*/ 109 w 211"/>
                <a:gd name="T13" fmla="*/ 140 h 180"/>
                <a:gd name="T14" fmla="*/ 159 w 211"/>
                <a:gd name="T15" fmla="*/ 119 h 180"/>
                <a:gd name="T16" fmla="*/ 207 w 211"/>
                <a:gd name="T17" fmla="*/ 137 h 180"/>
                <a:gd name="T18" fmla="*/ 107 w 211"/>
                <a:gd name="T19" fmla="*/ 180 h 180"/>
                <a:gd name="T20" fmla="*/ 56 w 211"/>
                <a:gd name="T21" fmla="*/ 72 h 180"/>
                <a:gd name="T22" fmla="*/ 157 w 211"/>
                <a:gd name="T23" fmla="*/ 72 h 180"/>
                <a:gd name="T24" fmla="*/ 107 w 211"/>
                <a:gd name="T25" fmla="*/ 41 h 180"/>
                <a:gd name="T26" fmla="*/ 56 w 211"/>
                <a:gd name="T27" fmla="*/ 7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80">
                  <a:moveTo>
                    <a:pt x="107" y="180"/>
                  </a:moveTo>
                  <a:cubicBezTo>
                    <a:pt x="53" y="180"/>
                    <a:pt x="0" y="159"/>
                    <a:pt x="0" y="90"/>
                  </a:cubicBezTo>
                  <a:cubicBezTo>
                    <a:pt x="0" y="22"/>
                    <a:pt x="60" y="0"/>
                    <a:pt x="107" y="0"/>
                  </a:cubicBezTo>
                  <a:cubicBezTo>
                    <a:pt x="155" y="0"/>
                    <a:pt x="211" y="14"/>
                    <a:pt x="211" y="98"/>
                  </a:cubicBezTo>
                  <a:cubicBezTo>
                    <a:pt x="211" y="108"/>
                    <a:pt x="211" y="108"/>
                    <a:pt x="211" y="108"/>
                  </a:cubicBezTo>
                  <a:cubicBezTo>
                    <a:pt x="55" y="108"/>
                    <a:pt x="55" y="108"/>
                    <a:pt x="55" y="108"/>
                  </a:cubicBezTo>
                  <a:cubicBezTo>
                    <a:pt x="62" y="133"/>
                    <a:pt x="86" y="140"/>
                    <a:pt x="109" y="140"/>
                  </a:cubicBezTo>
                  <a:cubicBezTo>
                    <a:pt x="135" y="140"/>
                    <a:pt x="151" y="135"/>
                    <a:pt x="159" y="119"/>
                  </a:cubicBezTo>
                  <a:cubicBezTo>
                    <a:pt x="207" y="137"/>
                    <a:pt x="207" y="137"/>
                    <a:pt x="207" y="137"/>
                  </a:cubicBezTo>
                  <a:cubicBezTo>
                    <a:pt x="192" y="163"/>
                    <a:pt x="166" y="180"/>
                    <a:pt x="107" y="180"/>
                  </a:cubicBezTo>
                  <a:close/>
                  <a:moveTo>
                    <a:pt x="56" y="72"/>
                  </a:moveTo>
                  <a:cubicBezTo>
                    <a:pt x="157" y="72"/>
                    <a:pt x="157" y="72"/>
                    <a:pt x="157" y="72"/>
                  </a:cubicBezTo>
                  <a:cubicBezTo>
                    <a:pt x="153" y="49"/>
                    <a:pt x="135" y="41"/>
                    <a:pt x="107" y="41"/>
                  </a:cubicBezTo>
                  <a:cubicBezTo>
                    <a:pt x="90" y="41"/>
                    <a:pt x="64" y="48"/>
                    <a:pt x="5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4" name="Freeform 23">
              <a:extLst>
                <a:ext uri="{FF2B5EF4-FFF2-40B4-BE49-F238E27FC236}">
                  <a16:creationId xmlns:a16="http://schemas.microsoft.com/office/drawing/2014/main" id="{F8D086C2-1003-4E77-81A6-9A5438F40236}"/>
                </a:ext>
              </a:extLst>
            </p:cNvPr>
            <p:cNvSpPr>
              <a:spLocks/>
            </p:cNvSpPr>
            <p:nvPr/>
          </p:nvSpPr>
          <p:spPr bwMode="auto">
            <a:xfrm>
              <a:off x="2320" y="1579"/>
              <a:ext cx="417" cy="375"/>
            </a:xfrm>
            <a:custGeom>
              <a:avLst/>
              <a:gdLst>
                <a:gd name="T0" fmla="*/ 0 w 201"/>
                <a:gd name="T1" fmla="*/ 144 h 180"/>
                <a:gd name="T2" fmla="*/ 37 w 201"/>
                <a:gd name="T3" fmla="*/ 119 h 180"/>
                <a:gd name="T4" fmla="*/ 104 w 201"/>
                <a:gd name="T5" fmla="*/ 141 h 180"/>
                <a:gd name="T6" fmla="*/ 149 w 201"/>
                <a:gd name="T7" fmla="*/ 126 h 180"/>
                <a:gd name="T8" fmla="*/ 95 w 201"/>
                <a:gd name="T9" fmla="*/ 109 h 180"/>
                <a:gd name="T10" fmla="*/ 10 w 201"/>
                <a:gd name="T11" fmla="*/ 56 h 180"/>
                <a:gd name="T12" fmla="*/ 98 w 201"/>
                <a:gd name="T13" fmla="*/ 0 h 180"/>
                <a:gd name="T14" fmla="*/ 198 w 201"/>
                <a:gd name="T15" fmla="*/ 30 h 180"/>
                <a:gd name="T16" fmla="*/ 165 w 201"/>
                <a:gd name="T17" fmla="*/ 59 h 180"/>
                <a:gd name="T18" fmla="*/ 103 w 201"/>
                <a:gd name="T19" fmla="*/ 41 h 180"/>
                <a:gd name="T20" fmla="*/ 63 w 201"/>
                <a:gd name="T21" fmla="*/ 54 h 180"/>
                <a:gd name="T22" fmla="*/ 117 w 201"/>
                <a:gd name="T23" fmla="*/ 71 h 180"/>
                <a:gd name="T24" fmla="*/ 201 w 201"/>
                <a:gd name="T25" fmla="*/ 125 h 180"/>
                <a:gd name="T26" fmla="*/ 104 w 201"/>
                <a:gd name="T27" fmla="*/ 180 h 180"/>
                <a:gd name="T28" fmla="*/ 0 w 201"/>
                <a:gd name="T29" fmla="*/ 14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180">
                  <a:moveTo>
                    <a:pt x="0" y="144"/>
                  </a:moveTo>
                  <a:cubicBezTo>
                    <a:pt x="37" y="119"/>
                    <a:pt x="37" y="119"/>
                    <a:pt x="37" y="119"/>
                  </a:cubicBezTo>
                  <a:cubicBezTo>
                    <a:pt x="47" y="132"/>
                    <a:pt x="69" y="141"/>
                    <a:pt x="104" y="141"/>
                  </a:cubicBezTo>
                  <a:cubicBezTo>
                    <a:pt x="136" y="141"/>
                    <a:pt x="149" y="137"/>
                    <a:pt x="149" y="126"/>
                  </a:cubicBezTo>
                  <a:cubicBezTo>
                    <a:pt x="149" y="115"/>
                    <a:pt x="132" y="113"/>
                    <a:pt x="95" y="109"/>
                  </a:cubicBezTo>
                  <a:cubicBezTo>
                    <a:pt x="54" y="104"/>
                    <a:pt x="10" y="96"/>
                    <a:pt x="10" y="56"/>
                  </a:cubicBezTo>
                  <a:cubicBezTo>
                    <a:pt x="11" y="16"/>
                    <a:pt x="53" y="0"/>
                    <a:pt x="98" y="0"/>
                  </a:cubicBezTo>
                  <a:cubicBezTo>
                    <a:pt x="153" y="0"/>
                    <a:pt x="182" y="14"/>
                    <a:pt x="198" y="30"/>
                  </a:cubicBezTo>
                  <a:cubicBezTo>
                    <a:pt x="165" y="59"/>
                    <a:pt x="165" y="59"/>
                    <a:pt x="165" y="59"/>
                  </a:cubicBezTo>
                  <a:cubicBezTo>
                    <a:pt x="152" y="49"/>
                    <a:pt x="131" y="41"/>
                    <a:pt x="103" y="41"/>
                  </a:cubicBezTo>
                  <a:cubicBezTo>
                    <a:pt x="73" y="41"/>
                    <a:pt x="63" y="45"/>
                    <a:pt x="63" y="54"/>
                  </a:cubicBezTo>
                  <a:cubicBezTo>
                    <a:pt x="63" y="66"/>
                    <a:pt x="81" y="67"/>
                    <a:pt x="117" y="71"/>
                  </a:cubicBezTo>
                  <a:cubicBezTo>
                    <a:pt x="161" y="76"/>
                    <a:pt x="201" y="84"/>
                    <a:pt x="201" y="125"/>
                  </a:cubicBezTo>
                  <a:cubicBezTo>
                    <a:pt x="201" y="164"/>
                    <a:pt x="167" y="180"/>
                    <a:pt x="104" y="180"/>
                  </a:cubicBezTo>
                  <a:cubicBezTo>
                    <a:pt x="45" y="180"/>
                    <a:pt x="13" y="165"/>
                    <a:pt x="0"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5" name="Freeform 24">
              <a:extLst>
                <a:ext uri="{FF2B5EF4-FFF2-40B4-BE49-F238E27FC236}">
                  <a16:creationId xmlns:a16="http://schemas.microsoft.com/office/drawing/2014/main" id="{5C942A88-0DA9-45BF-A667-43B63A379400}"/>
                </a:ext>
              </a:extLst>
            </p:cNvPr>
            <p:cNvSpPr>
              <a:spLocks noEditPoints="1"/>
            </p:cNvSpPr>
            <p:nvPr/>
          </p:nvSpPr>
          <p:spPr bwMode="auto">
            <a:xfrm>
              <a:off x="2820" y="1454"/>
              <a:ext cx="117" cy="493"/>
            </a:xfrm>
            <a:custGeom>
              <a:avLst/>
              <a:gdLst>
                <a:gd name="T0" fmla="*/ 0 w 117"/>
                <a:gd name="T1" fmla="*/ 0 h 493"/>
                <a:gd name="T2" fmla="*/ 59 w 117"/>
                <a:gd name="T3" fmla="*/ 0 h 493"/>
                <a:gd name="T4" fmla="*/ 117 w 117"/>
                <a:gd name="T5" fmla="*/ 0 h 493"/>
                <a:gd name="T6" fmla="*/ 117 w 117"/>
                <a:gd name="T7" fmla="*/ 92 h 493"/>
                <a:gd name="T8" fmla="*/ 0 w 117"/>
                <a:gd name="T9" fmla="*/ 92 h 493"/>
                <a:gd name="T10" fmla="*/ 0 w 117"/>
                <a:gd name="T11" fmla="*/ 0 h 493"/>
                <a:gd name="T12" fmla="*/ 2 w 117"/>
                <a:gd name="T13" fmla="*/ 133 h 493"/>
                <a:gd name="T14" fmla="*/ 117 w 117"/>
                <a:gd name="T15" fmla="*/ 133 h 493"/>
                <a:gd name="T16" fmla="*/ 117 w 117"/>
                <a:gd name="T17" fmla="*/ 493 h 493"/>
                <a:gd name="T18" fmla="*/ 2 w 117"/>
                <a:gd name="T19" fmla="*/ 493 h 493"/>
                <a:gd name="T20" fmla="*/ 2 w 117"/>
                <a:gd name="T21" fmla="*/ 275 h 493"/>
                <a:gd name="T22" fmla="*/ 2 w 117"/>
                <a:gd name="T23" fmla="*/ 13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493">
                  <a:moveTo>
                    <a:pt x="0" y="0"/>
                  </a:moveTo>
                  <a:lnTo>
                    <a:pt x="59" y="0"/>
                  </a:lnTo>
                  <a:lnTo>
                    <a:pt x="117" y="0"/>
                  </a:lnTo>
                  <a:lnTo>
                    <a:pt x="117" y="92"/>
                  </a:lnTo>
                  <a:lnTo>
                    <a:pt x="0" y="92"/>
                  </a:lnTo>
                  <a:lnTo>
                    <a:pt x="0" y="0"/>
                  </a:lnTo>
                  <a:close/>
                  <a:moveTo>
                    <a:pt x="2" y="133"/>
                  </a:moveTo>
                  <a:lnTo>
                    <a:pt x="117" y="133"/>
                  </a:lnTo>
                  <a:lnTo>
                    <a:pt x="117" y="493"/>
                  </a:lnTo>
                  <a:lnTo>
                    <a:pt x="2" y="493"/>
                  </a:lnTo>
                  <a:lnTo>
                    <a:pt x="2" y="275"/>
                  </a:lnTo>
                  <a:lnTo>
                    <a:pt x="2"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6" name="Freeform 25">
              <a:extLst>
                <a:ext uri="{FF2B5EF4-FFF2-40B4-BE49-F238E27FC236}">
                  <a16:creationId xmlns:a16="http://schemas.microsoft.com/office/drawing/2014/main" id="{1BA4A05E-5611-41E4-8ACE-6B6372DA0BB4}"/>
                </a:ext>
              </a:extLst>
            </p:cNvPr>
            <p:cNvSpPr>
              <a:spLocks/>
            </p:cNvSpPr>
            <p:nvPr/>
          </p:nvSpPr>
          <p:spPr bwMode="auto">
            <a:xfrm>
              <a:off x="3575" y="1448"/>
              <a:ext cx="417" cy="499"/>
            </a:xfrm>
            <a:custGeom>
              <a:avLst/>
              <a:gdLst>
                <a:gd name="T0" fmla="*/ 0 w 201"/>
                <a:gd name="T1" fmla="*/ 0 h 240"/>
                <a:gd name="T2" fmla="*/ 55 w 201"/>
                <a:gd name="T3" fmla="*/ 0 h 240"/>
                <a:gd name="T4" fmla="*/ 55 w 201"/>
                <a:gd name="T5" fmla="*/ 86 h 240"/>
                <a:gd name="T6" fmla="*/ 133 w 201"/>
                <a:gd name="T7" fmla="*/ 63 h 240"/>
                <a:gd name="T8" fmla="*/ 201 w 201"/>
                <a:gd name="T9" fmla="*/ 129 h 240"/>
                <a:gd name="T10" fmla="*/ 201 w 201"/>
                <a:gd name="T11" fmla="*/ 240 h 240"/>
                <a:gd name="T12" fmla="*/ 145 w 201"/>
                <a:gd name="T13" fmla="*/ 240 h 240"/>
                <a:gd name="T14" fmla="*/ 145 w 201"/>
                <a:gd name="T15" fmla="*/ 133 h 240"/>
                <a:gd name="T16" fmla="*/ 109 w 201"/>
                <a:gd name="T17" fmla="*/ 111 h 240"/>
                <a:gd name="T18" fmla="*/ 55 w 201"/>
                <a:gd name="T19" fmla="*/ 125 h 240"/>
                <a:gd name="T20" fmla="*/ 55 w 201"/>
                <a:gd name="T21" fmla="*/ 240 h 240"/>
                <a:gd name="T22" fmla="*/ 0 w 201"/>
                <a:gd name="T23" fmla="*/ 240 h 240"/>
                <a:gd name="T24" fmla="*/ 0 w 20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240">
                  <a:moveTo>
                    <a:pt x="0" y="0"/>
                  </a:moveTo>
                  <a:cubicBezTo>
                    <a:pt x="55" y="0"/>
                    <a:pt x="55" y="0"/>
                    <a:pt x="55" y="0"/>
                  </a:cubicBezTo>
                  <a:cubicBezTo>
                    <a:pt x="55" y="86"/>
                    <a:pt x="55" y="86"/>
                    <a:pt x="55" y="86"/>
                  </a:cubicBezTo>
                  <a:cubicBezTo>
                    <a:pt x="65" y="78"/>
                    <a:pt x="95" y="63"/>
                    <a:pt x="133" y="63"/>
                  </a:cubicBezTo>
                  <a:cubicBezTo>
                    <a:pt x="170" y="63"/>
                    <a:pt x="201" y="81"/>
                    <a:pt x="201" y="129"/>
                  </a:cubicBezTo>
                  <a:cubicBezTo>
                    <a:pt x="201" y="240"/>
                    <a:pt x="201" y="240"/>
                    <a:pt x="201" y="240"/>
                  </a:cubicBezTo>
                  <a:cubicBezTo>
                    <a:pt x="145" y="240"/>
                    <a:pt x="145" y="240"/>
                    <a:pt x="145" y="240"/>
                  </a:cubicBezTo>
                  <a:cubicBezTo>
                    <a:pt x="145" y="133"/>
                    <a:pt x="145" y="133"/>
                    <a:pt x="145" y="133"/>
                  </a:cubicBezTo>
                  <a:cubicBezTo>
                    <a:pt x="145" y="119"/>
                    <a:pt x="134" y="111"/>
                    <a:pt x="109" y="111"/>
                  </a:cubicBezTo>
                  <a:cubicBezTo>
                    <a:pt x="86" y="111"/>
                    <a:pt x="65" y="118"/>
                    <a:pt x="55" y="125"/>
                  </a:cubicBezTo>
                  <a:cubicBezTo>
                    <a:pt x="55" y="240"/>
                    <a:pt x="55" y="240"/>
                    <a:pt x="55" y="240"/>
                  </a:cubicBezTo>
                  <a:cubicBezTo>
                    <a:pt x="0" y="240"/>
                    <a:pt x="0" y="240"/>
                    <a:pt x="0" y="24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7" name="Freeform 26">
              <a:extLst>
                <a:ext uri="{FF2B5EF4-FFF2-40B4-BE49-F238E27FC236}">
                  <a16:creationId xmlns:a16="http://schemas.microsoft.com/office/drawing/2014/main" id="{E0A0DD7D-515D-4865-80BD-506AFB8327F2}"/>
                </a:ext>
              </a:extLst>
            </p:cNvPr>
            <p:cNvSpPr>
              <a:spLocks/>
            </p:cNvSpPr>
            <p:nvPr/>
          </p:nvSpPr>
          <p:spPr bwMode="auto">
            <a:xfrm>
              <a:off x="4057" y="1465"/>
              <a:ext cx="349" cy="482"/>
            </a:xfrm>
            <a:custGeom>
              <a:avLst/>
              <a:gdLst>
                <a:gd name="T0" fmla="*/ 48 w 168"/>
                <a:gd name="T1" fmla="*/ 176 h 232"/>
                <a:gd name="T2" fmla="*/ 48 w 168"/>
                <a:gd name="T3" fmla="*/ 101 h 232"/>
                <a:gd name="T4" fmla="*/ 0 w 168"/>
                <a:gd name="T5" fmla="*/ 101 h 232"/>
                <a:gd name="T6" fmla="*/ 0 w 168"/>
                <a:gd name="T7" fmla="*/ 59 h 232"/>
                <a:gd name="T8" fmla="*/ 48 w 168"/>
                <a:gd name="T9" fmla="*/ 59 h 232"/>
                <a:gd name="T10" fmla="*/ 48 w 168"/>
                <a:gd name="T11" fmla="*/ 0 h 232"/>
                <a:gd name="T12" fmla="*/ 104 w 168"/>
                <a:gd name="T13" fmla="*/ 0 h 232"/>
                <a:gd name="T14" fmla="*/ 104 w 168"/>
                <a:gd name="T15" fmla="*/ 59 h 232"/>
                <a:gd name="T16" fmla="*/ 168 w 168"/>
                <a:gd name="T17" fmla="*/ 59 h 232"/>
                <a:gd name="T18" fmla="*/ 168 w 168"/>
                <a:gd name="T19" fmla="*/ 101 h 232"/>
                <a:gd name="T20" fmla="*/ 104 w 168"/>
                <a:gd name="T21" fmla="*/ 101 h 232"/>
                <a:gd name="T22" fmla="*/ 104 w 168"/>
                <a:gd name="T23" fmla="*/ 190 h 232"/>
                <a:gd name="T24" fmla="*/ 129 w 168"/>
                <a:gd name="T25" fmla="*/ 190 h 232"/>
                <a:gd name="T26" fmla="*/ 164 w 168"/>
                <a:gd name="T27" fmla="*/ 190 h 232"/>
                <a:gd name="T28" fmla="*/ 164 w 168"/>
                <a:gd name="T29" fmla="*/ 232 h 232"/>
                <a:gd name="T30" fmla="*/ 110 w 168"/>
                <a:gd name="T31" fmla="*/ 232 h 232"/>
                <a:gd name="T32" fmla="*/ 48 w 168"/>
                <a:gd name="T33" fmla="*/ 1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232">
                  <a:moveTo>
                    <a:pt x="48" y="176"/>
                  </a:moveTo>
                  <a:cubicBezTo>
                    <a:pt x="48" y="101"/>
                    <a:pt x="48" y="101"/>
                    <a:pt x="48" y="101"/>
                  </a:cubicBezTo>
                  <a:cubicBezTo>
                    <a:pt x="0" y="101"/>
                    <a:pt x="0" y="101"/>
                    <a:pt x="0" y="101"/>
                  </a:cubicBezTo>
                  <a:cubicBezTo>
                    <a:pt x="0" y="59"/>
                    <a:pt x="0" y="59"/>
                    <a:pt x="0" y="59"/>
                  </a:cubicBezTo>
                  <a:cubicBezTo>
                    <a:pt x="48" y="59"/>
                    <a:pt x="48" y="59"/>
                    <a:pt x="48" y="59"/>
                  </a:cubicBezTo>
                  <a:cubicBezTo>
                    <a:pt x="48" y="0"/>
                    <a:pt x="48" y="0"/>
                    <a:pt x="48" y="0"/>
                  </a:cubicBezTo>
                  <a:cubicBezTo>
                    <a:pt x="104" y="0"/>
                    <a:pt x="104" y="0"/>
                    <a:pt x="104" y="0"/>
                  </a:cubicBezTo>
                  <a:cubicBezTo>
                    <a:pt x="104" y="59"/>
                    <a:pt x="104" y="59"/>
                    <a:pt x="104" y="59"/>
                  </a:cubicBezTo>
                  <a:cubicBezTo>
                    <a:pt x="168" y="59"/>
                    <a:pt x="168" y="59"/>
                    <a:pt x="168" y="59"/>
                  </a:cubicBezTo>
                  <a:cubicBezTo>
                    <a:pt x="168" y="101"/>
                    <a:pt x="168" y="101"/>
                    <a:pt x="168" y="101"/>
                  </a:cubicBezTo>
                  <a:cubicBezTo>
                    <a:pt x="104" y="101"/>
                    <a:pt x="104" y="101"/>
                    <a:pt x="104" y="101"/>
                  </a:cubicBezTo>
                  <a:cubicBezTo>
                    <a:pt x="104" y="190"/>
                    <a:pt x="104" y="190"/>
                    <a:pt x="104" y="190"/>
                  </a:cubicBezTo>
                  <a:cubicBezTo>
                    <a:pt x="129" y="190"/>
                    <a:pt x="129" y="190"/>
                    <a:pt x="129" y="190"/>
                  </a:cubicBezTo>
                  <a:cubicBezTo>
                    <a:pt x="164" y="190"/>
                    <a:pt x="164" y="190"/>
                    <a:pt x="164" y="190"/>
                  </a:cubicBezTo>
                  <a:cubicBezTo>
                    <a:pt x="164" y="232"/>
                    <a:pt x="164" y="232"/>
                    <a:pt x="164" y="232"/>
                  </a:cubicBezTo>
                  <a:cubicBezTo>
                    <a:pt x="164" y="232"/>
                    <a:pt x="133" y="232"/>
                    <a:pt x="110" y="232"/>
                  </a:cubicBezTo>
                  <a:cubicBezTo>
                    <a:pt x="62" y="232"/>
                    <a:pt x="48" y="211"/>
                    <a:pt x="48"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grpSp>
        <p:nvGrpSpPr>
          <p:cNvPr id="48" name="Group 4">
            <a:extLst>
              <a:ext uri="{FF2B5EF4-FFF2-40B4-BE49-F238E27FC236}">
                <a16:creationId xmlns:a16="http://schemas.microsoft.com/office/drawing/2014/main" id="{6C258F4B-5097-4EB4-BF4E-BA0AEDB3AA92}"/>
              </a:ext>
            </a:extLst>
          </p:cNvPr>
          <p:cNvGrpSpPr>
            <a:grpSpLocks noChangeAspect="1"/>
          </p:cNvGrpSpPr>
          <p:nvPr/>
        </p:nvGrpSpPr>
        <p:grpSpPr bwMode="auto">
          <a:xfrm>
            <a:off x="11296078" y="368300"/>
            <a:ext cx="524447" cy="468313"/>
            <a:chOff x="7024" y="3734"/>
            <a:chExt cx="1308" cy="1168"/>
          </a:xfrm>
          <a:solidFill>
            <a:schemeClr val="bg1"/>
          </a:solidFill>
        </p:grpSpPr>
        <p:sp>
          <p:nvSpPr>
            <p:cNvPr id="49" name="Rectangle 5">
              <a:extLst>
                <a:ext uri="{FF2B5EF4-FFF2-40B4-BE49-F238E27FC236}">
                  <a16:creationId xmlns:a16="http://schemas.microsoft.com/office/drawing/2014/main" id="{BE5664E6-4F7F-4184-98F8-D38CAF215B64}"/>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50" name="Rectangle 6">
              <a:extLst>
                <a:ext uri="{FF2B5EF4-FFF2-40B4-BE49-F238E27FC236}">
                  <a16:creationId xmlns:a16="http://schemas.microsoft.com/office/drawing/2014/main" id="{436DBAE0-47A4-4583-860A-C6F1AD84404A}"/>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51" name="Rectangle 7">
              <a:extLst>
                <a:ext uri="{FF2B5EF4-FFF2-40B4-BE49-F238E27FC236}">
                  <a16:creationId xmlns:a16="http://schemas.microsoft.com/office/drawing/2014/main" id="{D2C32597-8EB2-4137-9E4A-AB41D79FCDAD}"/>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7" name="Line">
            <a:extLst>
              <a:ext uri="{FF2B5EF4-FFF2-40B4-BE49-F238E27FC236}">
                <a16:creationId xmlns:a16="http://schemas.microsoft.com/office/drawing/2014/main" id="{68A1A578-C753-457A-81F2-CE9E533C87F7}"/>
              </a:ext>
            </a:extLst>
          </p:cNvPr>
          <p:cNvSpPr/>
          <p:nvPr/>
        </p:nvSpPr>
        <p:spPr>
          <a:xfrm>
            <a:off x="371475" y="1027510"/>
            <a:ext cx="11449050" cy="0"/>
          </a:xfrm>
          <a:prstGeom prst="line">
            <a:avLst/>
          </a:prstGeom>
          <a:ln w="19050">
            <a:solidFill>
              <a:srgbClr val="FFFFFF"/>
            </a:solidFill>
          </a:ln>
        </p:spPr>
        <p:txBody>
          <a:bodyPr lIns="22859" tIns="22859" rIns="22859" bIns="22859"/>
          <a:lstStyle/>
          <a:p>
            <a:endParaRPr sz="800" dirty="0"/>
          </a:p>
        </p:txBody>
      </p:sp>
      <p:grpSp>
        <p:nvGrpSpPr>
          <p:cNvPr id="28" name="Group 10">
            <a:extLst>
              <a:ext uri="{FF2B5EF4-FFF2-40B4-BE49-F238E27FC236}">
                <a16:creationId xmlns:a16="http://schemas.microsoft.com/office/drawing/2014/main" id="{99C84570-58BB-46AE-81CF-A74A076A3E21}"/>
              </a:ext>
            </a:extLst>
          </p:cNvPr>
          <p:cNvGrpSpPr>
            <a:grpSpLocks noChangeAspect="1"/>
          </p:cNvGrpSpPr>
          <p:nvPr/>
        </p:nvGrpSpPr>
        <p:grpSpPr bwMode="auto">
          <a:xfrm>
            <a:off x="371475" y="368300"/>
            <a:ext cx="1583636" cy="525600"/>
            <a:chOff x="468" y="1448"/>
            <a:chExt cx="3938" cy="1307"/>
          </a:xfrm>
          <a:solidFill>
            <a:schemeClr val="bg1"/>
          </a:solidFill>
        </p:grpSpPr>
        <p:sp>
          <p:nvSpPr>
            <p:cNvPr id="52" name="Freeform 11">
              <a:extLst>
                <a:ext uri="{FF2B5EF4-FFF2-40B4-BE49-F238E27FC236}">
                  <a16:creationId xmlns:a16="http://schemas.microsoft.com/office/drawing/2014/main" id="{64F32E33-AF5F-4811-A0F1-2192AD4B9F43}"/>
                </a:ext>
              </a:extLst>
            </p:cNvPr>
            <p:cNvSpPr>
              <a:spLocks noEditPoints="1"/>
            </p:cNvSpPr>
            <p:nvPr/>
          </p:nvSpPr>
          <p:spPr bwMode="auto">
            <a:xfrm>
              <a:off x="946" y="2249"/>
              <a:ext cx="445" cy="375"/>
            </a:xfrm>
            <a:custGeom>
              <a:avLst/>
              <a:gdLst>
                <a:gd name="T0" fmla="*/ 158 w 214"/>
                <a:gd name="T1" fmla="*/ 4 h 180"/>
                <a:gd name="T2" fmla="*/ 158 w 214"/>
                <a:gd name="T3" fmla="*/ 19 h 180"/>
                <a:gd name="T4" fmla="*/ 98 w 214"/>
                <a:gd name="T5" fmla="*/ 0 h 180"/>
                <a:gd name="T6" fmla="*/ 0 w 214"/>
                <a:gd name="T7" fmla="*/ 90 h 180"/>
                <a:gd name="T8" fmla="*/ 98 w 214"/>
                <a:gd name="T9" fmla="*/ 180 h 180"/>
                <a:gd name="T10" fmla="*/ 158 w 214"/>
                <a:gd name="T11" fmla="*/ 162 h 180"/>
                <a:gd name="T12" fmla="*/ 158 w 214"/>
                <a:gd name="T13" fmla="*/ 176 h 180"/>
                <a:gd name="T14" fmla="*/ 214 w 214"/>
                <a:gd name="T15" fmla="*/ 176 h 180"/>
                <a:gd name="T16" fmla="*/ 214 w 214"/>
                <a:gd name="T17" fmla="*/ 4 h 180"/>
                <a:gd name="T18" fmla="*/ 158 w 214"/>
                <a:gd name="T19" fmla="*/ 4 h 180"/>
                <a:gd name="T20" fmla="*/ 110 w 214"/>
                <a:gd name="T21" fmla="*/ 137 h 180"/>
                <a:gd name="T22" fmla="*/ 56 w 214"/>
                <a:gd name="T23" fmla="*/ 91 h 180"/>
                <a:gd name="T24" fmla="*/ 110 w 214"/>
                <a:gd name="T25" fmla="*/ 44 h 180"/>
                <a:gd name="T26" fmla="*/ 163 w 214"/>
                <a:gd name="T27" fmla="*/ 91 h 180"/>
                <a:gd name="T28" fmla="*/ 110 w 214"/>
                <a:gd name="T29"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 h="180">
                  <a:moveTo>
                    <a:pt x="158" y="4"/>
                  </a:moveTo>
                  <a:cubicBezTo>
                    <a:pt x="158" y="19"/>
                    <a:pt x="158" y="19"/>
                    <a:pt x="158" y="19"/>
                  </a:cubicBezTo>
                  <a:cubicBezTo>
                    <a:pt x="144" y="8"/>
                    <a:pt x="125" y="0"/>
                    <a:pt x="98" y="0"/>
                  </a:cubicBezTo>
                  <a:cubicBezTo>
                    <a:pt x="66" y="0"/>
                    <a:pt x="0" y="19"/>
                    <a:pt x="0" y="90"/>
                  </a:cubicBezTo>
                  <a:cubicBezTo>
                    <a:pt x="0" y="161"/>
                    <a:pt x="66" y="180"/>
                    <a:pt x="98" y="180"/>
                  </a:cubicBezTo>
                  <a:cubicBezTo>
                    <a:pt x="125" y="180"/>
                    <a:pt x="144" y="172"/>
                    <a:pt x="158" y="162"/>
                  </a:cubicBezTo>
                  <a:cubicBezTo>
                    <a:pt x="158" y="176"/>
                    <a:pt x="158" y="176"/>
                    <a:pt x="158" y="176"/>
                  </a:cubicBezTo>
                  <a:cubicBezTo>
                    <a:pt x="214" y="176"/>
                    <a:pt x="214" y="176"/>
                    <a:pt x="214" y="176"/>
                  </a:cubicBezTo>
                  <a:cubicBezTo>
                    <a:pt x="214" y="4"/>
                    <a:pt x="214" y="4"/>
                    <a:pt x="214" y="4"/>
                  </a:cubicBezTo>
                  <a:lnTo>
                    <a:pt x="158" y="4"/>
                  </a:lnTo>
                  <a:close/>
                  <a:moveTo>
                    <a:pt x="110" y="137"/>
                  </a:moveTo>
                  <a:cubicBezTo>
                    <a:pt x="78" y="137"/>
                    <a:pt x="56" y="118"/>
                    <a:pt x="56" y="91"/>
                  </a:cubicBezTo>
                  <a:cubicBezTo>
                    <a:pt x="56" y="61"/>
                    <a:pt x="78" y="44"/>
                    <a:pt x="110" y="44"/>
                  </a:cubicBezTo>
                  <a:cubicBezTo>
                    <a:pt x="141" y="44"/>
                    <a:pt x="163" y="63"/>
                    <a:pt x="163" y="91"/>
                  </a:cubicBezTo>
                  <a:cubicBezTo>
                    <a:pt x="163" y="120"/>
                    <a:pt x="141" y="137"/>
                    <a:pt x="11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53" name="Freeform 12">
              <a:extLst>
                <a:ext uri="{FF2B5EF4-FFF2-40B4-BE49-F238E27FC236}">
                  <a16:creationId xmlns:a16="http://schemas.microsoft.com/office/drawing/2014/main" id="{82092CEA-1EF0-4844-8826-7A53835128D3}"/>
                </a:ext>
              </a:extLst>
            </p:cNvPr>
            <p:cNvSpPr>
              <a:spLocks/>
            </p:cNvSpPr>
            <p:nvPr/>
          </p:nvSpPr>
          <p:spPr bwMode="auto">
            <a:xfrm>
              <a:off x="1952" y="2135"/>
              <a:ext cx="351" cy="480"/>
            </a:xfrm>
            <a:custGeom>
              <a:avLst/>
              <a:gdLst>
                <a:gd name="T0" fmla="*/ 48 w 169"/>
                <a:gd name="T1" fmla="*/ 175 h 231"/>
                <a:gd name="T2" fmla="*/ 48 w 169"/>
                <a:gd name="T3" fmla="*/ 100 h 231"/>
                <a:gd name="T4" fmla="*/ 0 w 169"/>
                <a:gd name="T5" fmla="*/ 100 h 231"/>
                <a:gd name="T6" fmla="*/ 0 w 169"/>
                <a:gd name="T7" fmla="*/ 59 h 231"/>
                <a:gd name="T8" fmla="*/ 48 w 169"/>
                <a:gd name="T9" fmla="*/ 59 h 231"/>
                <a:gd name="T10" fmla="*/ 48 w 169"/>
                <a:gd name="T11" fmla="*/ 0 h 231"/>
                <a:gd name="T12" fmla="*/ 104 w 169"/>
                <a:gd name="T13" fmla="*/ 0 h 231"/>
                <a:gd name="T14" fmla="*/ 104 w 169"/>
                <a:gd name="T15" fmla="*/ 59 h 231"/>
                <a:gd name="T16" fmla="*/ 169 w 169"/>
                <a:gd name="T17" fmla="*/ 59 h 231"/>
                <a:gd name="T18" fmla="*/ 169 w 169"/>
                <a:gd name="T19" fmla="*/ 100 h 231"/>
                <a:gd name="T20" fmla="*/ 104 w 169"/>
                <a:gd name="T21" fmla="*/ 100 h 231"/>
                <a:gd name="T22" fmla="*/ 104 w 169"/>
                <a:gd name="T23" fmla="*/ 189 h 231"/>
                <a:gd name="T24" fmla="*/ 130 w 169"/>
                <a:gd name="T25" fmla="*/ 189 h 231"/>
                <a:gd name="T26" fmla="*/ 165 w 169"/>
                <a:gd name="T27" fmla="*/ 189 h 231"/>
                <a:gd name="T28" fmla="*/ 165 w 169"/>
                <a:gd name="T29" fmla="*/ 231 h 231"/>
                <a:gd name="T30" fmla="*/ 110 w 169"/>
                <a:gd name="T31" fmla="*/ 231 h 231"/>
                <a:gd name="T32" fmla="*/ 48 w 169"/>
                <a:gd name="T33" fmla="*/ 17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31">
                  <a:moveTo>
                    <a:pt x="48" y="175"/>
                  </a:moveTo>
                  <a:cubicBezTo>
                    <a:pt x="48" y="100"/>
                    <a:pt x="48" y="100"/>
                    <a:pt x="48" y="100"/>
                  </a:cubicBezTo>
                  <a:cubicBezTo>
                    <a:pt x="0" y="100"/>
                    <a:pt x="0" y="100"/>
                    <a:pt x="0" y="100"/>
                  </a:cubicBezTo>
                  <a:cubicBezTo>
                    <a:pt x="0" y="59"/>
                    <a:pt x="0" y="59"/>
                    <a:pt x="0" y="59"/>
                  </a:cubicBezTo>
                  <a:cubicBezTo>
                    <a:pt x="48" y="59"/>
                    <a:pt x="48" y="59"/>
                    <a:pt x="48" y="59"/>
                  </a:cubicBezTo>
                  <a:cubicBezTo>
                    <a:pt x="48" y="0"/>
                    <a:pt x="48" y="0"/>
                    <a:pt x="48" y="0"/>
                  </a:cubicBezTo>
                  <a:cubicBezTo>
                    <a:pt x="104" y="0"/>
                    <a:pt x="104" y="0"/>
                    <a:pt x="104" y="0"/>
                  </a:cubicBezTo>
                  <a:cubicBezTo>
                    <a:pt x="104" y="59"/>
                    <a:pt x="104" y="59"/>
                    <a:pt x="104" y="59"/>
                  </a:cubicBezTo>
                  <a:cubicBezTo>
                    <a:pt x="169" y="59"/>
                    <a:pt x="169" y="59"/>
                    <a:pt x="169" y="59"/>
                  </a:cubicBezTo>
                  <a:cubicBezTo>
                    <a:pt x="169" y="100"/>
                    <a:pt x="169" y="100"/>
                    <a:pt x="169" y="100"/>
                  </a:cubicBezTo>
                  <a:cubicBezTo>
                    <a:pt x="104" y="100"/>
                    <a:pt x="104" y="100"/>
                    <a:pt x="104" y="100"/>
                  </a:cubicBezTo>
                  <a:cubicBezTo>
                    <a:pt x="104" y="189"/>
                    <a:pt x="104" y="189"/>
                    <a:pt x="104" y="189"/>
                  </a:cubicBezTo>
                  <a:cubicBezTo>
                    <a:pt x="130" y="189"/>
                    <a:pt x="130" y="189"/>
                    <a:pt x="130" y="189"/>
                  </a:cubicBezTo>
                  <a:cubicBezTo>
                    <a:pt x="165" y="189"/>
                    <a:pt x="165" y="189"/>
                    <a:pt x="165" y="189"/>
                  </a:cubicBezTo>
                  <a:cubicBezTo>
                    <a:pt x="165" y="231"/>
                    <a:pt x="165" y="231"/>
                    <a:pt x="165" y="231"/>
                  </a:cubicBezTo>
                  <a:cubicBezTo>
                    <a:pt x="165" y="231"/>
                    <a:pt x="134" y="231"/>
                    <a:pt x="110" y="231"/>
                  </a:cubicBezTo>
                  <a:cubicBezTo>
                    <a:pt x="62" y="231"/>
                    <a:pt x="48" y="211"/>
                    <a:pt x="48"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54" name="Freeform 13">
              <a:extLst>
                <a:ext uri="{FF2B5EF4-FFF2-40B4-BE49-F238E27FC236}">
                  <a16:creationId xmlns:a16="http://schemas.microsoft.com/office/drawing/2014/main" id="{CD370C10-4365-431F-948A-21247D3115C6}"/>
                </a:ext>
              </a:extLst>
            </p:cNvPr>
            <p:cNvSpPr>
              <a:spLocks/>
            </p:cNvSpPr>
            <p:nvPr/>
          </p:nvSpPr>
          <p:spPr bwMode="auto">
            <a:xfrm>
              <a:off x="468" y="2118"/>
              <a:ext cx="468" cy="497"/>
            </a:xfrm>
            <a:custGeom>
              <a:avLst/>
              <a:gdLst>
                <a:gd name="T0" fmla="*/ 0 w 468"/>
                <a:gd name="T1" fmla="*/ 0 h 497"/>
                <a:gd name="T2" fmla="*/ 468 w 468"/>
                <a:gd name="T3" fmla="*/ 0 h 497"/>
                <a:gd name="T4" fmla="*/ 468 w 468"/>
                <a:gd name="T5" fmla="*/ 102 h 497"/>
                <a:gd name="T6" fmla="*/ 118 w 468"/>
                <a:gd name="T7" fmla="*/ 102 h 497"/>
                <a:gd name="T8" fmla="*/ 118 w 468"/>
                <a:gd name="T9" fmla="*/ 214 h 497"/>
                <a:gd name="T10" fmla="*/ 405 w 468"/>
                <a:gd name="T11" fmla="*/ 214 h 497"/>
                <a:gd name="T12" fmla="*/ 405 w 468"/>
                <a:gd name="T13" fmla="*/ 308 h 497"/>
                <a:gd name="T14" fmla="*/ 118 w 468"/>
                <a:gd name="T15" fmla="*/ 308 h 497"/>
                <a:gd name="T16" fmla="*/ 118 w 468"/>
                <a:gd name="T17" fmla="*/ 497 h 497"/>
                <a:gd name="T18" fmla="*/ 0 w 468"/>
                <a:gd name="T19" fmla="*/ 497 h 497"/>
                <a:gd name="T20" fmla="*/ 0 w 468"/>
                <a:gd name="T2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497">
                  <a:moveTo>
                    <a:pt x="0" y="0"/>
                  </a:moveTo>
                  <a:lnTo>
                    <a:pt x="468" y="0"/>
                  </a:lnTo>
                  <a:lnTo>
                    <a:pt x="468" y="102"/>
                  </a:lnTo>
                  <a:lnTo>
                    <a:pt x="118" y="102"/>
                  </a:lnTo>
                  <a:lnTo>
                    <a:pt x="118" y="214"/>
                  </a:lnTo>
                  <a:lnTo>
                    <a:pt x="405" y="214"/>
                  </a:lnTo>
                  <a:lnTo>
                    <a:pt x="405" y="308"/>
                  </a:lnTo>
                  <a:lnTo>
                    <a:pt x="118" y="308"/>
                  </a:lnTo>
                  <a:lnTo>
                    <a:pt x="118" y="497"/>
                  </a:lnTo>
                  <a:lnTo>
                    <a:pt x="0" y="49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55" name="Freeform 14">
              <a:extLst>
                <a:ext uri="{FF2B5EF4-FFF2-40B4-BE49-F238E27FC236}">
                  <a16:creationId xmlns:a16="http://schemas.microsoft.com/office/drawing/2014/main" id="{C425DBB1-0B18-4398-A908-50A2120BDCC9}"/>
                </a:ext>
              </a:extLst>
            </p:cNvPr>
            <p:cNvSpPr>
              <a:spLocks/>
            </p:cNvSpPr>
            <p:nvPr/>
          </p:nvSpPr>
          <p:spPr bwMode="auto">
            <a:xfrm>
              <a:off x="1480" y="2249"/>
              <a:ext cx="432" cy="375"/>
            </a:xfrm>
            <a:custGeom>
              <a:avLst/>
              <a:gdLst>
                <a:gd name="T0" fmla="*/ 0 w 208"/>
                <a:gd name="T1" fmla="*/ 90 h 180"/>
                <a:gd name="T2" fmla="*/ 108 w 208"/>
                <a:gd name="T3" fmla="*/ 0 h 180"/>
                <a:gd name="T4" fmla="*/ 207 w 208"/>
                <a:gd name="T5" fmla="*/ 54 h 180"/>
                <a:gd name="T6" fmla="*/ 156 w 208"/>
                <a:gd name="T7" fmla="*/ 69 h 180"/>
                <a:gd name="T8" fmla="*/ 108 w 208"/>
                <a:gd name="T9" fmla="*/ 44 h 180"/>
                <a:gd name="T10" fmla="*/ 56 w 208"/>
                <a:gd name="T11" fmla="*/ 91 h 180"/>
                <a:gd name="T12" fmla="*/ 107 w 208"/>
                <a:gd name="T13" fmla="*/ 137 h 180"/>
                <a:gd name="T14" fmla="*/ 157 w 208"/>
                <a:gd name="T15" fmla="*/ 110 h 180"/>
                <a:gd name="T16" fmla="*/ 208 w 208"/>
                <a:gd name="T17" fmla="*/ 126 h 180"/>
                <a:gd name="T18" fmla="*/ 103 w 208"/>
                <a:gd name="T19" fmla="*/ 180 h 180"/>
                <a:gd name="T20" fmla="*/ 0 w 208"/>
                <a:gd name="T2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0">
                  <a:moveTo>
                    <a:pt x="0" y="90"/>
                  </a:moveTo>
                  <a:cubicBezTo>
                    <a:pt x="0" y="19"/>
                    <a:pt x="65" y="0"/>
                    <a:pt x="108" y="0"/>
                  </a:cubicBezTo>
                  <a:cubicBezTo>
                    <a:pt x="160" y="0"/>
                    <a:pt x="193" y="19"/>
                    <a:pt x="207" y="54"/>
                  </a:cubicBezTo>
                  <a:cubicBezTo>
                    <a:pt x="156" y="69"/>
                    <a:pt x="156" y="69"/>
                    <a:pt x="156" y="69"/>
                  </a:cubicBezTo>
                  <a:cubicBezTo>
                    <a:pt x="148" y="53"/>
                    <a:pt x="131" y="44"/>
                    <a:pt x="108" y="44"/>
                  </a:cubicBezTo>
                  <a:cubicBezTo>
                    <a:pt x="79" y="44"/>
                    <a:pt x="56" y="60"/>
                    <a:pt x="56" y="91"/>
                  </a:cubicBezTo>
                  <a:cubicBezTo>
                    <a:pt x="56" y="118"/>
                    <a:pt x="76" y="137"/>
                    <a:pt x="107" y="137"/>
                  </a:cubicBezTo>
                  <a:cubicBezTo>
                    <a:pt x="121" y="137"/>
                    <a:pt x="147" y="133"/>
                    <a:pt x="157" y="110"/>
                  </a:cubicBezTo>
                  <a:cubicBezTo>
                    <a:pt x="208" y="126"/>
                    <a:pt x="208" y="126"/>
                    <a:pt x="208" y="126"/>
                  </a:cubicBezTo>
                  <a:cubicBezTo>
                    <a:pt x="197" y="152"/>
                    <a:pt x="163" y="180"/>
                    <a:pt x="103" y="180"/>
                  </a:cubicBezTo>
                  <a:cubicBezTo>
                    <a:pt x="57" y="180"/>
                    <a:pt x="0" y="159"/>
                    <a:pt x="0"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56" name="Freeform 15">
              <a:extLst>
                <a:ext uri="{FF2B5EF4-FFF2-40B4-BE49-F238E27FC236}">
                  <a16:creationId xmlns:a16="http://schemas.microsoft.com/office/drawing/2014/main" id="{24DF8ED6-CE45-4921-9ED7-BE94BD7E2CB8}"/>
                </a:ext>
              </a:extLst>
            </p:cNvPr>
            <p:cNvSpPr>
              <a:spLocks noEditPoints="1"/>
            </p:cNvSpPr>
            <p:nvPr/>
          </p:nvSpPr>
          <p:spPr bwMode="auto">
            <a:xfrm>
              <a:off x="2365" y="2249"/>
              <a:ext cx="455" cy="375"/>
            </a:xfrm>
            <a:custGeom>
              <a:avLst/>
              <a:gdLst>
                <a:gd name="T0" fmla="*/ 0 w 219"/>
                <a:gd name="T1" fmla="*/ 90 h 180"/>
                <a:gd name="T2" fmla="*/ 110 w 219"/>
                <a:gd name="T3" fmla="*/ 0 h 180"/>
                <a:gd name="T4" fmla="*/ 219 w 219"/>
                <a:gd name="T5" fmla="*/ 90 h 180"/>
                <a:gd name="T6" fmla="*/ 110 w 219"/>
                <a:gd name="T7" fmla="*/ 180 h 180"/>
                <a:gd name="T8" fmla="*/ 0 w 219"/>
                <a:gd name="T9" fmla="*/ 90 h 180"/>
                <a:gd name="T10" fmla="*/ 163 w 219"/>
                <a:gd name="T11" fmla="*/ 91 h 180"/>
                <a:gd name="T12" fmla="*/ 110 w 219"/>
                <a:gd name="T13" fmla="*/ 44 h 180"/>
                <a:gd name="T14" fmla="*/ 56 w 219"/>
                <a:gd name="T15" fmla="*/ 91 h 180"/>
                <a:gd name="T16" fmla="*/ 110 w 219"/>
                <a:gd name="T17" fmla="*/ 137 h 180"/>
                <a:gd name="T18" fmla="*/ 163 w 219"/>
                <a:gd name="T19" fmla="*/ 9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180">
                  <a:moveTo>
                    <a:pt x="0" y="90"/>
                  </a:moveTo>
                  <a:cubicBezTo>
                    <a:pt x="0" y="20"/>
                    <a:pt x="62" y="0"/>
                    <a:pt x="110" y="0"/>
                  </a:cubicBezTo>
                  <a:cubicBezTo>
                    <a:pt x="156" y="0"/>
                    <a:pt x="219" y="20"/>
                    <a:pt x="219" y="90"/>
                  </a:cubicBezTo>
                  <a:cubicBezTo>
                    <a:pt x="219" y="160"/>
                    <a:pt x="156" y="180"/>
                    <a:pt x="110" y="180"/>
                  </a:cubicBezTo>
                  <a:cubicBezTo>
                    <a:pt x="63" y="180"/>
                    <a:pt x="0" y="160"/>
                    <a:pt x="0" y="90"/>
                  </a:cubicBezTo>
                  <a:close/>
                  <a:moveTo>
                    <a:pt x="163" y="91"/>
                  </a:moveTo>
                  <a:cubicBezTo>
                    <a:pt x="163" y="63"/>
                    <a:pt x="141" y="44"/>
                    <a:pt x="110" y="44"/>
                  </a:cubicBezTo>
                  <a:cubicBezTo>
                    <a:pt x="78" y="44"/>
                    <a:pt x="56" y="61"/>
                    <a:pt x="56" y="91"/>
                  </a:cubicBezTo>
                  <a:cubicBezTo>
                    <a:pt x="56" y="118"/>
                    <a:pt x="78" y="137"/>
                    <a:pt x="110" y="137"/>
                  </a:cubicBezTo>
                  <a:cubicBezTo>
                    <a:pt x="141" y="137"/>
                    <a:pt x="163" y="120"/>
                    <a:pt x="163"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57" name="Freeform 16">
              <a:extLst>
                <a:ext uri="{FF2B5EF4-FFF2-40B4-BE49-F238E27FC236}">
                  <a16:creationId xmlns:a16="http://schemas.microsoft.com/office/drawing/2014/main" id="{DF08B7BD-3B42-4C91-9E33-C3E30ADE49DB}"/>
                </a:ext>
              </a:extLst>
            </p:cNvPr>
            <p:cNvSpPr>
              <a:spLocks/>
            </p:cNvSpPr>
            <p:nvPr/>
          </p:nvSpPr>
          <p:spPr bwMode="auto">
            <a:xfrm>
              <a:off x="2908" y="2249"/>
              <a:ext cx="293" cy="366"/>
            </a:xfrm>
            <a:custGeom>
              <a:avLst/>
              <a:gdLst>
                <a:gd name="T0" fmla="*/ 0 w 141"/>
                <a:gd name="T1" fmla="*/ 4 h 176"/>
                <a:gd name="T2" fmla="*/ 55 w 141"/>
                <a:gd name="T3" fmla="*/ 4 h 176"/>
                <a:gd name="T4" fmla="*/ 55 w 141"/>
                <a:gd name="T5" fmla="*/ 31 h 176"/>
                <a:gd name="T6" fmla="*/ 139 w 141"/>
                <a:gd name="T7" fmla="*/ 0 h 176"/>
                <a:gd name="T8" fmla="*/ 141 w 141"/>
                <a:gd name="T9" fmla="*/ 0 h 176"/>
                <a:gd name="T10" fmla="*/ 141 w 141"/>
                <a:gd name="T11" fmla="*/ 51 h 176"/>
                <a:gd name="T12" fmla="*/ 126 w 141"/>
                <a:gd name="T13" fmla="*/ 50 h 176"/>
                <a:gd name="T14" fmla="*/ 55 w 141"/>
                <a:gd name="T15" fmla="*/ 69 h 176"/>
                <a:gd name="T16" fmla="*/ 55 w 141"/>
                <a:gd name="T17" fmla="*/ 176 h 176"/>
                <a:gd name="T18" fmla="*/ 0 w 141"/>
                <a:gd name="T19" fmla="*/ 176 h 176"/>
                <a:gd name="T20" fmla="*/ 0 w 141"/>
                <a:gd name="T21"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76">
                  <a:moveTo>
                    <a:pt x="0" y="4"/>
                  </a:moveTo>
                  <a:cubicBezTo>
                    <a:pt x="55" y="4"/>
                    <a:pt x="55" y="4"/>
                    <a:pt x="55" y="4"/>
                  </a:cubicBezTo>
                  <a:cubicBezTo>
                    <a:pt x="55" y="31"/>
                    <a:pt x="55" y="31"/>
                    <a:pt x="55" y="31"/>
                  </a:cubicBezTo>
                  <a:cubicBezTo>
                    <a:pt x="67" y="17"/>
                    <a:pt x="90" y="0"/>
                    <a:pt x="139" y="0"/>
                  </a:cubicBezTo>
                  <a:cubicBezTo>
                    <a:pt x="141" y="0"/>
                    <a:pt x="141" y="0"/>
                    <a:pt x="141" y="0"/>
                  </a:cubicBezTo>
                  <a:cubicBezTo>
                    <a:pt x="141" y="51"/>
                    <a:pt x="141" y="51"/>
                    <a:pt x="141" y="51"/>
                  </a:cubicBezTo>
                  <a:cubicBezTo>
                    <a:pt x="139" y="51"/>
                    <a:pt x="130" y="50"/>
                    <a:pt x="126" y="50"/>
                  </a:cubicBezTo>
                  <a:cubicBezTo>
                    <a:pt x="88" y="50"/>
                    <a:pt x="65" y="60"/>
                    <a:pt x="55" y="69"/>
                  </a:cubicBezTo>
                  <a:cubicBezTo>
                    <a:pt x="55" y="176"/>
                    <a:pt x="55" y="176"/>
                    <a:pt x="55" y="176"/>
                  </a:cubicBezTo>
                  <a:cubicBezTo>
                    <a:pt x="0" y="176"/>
                    <a:pt x="0" y="176"/>
                    <a:pt x="0" y="176"/>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58" name="Freeform 17">
              <a:extLst>
                <a:ext uri="{FF2B5EF4-FFF2-40B4-BE49-F238E27FC236}">
                  <a16:creationId xmlns:a16="http://schemas.microsoft.com/office/drawing/2014/main" id="{5A585B66-BF94-4BEC-9DAE-3804268B5F18}"/>
                </a:ext>
              </a:extLst>
            </p:cNvPr>
            <p:cNvSpPr>
              <a:spLocks/>
            </p:cNvSpPr>
            <p:nvPr/>
          </p:nvSpPr>
          <p:spPr bwMode="auto">
            <a:xfrm>
              <a:off x="3240" y="2258"/>
              <a:ext cx="478" cy="497"/>
            </a:xfrm>
            <a:custGeom>
              <a:avLst/>
              <a:gdLst>
                <a:gd name="T0" fmla="*/ 25 w 230"/>
                <a:gd name="T1" fmla="*/ 239 h 239"/>
                <a:gd name="T2" fmla="*/ 25 w 230"/>
                <a:gd name="T3" fmla="*/ 197 h 239"/>
                <a:gd name="T4" fmla="*/ 81 w 230"/>
                <a:gd name="T5" fmla="*/ 197 h 239"/>
                <a:gd name="T6" fmla="*/ 88 w 230"/>
                <a:gd name="T7" fmla="*/ 182 h 239"/>
                <a:gd name="T8" fmla="*/ 0 w 230"/>
                <a:gd name="T9" fmla="*/ 0 h 239"/>
                <a:gd name="T10" fmla="*/ 60 w 230"/>
                <a:gd name="T11" fmla="*/ 0 h 239"/>
                <a:gd name="T12" fmla="*/ 117 w 230"/>
                <a:gd name="T13" fmla="*/ 120 h 239"/>
                <a:gd name="T14" fmla="*/ 174 w 230"/>
                <a:gd name="T15" fmla="*/ 0 h 239"/>
                <a:gd name="T16" fmla="*/ 230 w 230"/>
                <a:gd name="T17" fmla="*/ 0 h 239"/>
                <a:gd name="T18" fmla="*/ 140 w 230"/>
                <a:gd name="T19" fmla="*/ 185 h 239"/>
                <a:gd name="T20" fmla="*/ 67 w 230"/>
                <a:gd name="T21" fmla="*/ 239 h 239"/>
                <a:gd name="T22" fmla="*/ 25 w 230"/>
                <a:gd name="T23"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239">
                  <a:moveTo>
                    <a:pt x="25" y="239"/>
                  </a:moveTo>
                  <a:cubicBezTo>
                    <a:pt x="25" y="197"/>
                    <a:pt x="25" y="197"/>
                    <a:pt x="25" y="197"/>
                  </a:cubicBezTo>
                  <a:cubicBezTo>
                    <a:pt x="81" y="197"/>
                    <a:pt x="81" y="197"/>
                    <a:pt x="81" y="197"/>
                  </a:cubicBezTo>
                  <a:cubicBezTo>
                    <a:pt x="88" y="182"/>
                    <a:pt x="88" y="182"/>
                    <a:pt x="88" y="182"/>
                  </a:cubicBezTo>
                  <a:cubicBezTo>
                    <a:pt x="0" y="0"/>
                    <a:pt x="0" y="0"/>
                    <a:pt x="0" y="0"/>
                  </a:cubicBezTo>
                  <a:cubicBezTo>
                    <a:pt x="60" y="0"/>
                    <a:pt x="60" y="0"/>
                    <a:pt x="60" y="0"/>
                  </a:cubicBezTo>
                  <a:cubicBezTo>
                    <a:pt x="117" y="120"/>
                    <a:pt x="117" y="120"/>
                    <a:pt x="117" y="120"/>
                  </a:cubicBezTo>
                  <a:cubicBezTo>
                    <a:pt x="174" y="0"/>
                    <a:pt x="174" y="0"/>
                    <a:pt x="174" y="0"/>
                  </a:cubicBezTo>
                  <a:cubicBezTo>
                    <a:pt x="230" y="0"/>
                    <a:pt x="230" y="0"/>
                    <a:pt x="230" y="0"/>
                  </a:cubicBezTo>
                  <a:cubicBezTo>
                    <a:pt x="140" y="185"/>
                    <a:pt x="140" y="185"/>
                    <a:pt x="140" y="185"/>
                  </a:cubicBezTo>
                  <a:cubicBezTo>
                    <a:pt x="120" y="226"/>
                    <a:pt x="103" y="239"/>
                    <a:pt x="67" y="239"/>
                  </a:cubicBezTo>
                  <a:cubicBezTo>
                    <a:pt x="38" y="239"/>
                    <a:pt x="25" y="239"/>
                    <a:pt x="25"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59" name="Freeform 18">
              <a:extLst>
                <a:ext uri="{FF2B5EF4-FFF2-40B4-BE49-F238E27FC236}">
                  <a16:creationId xmlns:a16="http://schemas.microsoft.com/office/drawing/2014/main" id="{5F4BA64F-B1EE-49EA-A927-BE72E848B51E}"/>
                </a:ext>
              </a:extLst>
            </p:cNvPr>
            <p:cNvSpPr>
              <a:spLocks noEditPoints="1"/>
            </p:cNvSpPr>
            <p:nvPr/>
          </p:nvSpPr>
          <p:spPr bwMode="auto">
            <a:xfrm>
              <a:off x="3024" y="1579"/>
              <a:ext cx="445" cy="525"/>
            </a:xfrm>
            <a:custGeom>
              <a:avLst/>
              <a:gdLst>
                <a:gd name="T0" fmla="*/ 214 w 214"/>
                <a:gd name="T1" fmla="*/ 4 h 252"/>
                <a:gd name="T2" fmla="*/ 158 w 214"/>
                <a:gd name="T3" fmla="*/ 4 h 252"/>
                <a:gd name="T4" fmla="*/ 158 w 214"/>
                <a:gd name="T5" fmla="*/ 19 h 252"/>
                <a:gd name="T6" fmla="*/ 98 w 214"/>
                <a:gd name="T7" fmla="*/ 0 h 252"/>
                <a:gd name="T8" fmla="*/ 0 w 214"/>
                <a:gd name="T9" fmla="*/ 90 h 252"/>
                <a:gd name="T10" fmla="*/ 98 w 214"/>
                <a:gd name="T11" fmla="*/ 180 h 252"/>
                <a:gd name="T12" fmla="*/ 158 w 214"/>
                <a:gd name="T13" fmla="*/ 162 h 252"/>
                <a:gd name="T14" fmla="*/ 158 w 214"/>
                <a:gd name="T15" fmla="*/ 165 h 252"/>
                <a:gd name="T16" fmla="*/ 105 w 214"/>
                <a:gd name="T17" fmla="*/ 210 h 252"/>
                <a:gd name="T18" fmla="*/ 46 w 214"/>
                <a:gd name="T19" fmla="*/ 189 h 252"/>
                <a:gd name="T20" fmla="*/ 8 w 214"/>
                <a:gd name="T21" fmla="*/ 214 h 252"/>
                <a:gd name="T22" fmla="*/ 109 w 214"/>
                <a:gd name="T23" fmla="*/ 252 h 252"/>
                <a:gd name="T24" fmla="*/ 214 w 214"/>
                <a:gd name="T25" fmla="*/ 160 h 252"/>
                <a:gd name="T26" fmla="*/ 214 w 214"/>
                <a:gd name="T27" fmla="*/ 4 h 252"/>
                <a:gd name="T28" fmla="*/ 109 w 214"/>
                <a:gd name="T29" fmla="*/ 137 h 252"/>
                <a:gd name="T30" fmla="*/ 56 w 214"/>
                <a:gd name="T31" fmla="*/ 91 h 252"/>
                <a:gd name="T32" fmla="*/ 109 w 214"/>
                <a:gd name="T33" fmla="*/ 45 h 252"/>
                <a:gd name="T34" fmla="*/ 162 w 214"/>
                <a:gd name="T35" fmla="*/ 91 h 252"/>
                <a:gd name="T36" fmla="*/ 109 w 214"/>
                <a:gd name="T37" fmla="*/ 13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252">
                  <a:moveTo>
                    <a:pt x="214" y="4"/>
                  </a:moveTo>
                  <a:cubicBezTo>
                    <a:pt x="158" y="4"/>
                    <a:pt x="158" y="4"/>
                    <a:pt x="158" y="4"/>
                  </a:cubicBezTo>
                  <a:cubicBezTo>
                    <a:pt x="158" y="19"/>
                    <a:pt x="158" y="19"/>
                    <a:pt x="158" y="19"/>
                  </a:cubicBezTo>
                  <a:cubicBezTo>
                    <a:pt x="144" y="8"/>
                    <a:pt x="124" y="0"/>
                    <a:pt x="98" y="0"/>
                  </a:cubicBezTo>
                  <a:cubicBezTo>
                    <a:pt x="66" y="0"/>
                    <a:pt x="0" y="19"/>
                    <a:pt x="0" y="90"/>
                  </a:cubicBezTo>
                  <a:cubicBezTo>
                    <a:pt x="0" y="162"/>
                    <a:pt x="66" y="180"/>
                    <a:pt x="98" y="180"/>
                  </a:cubicBezTo>
                  <a:cubicBezTo>
                    <a:pt x="125" y="180"/>
                    <a:pt x="144" y="173"/>
                    <a:pt x="158" y="162"/>
                  </a:cubicBezTo>
                  <a:cubicBezTo>
                    <a:pt x="158" y="165"/>
                    <a:pt x="158" y="165"/>
                    <a:pt x="158" y="165"/>
                  </a:cubicBezTo>
                  <a:cubicBezTo>
                    <a:pt x="158" y="196"/>
                    <a:pt x="141" y="210"/>
                    <a:pt x="105" y="210"/>
                  </a:cubicBezTo>
                  <a:cubicBezTo>
                    <a:pt x="83" y="210"/>
                    <a:pt x="60" y="201"/>
                    <a:pt x="46" y="189"/>
                  </a:cubicBezTo>
                  <a:cubicBezTo>
                    <a:pt x="8" y="214"/>
                    <a:pt x="8" y="214"/>
                    <a:pt x="8" y="214"/>
                  </a:cubicBezTo>
                  <a:cubicBezTo>
                    <a:pt x="22" y="233"/>
                    <a:pt x="58" y="252"/>
                    <a:pt x="109" y="252"/>
                  </a:cubicBezTo>
                  <a:cubicBezTo>
                    <a:pt x="159" y="252"/>
                    <a:pt x="214" y="235"/>
                    <a:pt x="214" y="160"/>
                  </a:cubicBezTo>
                  <a:cubicBezTo>
                    <a:pt x="214" y="153"/>
                    <a:pt x="214" y="4"/>
                    <a:pt x="214" y="4"/>
                  </a:cubicBezTo>
                  <a:close/>
                  <a:moveTo>
                    <a:pt x="109" y="137"/>
                  </a:moveTo>
                  <a:cubicBezTo>
                    <a:pt x="78" y="137"/>
                    <a:pt x="56" y="118"/>
                    <a:pt x="56" y="91"/>
                  </a:cubicBezTo>
                  <a:cubicBezTo>
                    <a:pt x="56" y="61"/>
                    <a:pt x="78" y="45"/>
                    <a:pt x="109" y="45"/>
                  </a:cubicBezTo>
                  <a:cubicBezTo>
                    <a:pt x="141" y="45"/>
                    <a:pt x="162" y="63"/>
                    <a:pt x="162" y="91"/>
                  </a:cubicBezTo>
                  <a:cubicBezTo>
                    <a:pt x="162" y="120"/>
                    <a:pt x="141" y="137"/>
                    <a:pt x="109"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60" name="Freeform 19">
              <a:extLst>
                <a:ext uri="{FF2B5EF4-FFF2-40B4-BE49-F238E27FC236}">
                  <a16:creationId xmlns:a16="http://schemas.microsoft.com/office/drawing/2014/main" id="{08841255-3FA7-4226-91F3-6A2C967836EC}"/>
                </a:ext>
              </a:extLst>
            </p:cNvPr>
            <p:cNvSpPr>
              <a:spLocks/>
            </p:cNvSpPr>
            <p:nvPr/>
          </p:nvSpPr>
          <p:spPr bwMode="auto">
            <a:xfrm>
              <a:off x="468" y="1448"/>
              <a:ext cx="468" cy="499"/>
            </a:xfrm>
            <a:custGeom>
              <a:avLst/>
              <a:gdLst>
                <a:gd name="T0" fmla="*/ 0 w 468"/>
                <a:gd name="T1" fmla="*/ 0 h 499"/>
                <a:gd name="T2" fmla="*/ 468 w 468"/>
                <a:gd name="T3" fmla="*/ 0 h 499"/>
                <a:gd name="T4" fmla="*/ 468 w 468"/>
                <a:gd name="T5" fmla="*/ 102 h 499"/>
                <a:gd name="T6" fmla="*/ 118 w 468"/>
                <a:gd name="T7" fmla="*/ 102 h 499"/>
                <a:gd name="T8" fmla="*/ 118 w 468"/>
                <a:gd name="T9" fmla="*/ 214 h 499"/>
                <a:gd name="T10" fmla="*/ 405 w 468"/>
                <a:gd name="T11" fmla="*/ 214 h 499"/>
                <a:gd name="T12" fmla="*/ 405 w 468"/>
                <a:gd name="T13" fmla="*/ 308 h 499"/>
                <a:gd name="T14" fmla="*/ 118 w 468"/>
                <a:gd name="T15" fmla="*/ 308 h 499"/>
                <a:gd name="T16" fmla="*/ 118 w 468"/>
                <a:gd name="T17" fmla="*/ 499 h 499"/>
                <a:gd name="T18" fmla="*/ 0 w 468"/>
                <a:gd name="T19" fmla="*/ 499 h 499"/>
                <a:gd name="T20" fmla="*/ 0 w 468"/>
                <a:gd name="T21"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499">
                  <a:moveTo>
                    <a:pt x="0" y="0"/>
                  </a:moveTo>
                  <a:lnTo>
                    <a:pt x="468" y="0"/>
                  </a:lnTo>
                  <a:lnTo>
                    <a:pt x="468" y="102"/>
                  </a:lnTo>
                  <a:lnTo>
                    <a:pt x="118" y="102"/>
                  </a:lnTo>
                  <a:lnTo>
                    <a:pt x="118" y="214"/>
                  </a:lnTo>
                  <a:lnTo>
                    <a:pt x="405" y="214"/>
                  </a:lnTo>
                  <a:lnTo>
                    <a:pt x="405" y="308"/>
                  </a:lnTo>
                  <a:lnTo>
                    <a:pt x="118" y="308"/>
                  </a:lnTo>
                  <a:lnTo>
                    <a:pt x="118" y="499"/>
                  </a:lnTo>
                  <a:lnTo>
                    <a:pt x="0" y="49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61" name="Freeform 20">
              <a:extLst>
                <a:ext uri="{FF2B5EF4-FFF2-40B4-BE49-F238E27FC236}">
                  <a16:creationId xmlns:a16="http://schemas.microsoft.com/office/drawing/2014/main" id="{7C063117-73F9-4CEE-AD0F-04C8BB74A461}"/>
                </a:ext>
              </a:extLst>
            </p:cNvPr>
            <p:cNvSpPr>
              <a:spLocks noEditPoints="1"/>
            </p:cNvSpPr>
            <p:nvPr/>
          </p:nvSpPr>
          <p:spPr bwMode="auto">
            <a:xfrm>
              <a:off x="954" y="1579"/>
              <a:ext cx="455" cy="375"/>
            </a:xfrm>
            <a:custGeom>
              <a:avLst/>
              <a:gdLst>
                <a:gd name="T0" fmla="*/ 0 w 219"/>
                <a:gd name="T1" fmla="*/ 90 h 180"/>
                <a:gd name="T2" fmla="*/ 110 w 219"/>
                <a:gd name="T3" fmla="*/ 0 h 180"/>
                <a:gd name="T4" fmla="*/ 219 w 219"/>
                <a:gd name="T5" fmla="*/ 90 h 180"/>
                <a:gd name="T6" fmla="*/ 110 w 219"/>
                <a:gd name="T7" fmla="*/ 180 h 180"/>
                <a:gd name="T8" fmla="*/ 0 w 219"/>
                <a:gd name="T9" fmla="*/ 90 h 180"/>
                <a:gd name="T10" fmla="*/ 163 w 219"/>
                <a:gd name="T11" fmla="*/ 91 h 180"/>
                <a:gd name="T12" fmla="*/ 110 w 219"/>
                <a:gd name="T13" fmla="*/ 45 h 180"/>
                <a:gd name="T14" fmla="*/ 56 w 219"/>
                <a:gd name="T15" fmla="*/ 91 h 180"/>
                <a:gd name="T16" fmla="*/ 110 w 219"/>
                <a:gd name="T17" fmla="*/ 137 h 180"/>
                <a:gd name="T18" fmla="*/ 163 w 219"/>
                <a:gd name="T19" fmla="*/ 9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180">
                  <a:moveTo>
                    <a:pt x="0" y="90"/>
                  </a:moveTo>
                  <a:cubicBezTo>
                    <a:pt x="0" y="20"/>
                    <a:pt x="62" y="0"/>
                    <a:pt x="110" y="0"/>
                  </a:cubicBezTo>
                  <a:cubicBezTo>
                    <a:pt x="156" y="0"/>
                    <a:pt x="219" y="20"/>
                    <a:pt x="219" y="90"/>
                  </a:cubicBezTo>
                  <a:cubicBezTo>
                    <a:pt x="219" y="160"/>
                    <a:pt x="156" y="180"/>
                    <a:pt x="110" y="180"/>
                  </a:cubicBezTo>
                  <a:cubicBezTo>
                    <a:pt x="63" y="180"/>
                    <a:pt x="0" y="160"/>
                    <a:pt x="0" y="90"/>
                  </a:cubicBezTo>
                  <a:close/>
                  <a:moveTo>
                    <a:pt x="163" y="91"/>
                  </a:moveTo>
                  <a:cubicBezTo>
                    <a:pt x="163" y="63"/>
                    <a:pt x="141" y="45"/>
                    <a:pt x="110" y="45"/>
                  </a:cubicBezTo>
                  <a:cubicBezTo>
                    <a:pt x="78" y="45"/>
                    <a:pt x="56" y="61"/>
                    <a:pt x="56" y="91"/>
                  </a:cubicBezTo>
                  <a:cubicBezTo>
                    <a:pt x="56" y="118"/>
                    <a:pt x="78" y="137"/>
                    <a:pt x="110" y="137"/>
                  </a:cubicBezTo>
                  <a:cubicBezTo>
                    <a:pt x="141" y="137"/>
                    <a:pt x="163" y="120"/>
                    <a:pt x="163"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62" name="Freeform 21">
              <a:extLst>
                <a:ext uri="{FF2B5EF4-FFF2-40B4-BE49-F238E27FC236}">
                  <a16:creationId xmlns:a16="http://schemas.microsoft.com/office/drawing/2014/main" id="{7E851148-BFE8-4E23-A738-5F061CA72A84}"/>
                </a:ext>
              </a:extLst>
            </p:cNvPr>
            <p:cNvSpPr>
              <a:spLocks/>
            </p:cNvSpPr>
            <p:nvPr/>
          </p:nvSpPr>
          <p:spPr bwMode="auto">
            <a:xfrm>
              <a:off x="1497" y="1579"/>
              <a:ext cx="293" cy="368"/>
            </a:xfrm>
            <a:custGeom>
              <a:avLst/>
              <a:gdLst>
                <a:gd name="T0" fmla="*/ 0 w 141"/>
                <a:gd name="T1" fmla="*/ 4 h 177"/>
                <a:gd name="T2" fmla="*/ 55 w 141"/>
                <a:gd name="T3" fmla="*/ 4 h 177"/>
                <a:gd name="T4" fmla="*/ 55 w 141"/>
                <a:gd name="T5" fmla="*/ 31 h 177"/>
                <a:gd name="T6" fmla="*/ 139 w 141"/>
                <a:gd name="T7" fmla="*/ 1 h 177"/>
                <a:gd name="T8" fmla="*/ 141 w 141"/>
                <a:gd name="T9" fmla="*/ 1 h 177"/>
                <a:gd name="T10" fmla="*/ 141 w 141"/>
                <a:gd name="T11" fmla="*/ 51 h 177"/>
                <a:gd name="T12" fmla="*/ 126 w 141"/>
                <a:gd name="T13" fmla="*/ 51 h 177"/>
                <a:gd name="T14" fmla="*/ 55 w 141"/>
                <a:gd name="T15" fmla="*/ 70 h 177"/>
                <a:gd name="T16" fmla="*/ 55 w 141"/>
                <a:gd name="T17" fmla="*/ 177 h 177"/>
                <a:gd name="T18" fmla="*/ 0 w 141"/>
                <a:gd name="T19" fmla="*/ 177 h 177"/>
                <a:gd name="T20" fmla="*/ 0 w 141"/>
                <a:gd name="T21" fmla="*/ 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77">
                  <a:moveTo>
                    <a:pt x="0" y="4"/>
                  </a:moveTo>
                  <a:cubicBezTo>
                    <a:pt x="55" y="4"/>
                    <a:pt x="55" y="4"/>
                    <a:pt x="55" y="4"/>
                  </a:cubicBezTo>
                  <a:cubicBezTo>
                    <a:pt x="55" y="31"/>
                    <a:pt x="55" y="31"/>
                    <a:pt x="55" y="31"/>
                  </a:cubicBezTo>
                  <a:cubicBezTo>
                    <a:pt x="67" y="17"/>
                    <a:pt x="90" y="0"/>
                    <a:pt x="139" y="1"/>
                  </a:cubicBezTo>
                  <a:cubicBezTo>
                    <a:pt x="141" y="1"/>
                    <a:pt x="141" y="1"/>
                    <a:pt x="141" y="1"/>
                  </a:cubicBezTo>
                  <a:cubicBezTo>
                    <a:pt x="141" y="51"/>
                    <a:pt x="141" y="51"/>
                    <a:pt x="141" y="51"/>
                  </a:cubicBezTo>
                  <a:cubicBezTo>
                    <a:pt x="139" y="51"/>
                    <a:pt x="130" y="51"/>
                    <a:pt x="126" y="51"/>
                  </a:cubicBezTo>
                  <a:cubicBezTo>
                    <a:pt x="88" y="50"/>
                    <a:pt x="65" y="60"/>
                    <a:pt x="55" y="70"/>
                  </a:cubicBezTo>
                  <a:cubicBezTo>
                    <a:pt x="55" y="177"/>
                    <a:pt x="55" y="177"/>
                    <a:pt x="55" y="177"/>
                  </a:cubicBezTo>
                  <a:cubicBezTo>
                    <a:pt x="0" y="177"/>
                    <a:pt x="0" y="177"/>
                    <a:pt x="0" y="177"/>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63" name="Freeform 22">
              <a:extLst>
                <a:ext uri="{FF2B5EF4-FFF2-40B4-BE49-F238E27FC236}">
                  <a16:creationId xmlns:a16="http://schemas.microsoft.com/office/drawing/2014/main" id="{F9FDAA42-ABD1-41C9-B00D-0EC547A5E187}"/>
                </a:ext>
              </a:extLst>
            </p:cNvPr>
            <p:cNvSpPr>
              <a:spLocks noEditPoints="1"/>
            </p:cNvSpPr>
            <p:nvPr/>
          </p:nvSpPr>
          <p:spPr bwMode="auto">
            <a:xfrm>
              <a:off x="1829" y="1579"/>
              <a:ext cx="439" cy="375"/>
            </a:xfrm>
            <a:custGeom>
              <a:avLst/>
              <a:gdLst>
                <a:gd name="T0" fmla="*/ 107 w 211"/>
                <a:gd name="T1" fmla="*/ 180 h 180"/>
                <a:gd name="T2" fmla="*/ 0 w 211"/>
                <a:gd name="T3" fmla="*/ 90 h 180"/>
                <a:gd name="T4" fmla="*/ 107 w 211"/>
                <a:gd name="T5" fmla="*/ 0 h 180"/>
                <a:gd name="T6" fmla="*/ 211 w 211"/>
                <a:gd name="T7" fmla="*/ 98 h 180"/>
                <a:gd name="T8" fmla="*/ 211 w 211"/>
                <a:gd name="T9" fmla="*/ 108 h 180"/>
                <a:gd name="T10" fmla="*/ 55 w 211"/>
                <a:gd name="T11" fmla="*/ 108 h 180"/>
                <a:gd name="T12" fmla="*/ 109 w 211"/>
                <a:gd name="T13" fmla="*/ 140 h 180"/>
                <a:gd name="T14" fmla="*/ 159 w 211"/>
                <a:gd name="T15" fmla="*/ 119 h 180"/>
                <a:gd name="T16" fmla="*/ 207 w 211"/>
                <a:gd name="T17" fmla="*/ 137 h 180"/>
                <a:gd name="T18" fmla="*/ 107 w 211"/>
                <a:gd name="T19" fmla="*/ 180 h 180"/>
                <a:gd name="T20" fmla="*/ 56 w 211"/>
                <a:gd name="T21" fmla="*/ 72 h 180"/>
                <a:gd name="T22" fmla="*/ 157 w 211"/>
                <a:gd name="T23" fmla="*/ 72 h 180"/>
                <a:gd name="T24" fmla="*/ 107 w 211"/>
                <a:gd name="T25" fmla="*/ 41 h 180"/>
                <a:gd name="T26" fmla="*/ 56 w 211"/>
                <a:gd name="T27" fmla="*/ 7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80">
                  <a:moveTo>
                    <a:pt x="107" y="180"/>
                  </a:moveTo>
                  <a:cubicBezTo>
                    <a:pt x="53" y="180"/>
                    <a:pt x="0" y="159"/>
                    <a:pt x="0" y="90"/>
                  </a:cubicBezTo>
                  <a:cubicBezTo>
                    <a:pt x="0" y="22"/>
                    <a:pt x="60" y="0"/>
                    <a:pt x="107" y="0"/>
                  </a:cubicBezTo>
                  <a:cubicBezTo>
                    <a:pt x="155" y="0"/>
                    <a:pt x="211" y="14"/>
                    <a:pt x="211" y="98"/>
                  </a:cubicBezTo>
                  <a:cubicBezTo>
                    <a:pt x="211" y="108"/>
                    <a:pt x="211" y="108"/>
                    <a:pt x="211" y="108"/>
                  </a:cubicBezTo>
                  <a:cubicBezTo>
                    <a:pt x="55" y="108"/>
                    <a:pt x="55" y="108"/>
                    <a:pt x="55" y="108"/>
                  </a:cubicBezTo>
                  <a:cubicBezTo>
                    <a:pt x="62" y="133"/>
                    <a:pt x="86" y="140"/>
                    <a:pt x="109" y="140"/>
                  </a:cubicBezTo>
                  <a:cubicBezTo>
                    <a:pt x="135" y="140"/>
                    <a:pt x="151" y="135"/>
                    <a:pt x="159" y="119"/>
                  </a:cubicBezTo>
                  <a:cubicBezTo>
                    <a:pt x="207" y="137"/>
                    <a:pt x="207" y="137"/>
                    <a:pt x="207" y="137"/>
                  </a:cubicBezTo>
                  <a:cubicBezTo>
                    <a:pt x="192" y="163"/>
                    <a:pt x="166" y="180"/>
                    <a:pt x="107" y="180"/>
                  </a:cubicBezTo>
                  <a:close/>
                  <a:moveTo>
                    <a:pt x="56" y="72"/>
                  </a:moveTo>
                  <a:cubicBezTo>
                    <a:pt x="157" y="72"/>
                    <a:pt x="157" y="72"/>
                    <a:pt x="157" y="72"/>
                  </a:cubicBezTo>
                  <a:cubicBezTo>
                    <a:pt x="153" y="49"/>
                    <a:pt x="135" y="41"/>
                    <a:pt x="107" y="41"/>
                  </a:cubicBezTo>
                  <a:cubicBezTo>
                    <a:pt x="90" y="41"/>
                    <a:pt x="64" y="48"/>
                    <a:pt x="5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64" name="Freeform 23">
              <a:extLst>
                <a:ext uri="{FF2B5EF4-FFF2-40B4-BE49-F238E27FC236}">
                  <a16:creationId xmlns:a16="http://schemas.microsoft.com/office/drawing/2014/main" id="{AC23152D-1EFA-430D-969A-2586D4959E78}"/>
                </a:ext>
              </a:extLst>
            </p:cNvPr>
            <p:cNvSpPr>
              <a:spLocks/>
            </p:cNvSpPr>
            <p:nvPr/>
          </p:nvSpPr>
          <p:spPr bwMode="auto">
            <a:xfrm>
              <a:off x="2320" y="1579"/>
              <a:ext cx="417" cy="375"/>
            </a:xfrm>
            <a:custGeom>
              <a:avLst/>
              <a:gdLst>
                <a:gd name="T0" fmla="*/ 0 w 201"/>
                <a:gd name="T1" fmla="*/ 144 h 180"/>
                <a:gd name="T2" fmla="*/ 37 w 201"/>
                <a:gd name="T3" fmla="*/ 119 h 180"/>
                <a:gd name="T4" fmla="*/ 104 w 201"/>
                <a:gd name="T5" fmla="*/ 141 h 180"/>
                <a:gd name="T6" fmla="*/ 149 w 201"/>
                <a:gd name="T7" fmla="*/ 126 h 180"/>
                <a:gd name="T8" fmla="*/ 95 w 201"/>
                <a:gd name="T9" fmla="*/ 109 h 180"/>
                <a:gd name="T10" fmla="*/ 10 w 201"/>
                <a:gd name="T11" fmla="*/ 56 h 180"/>
                <a:gd name="T12" fmla="*/ 98 w 201"/>
                <a:gd name="T13" fmla="*/ 0 h 180"/>
                <a:gd name="T14" fmla="*/ 198 w 201"/>
                <a:gd name="T15" fmla="*/ 30 h 180"/>
                <a:gd name="T16" fmla="*/ 165 w 201"/>
                <a:gd name="T17" fmla="*/ 59 h 180"/>
                <a:gd name="T18" fmla="*/ 103 w 201"/>
                <a:gd name="T19" fmla="*/ 41 h 180"/>
                <a:gd name="T20" fmla="*/ 63 w 201"/>
                <a:gd name="T21" fmla="*/ 54 h 180"/>
                <a:gd name="T22" fmla="*/ 117 w 201"/>
                <a:gd name="T23" fmla="*/ 71 h 180"/>
                <a:gd name="T24" fmla="*/ 201 w 201"/>
                <a:gd name="T25" fmla="*/ 125 h 180"/>
                <a:gd name="T26" fmla="*/ 104 w 201"/>
                <a:gd name="T27" fmla="*/ 180 h 180"/>
                <a:gd name="T28" fmla="*/ 0 w 201"/>
                <a:gd name="T29" fmla="*/ 14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180">
                  <a:moveTo>
                    <a:pt x="0" y="144"/>
                  </a:moveTo>
                  <a:cubicBezTo>
                    <a:pt x="37" y="119"/>
                    <a:pt x="37" y="119"/>
                    <a:pt x="37" y="119"/>
                  </a:cubicBezTo>
                  <a:cubicBezTo>
                    <a:pt x="47" y="132"/>
                    <a:pt x="69" y="141"/>
                    <a:pt x="104" y="141"/>
                  </a:cubicBezTo>
                  <a:cubicBezTo>
                    <a:pt x="136" y="141"/>
                    <a:pt x="149" y="137"/>
                    <a:pt x="149" y="126"/>
                  </a:cubicBezTo>
                  <a:cubicBezTo>
                    <a:pt x="149" y="115"/>
                    <a:pt x="132" y="113"/>
                    <a:pt x="95" y="109"/>
                  </a:cubicBezTo>
                  <a:cubicBezTo>
                    <a:pt x="54" y="104"/>
                    <a:pt x="10" y="96"/>
                    <a:pt x="10" y="56"/>
                  </a:cubicBezTo>
                  <a:cubicBezTo>
                    <a:pt x="11" y="16"/>
                    <a:pt x="53" y="0"/>
                    <a:pt x="98" y="0"/>
                  </a:cubicBezTo>
                  <a:cubicBezTo>
                    <a:pt x="153" y="0"/>
                    <a:pt x="182" y="14"/>
                    <a:pt x="198" y="30"/>
                  </a:cubicBezTo>
                  <a:cubicBezTo>
                    <a:pt x="165" y="59"/>
                    <a:pt x="165" y="59"/>
                    <a:pt x="165" y="59"/>
                  </a:cubicBezTo>
                  <a:cubicBezTo>
                    <a:pt x="152" y="49"/>
                    <a:pt x="131" y="41"/>
                    <a:pt x="103" y="41"/>
                  </a:cubicBezTo>
                  <a:cubicBezTo>
                    <a:pt x="73" y="41"/>
                    <a:pt x="63" y="45"/>
                    <a:pt x="63" y="54"/>
                  </a:cubicBezTo>
                  <a:cubicBezTo>
                    <a:pt x="63" y="66"/>
                    <a:pt x="81" y="67"/>
                    <a:pt x="117" y="71"/>
                  </a:cubicBezTo>
                  <a:cubicBezTo>
                    <a:pt x="161" y="76"/>
                    <a:pt x="201" y="84"/>
                    <a:pt x="201" y="125"/>
                  </a:cubicBezTo>
                  <a:cubicBezTo>
                    <a:pt x="201" y="164"/>
                    <a:pt x="167" y="180"/>
                    <a:pt x="104" y="180"/>
                  </a:cubicBezTo>
                  <a:cubicBezTo>
                    <a:pt x="45" y="180"/>
                    <a:pt x="13" y="165"/>
                    <a:pt x="0"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65" name="Freeform 24">
              <a:extLst>
                <a:ext uri="{FF2B5EF4-FFF2-40B4-BE49-F238E27FC236}">
                  <a16:creationId xmlns:a16="http://schemas.microsoft.com/office/drawing/2014/main" id="{9B526791-AB74-4987-85B5-6BFCC1A8F103}"/>
                </a:ext>
              </a:extLst>
            </p:cNvPr>
            <p:cNvSpPr>
              <a:spLocks noEditPoints="1"/>
            </p:cNvSpPr>
            <p:nvPr/>
          </p:nvSpPr>
          <p:spPr bwMode="auto">
            <a:xfrm>
              <a:off x="2820" y="1454"/>
              <a:ext cx="117" cy="493"/>
            </a:xfrm>
            <a:custGeom>
              <a:avLst/>
              <a:gdLst>
                <a:gd name="T0" fmla="*/ 0 w 117"/>
                <a:gd name="T1" fmla="*/ 0 h 493"/>
                <a:gd name="T2" fmla="*/ 59 w 117"/>
                <a:gd name="T3" fmla="*/ 0 h 493"/>
                <a:gd name="T4" fmla="*/ 117 w 117"/>
                <a:gd name="T5" fmla="*/ 0 h 493"/>
                <a:gd name="T6" fmla="*/ 117 w 117"/>
                <a:gd name="T7" fmla="*/ 92 h 493"/>
                <a:gd name="T8" fmla="*/ 0 w 117"/>
                <a:gd name="T9" fmla="*/ 92 h 493"/>
                <a:gd name="T10" fmla="*/ 0 w 117"/>
                <a:gd name="T11" fmla="*/ 0 h 493"/>
                <a:gd name="T12" fmla="*/ 2 w 117"/>
                <a:gd name="T13" fmla="*/ 133 h 493"/>
                <a:gd name="T14" fmla="*/ 117 w 117"/>
                <a:gd name="T15" fmla="*/ 133 h 493"/>
                <a:gd name="T16" fmla="*/ 117 w 117"/>
                <a:gd name="T17" fmla="*/ 493 h 493"/>
                <a:gd name="T18" fmla="*/ 2 w 117"/>
                <a:gd name="T19" fmla="*/ 493 h 493"/>
                <a:gd name="T20" fmla="*/ 2 w 117"/>
                <a:gd name="T21" fmla="*/ 275 h 493"/>
                <a:gd name="T22" fmla="*/ 2 w 117"/>
                <a:gd name="T23" fmla="*/ 13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493">
                  <a:moveTo>
                    <a:pt x="0" y="0"/>
                  </a:moveTo>
                  <a:lnTo>
                    <a:pt x="59" y="0"/>
                  </a:lnTo>
                  <a:lnTo>
                    <a:pt x="117" y="0"/>
                  </a:lnTo>
                  <a:lnTo>
                    <a:pt x="117" y="92"/>
                  </a:lnTo>
                  <a:lnTo>
                    <a:pt x="0" y="92"/>
                  </a:lnTo>
                  <a:lnTo>
                    <a:pt x="0" y="0"/>
                  </a:lnTo>
                  <a:close/>
                  <a:moveTo>
                    <a:pt x="2" y="133"/>
                  </a:moveTo>
                  <a:lnTo>
                    <a:pt x="117" y="133"/>
                  </a:lnTo>
                  <a:lnTo>
                    <a:pt x="117" y="493"/>
                  </a:lnTo>
                  <a:lnTo>
                    <a:pt x="2" y="493"/>
                  </a:lnTo>
                  <a:lnTo>
                    <a:pt x="2" y="275"/>
                  </a:lnTo>
                  <a:lnTo>
                    <a:pt x="2"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66" name="Freeform 25">
              <a:extLst>
                <a:ext uri="{FF2B5EF4-FFF2-40B4-BE49-F238E27FC236}">
                  <a16:creationId xmlns:a16="http://schemas.microsoft.com/office/drawing/2014/main" id="{A3784F4B-C855-4D3C-B8A1-F88452EED37D}"/>
                </a:ext>
              </a:extLst>
            </p:cNvPr>
            <p:cNvSpPr>
              <a:spLocks/>
            </p:cNvSpPr>
            <p:nvPr/>
          </p:nvSpPr>
          <p:spPr bwMode="auto">
            <a:xfrm>
              <a:off x="3575" y="1448"/>
              <a:ext cx="417" cy="499"/>
            </a:xfrm>
            <a:custGeom>
              <a:avLst/>
              <a:gdLst>
                <a:gd name="T0" fmla="*/ 0 w 201"/>
                <a:gd name="T1" fmla="*/ 0 h 240"/>
                <a:gd name="T2" fmla="*/ 55 w 201"/>
                <a:gd name="T3" fmla="*/ 0 h 240"/>
                <a:gd name="T4" fmla="*/ 55 w 201"/>
                <a:gd name="T5" fmla="*/ 86 h 240"/>
                <a:gd name="T6" fmla="*/ 133 w 201"/>
                <a:gd name="T7" fmla="*/ 63 h 240"/>
                <a:gd name="T8" fmla="*/ 201 w 201"/>
                <a:gd name="T9" fmla="*/ 129 h 240"/>
                <a:gd name="T10" fmla="*/ 201 w 201"/>
                <a:gd name="T11" fmla="*/ 240 h 240"/>
                <a:gd name="T12" fmla="*/ 145 w 201"/>
                <a:gd name="T13" fmla="*/ 240 h 240"/>
                <a:gd name="T14" fmla="*/ 145 w 201"/>
                <a:gd name="T15" fmla="*/ 133 h 240"/>
                <a:gd name="T16" fmla="*/ 109 w 201"/>
                <a:gd name="T17" fmla="*/ 111 h 240"/>
                <a:gd name="T18" fmla="*/ 55 w 201"/>
                <a:gd name="T19" fmla="*/ 125 h 240"/>
                <a:gd name="T20" fmla="*/ 55 w 201"/>
                <a:gd name="T21" fmla="*/ 240 h 240"/>
                <a:gd name="T22" fmla="*/ 0 w 201"/>
                <a:gd name="T23" fmla="*/ 240 h 240"/>
                <a:gd name="T24" fmla="*/ 0 w 20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240">
                  <a:moveTo>
                    <a:pt x="0" y="0"/>
                  </a:moveTo>
                  <a:cubicBezTo>
                    <a:pt x="55" y="0"/>
                    <a:pt x="55" y="0"/>
                    <a:pt x="55" y="0"/>
                  </a:cubicBezTo>
                  <a:cubicBezTo>
                    <a:pt x="55" y="86"/>
                    <a:pt x="55" y="86"/>
                    <a:pt x="55" y="86"/>
                  </a:cubicBezTo>
                  <a:cubicBezTo>
                    <a:pt x="65" y="78"/>
                    <a:pt x="95" y="63"/>
                    <a:pt x="133" y="63"/>
                  </a:cubicBezTo>
                  <a:cubicBezTo>
                    <a:pt x="170" y="63"/>
                    <a:pt x="201" y="81"/>
                    <a:pt x="201" y="129"/>
                  </a:cubicBezTo>
                  <a:cubicBezTo>
                    <a:pt x="201" y="240"/>
                    <a:pt x="201" y="240"/>
                    <a:pt x="201" y="240"/>
                  </a:cubicBezTo>
                  <a:cubicBezTo>
                    <a:pt x="145" y="240"/>
                    <a:pt x="145" y="240"/>
                    <a:pt x="145" y="240"/>
                  </a:cubicBezTo>
                  <a:cubicBezTo>
                    <a:pt x="145" y="133"/>
                    <a:pt x="145" y="133"/>
                    <a:pt x="145" y="133"/>
                  </a:cubicBezTo>
                  <a:cubicBezTo>
                    <a:pt x="145" y="119"/>
                    <a:pt x="134" y="111"/>
                    <a:pt x="109" y="111"/>
                  </a:cubicBezTo>
                  <a:cubicBezTo>
                    <a:pt x="86" y="111"/>
                    <a:pt x="65" y="118"/>
                    <a:pt x="55" y="125"/>
                  </a:cubicBezTo>
                  <a:cubicBezTo>
                    <a:pt x="55" y="240"/>
                    <a:pt x="55" y="240"/>
                    <a:pt x="55" y="240"/>
                  </a:cubicBezTo>
                  <a:cubicBezTo>
                    <a:pt x="0" y="240"/>
                    <a:pt x="0" y="240"/>
                    <a:pt x="0" y="24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67" name="Freeform 26">
              <a:extLst>
                <a:ext uri="{FF2B5EF4-FFF2-40B4-BE49-F238E27FC236}">
                  <a16:creationId xmlns:a16="http://schemas.microsoft.com/office/drawing/2014/main" id="{1F7BA00E-0F54-4CA0-8CF3-368AC5642127}"/>
                </a:ext>
              </a:extLst>
            </p:cNvPr>
            <p:cNvSpPr>
              <a:spLocks/>
            </p:cNvSpPr>
            <p:nvPr/>
          </p:nvSpPr>
          <p:spPr bwMode="auto">
            <a:xfrm>
              <a:off x="4057" y="1465"/>
              <a:ext cx="349" cy="482"/>
            </a:xfrm>
            <a:custGeom>
              <a:avLst/>
              <a:gdLst>
                <a:gd name="T0" fmla="*/ 48 w 168"/>
                <a:gd name="T1" fmla="*/ 176 h 232"/>
                <a:gd name="T2" fmla="*/ 48 w 168"/>
                <a:gd name="T3" fmla="*/ 101 h 232"/>
                <a:gd name="T4" fmla="*/ 0 w 168"/>
                <a:gd name="T5" fmla="*/ 101 h 232"/>
                <a:gd name="T6" fmla="*/ 0 w 168"/>
                <a:gd name="T7" fmla="*/ 59 h 232"/>
                <a:gd name="T8" fmla="*/ 48 w 168"/>
                <a:gd name="T9" fmla="*/ 59 h 232"/>
                <a:gd name="T10" fmla="*/ 48 w 168"/>
                <a:gd name="T11" fmla="*/ 0 h 232"/>
                <a:gd name="T12" fmla="*/ 104 w 168"/>
                <a:gd name="T13" fmla="*/ 0 h 232"/>
                <a:gd name="T14" fmla="*/ 104 w 168"/>
                <a:gd name="T15" fmla="*/ 59 h 232"/>
                <a:gd name="T16" fmla="*/ 168 w 168"/>
                <a:gd name="T17" fmla="*/ 59 h 232"/>
                <a:gd name="T18" fmla="*/ 168 w 168"/>
                <a:gd name="T19" fmla="*/ 101 h 232"/>
                <a:gd name="T20" fmla="*/ 104 w 168"/>
                <a:gd name="T21" fmla="*/ 101 h 232"/>
                <a:gd name="T22" fmla="*/ 104 w 168"/>
                <a:gd name="T23" fmla="*/ 190 h 232"/>
                <a:gd name="T24" fmla="*/ 129 w 168"/>
                <a:gd name="T25" fmla="*/ 190 h 232"/>
                <a:gd name="T26" fmla="*/ 164 w 168"/>
                <a:gd name="T27" fmla="*/ 190 h 232"/>
                <a:gd name="T28" fmla="*/ 164 w 168"/>
                <a:gd name="T29" fmla="*/ 232 h 232"/>
                <a:gd name="T30" fmla="*/ 110 w 168"/>
                <a:gd name="T31" fmla="*/ 232 h 232"/>
                <a:gd name="T32" fmla="*/ 48 w 168"/>
                <a:gd name="T33" fmla="*/ 1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232">
                  <a:moveTo>
                    <a:pt x="48" y="176"/>
                  </a:moveTo>
                  <a:cubicBezTo>
                    <a:pt x="48" y="101"/>
                    <a:pt x="48" y="101"/>
                    <a:pt x="48" y="101"/>
                  </a:cubicBezTo>
                  <a:cubicBezTo>
                    <a:pt x="0" y="101"/>
                    <a:pt x="0" y="101"/>
                    <a:pt x="0" y="101"/>
                  </a:cubicBezTo>
                  <a:cubicBezTo>
                    <a:pt x="0" y="59"/>
                    <a:pt x="0" y="59"/>
                    <a:pt x="0" y="59"/>
                  </a:cubicBezTo>
                  <a:cubicBezTo>
                    <a:pt x="48" y="59"/>
                    <a:pt x="48" y="59"/>
                    <a:pt x="48" y="59"/>
                  </a:cubicBezTo>
                  <a:cubicBezTo>
                    <a:pt x="48" y="0"/>
                    <a:pt x="48" y="0"/>
                    <a:pt x="48" y="0"/>
                  </a:cubicBezTo>
                  <a:cubicBezTo>
                    <a:pt x="104" y="0"/>
                    <a:pt x="104" y="0"/>
                    <a:pt x="104" y="0"/>
                  </a:cubicBezTo>
                  <a:cubicBezTo>
                    <a:pt x="104" y="59"/>
                    <a:pt x="104" y="59"/>
                    <a:pt x="104" y="59"/>
                  </a:cubicBezTo>
                  <a:cubicBezTo>
                    <a:pt x="168" y="59"/>
                    <a:pt x="168" y="59"/>
                    <a:pt x="168" y="59"/>
                  </a:cubicBezTo>
                  <a:cubicBezTo>
                    <a:pt x="168" y="101"/>
                    <a:pt x="168" y="101"/>
                    <a:pt x="168" y="101"/>
                  </a:cubicBezTo>
                  <a:cubicBezTo>
                    <a:pt x="104" y="101"/>
                    <a:pt x="104" y="101"/>
                    <a:pt x="104" y="101"/>
                  </a:cubicBezTo>
                  <a:cubicBezTo>
                    <a:pt x="104" y="190"/>
                    <a:pt x="104" y="190"/>
                    <a:pt x="104" y="190"/>
                  </a:cubicBezTo>
                  <a:cubicBezTo>
                    <a:pt x="129" y="190"/>
                    <a:pt x="129" y="190"/>
                    <a:pt x="129" y="190"/>
                  </a:cubicBezTo>
                  <a:cubicBezTo>
                    <a:pt x="164" y="190"/>
                    <a:pt x="164" y="190"/>
                    <a:pt x="164" y="190"/>
                  </a:cubicBezTo>
                  <a:cubicBezTo>
                    <a:pt x="164" y="232"/>
                    <a:pt x="164" y="232"/>
                    <a:pt x="164" y="232"/>
                  </a:cubicBezTo>
                  <a:cubicBezTo>
                    <a:pt x="164" y="232"/>
                    <a:pt x="133" y="232"/>
                    <a:pt x="110" y="232"/>
                  </a:cubicBezTo>
                  <a:cubicBezTo>
                    <a:pt x="62" y="232"/>
                    <a:pt x="48" y="211"/>
                    <a:pt x="48"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grpSp>
        <p:nvGrpSpPr>
          <p:cNvPr id="68" name="Group 4">
            <a:extLst>
              <a:ext uri="{FF2B5EF4-FFF2-40B4-BE49-F238E27FC236}">
                <a16:creationId xmlns:a16="http://schemas.microsoft.com/office/drawing/2014/main" id="{E71283E7-1278-450F-B719-B385488BBA06}"/>
              </a:ext>
            </a:extLst>
          </p:cNvPr>
          <p:cNvGrpSpPr>
            <a:grpSpLocks noChangeAspect="1"/>
          </p:cNvGrpSpPr>
          <p:nvPr/>
        </p:nvGrpSpPr>
        <p:grpSpPr bwMode="auto">
          <a:xfrm>
            <a:off x="11296078" y="368300"/>
            <a:ext cx="524447" cy="468313"/>
            <a:chOff x="7024" y="3734"/>
            <a:chExt cx="1308" cy="1168"/>
          </a:xfrm>
          <a:solidFill>
            <a:schemeClr val="bg1"/>
          </a:solidFill>
        </p:grpSpPr>
        <p:sp>
          <p:nvSpPr>
            <p:cNvPr id="69" name="Rectangle 5">
              <a:extLst>
                <a:ext uri="{FF2B5EF4-FFF2-40B4-BE49-F238E27FC236}">
                  <a16:creationId xmlns:a16="http://schemas.microsoft.com/office/drawing/2014/main" id="{E25665D5-5F5D-40A9-9B7A-399CDB1E7239}"/>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70" name="Rectangle 6">
              <a:extLst>
                <a:ext uri="{FF2B5EF4-FFF2-40B4-BE49-F238E27FC236}">
                  <a16:creationId xmlns:a16="http://schemas.microsoft.com/office/drawing/2014/main" id="{3982593D-3169-47D8-9D2F-CA0C75AE7DF7}"/>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71" name="Rectangle 7">
              <a:extLst>
                <a:ext uri="{FF2B5EF4-FFF2-40B4-BE49-F238E27FC236}">
                  <a16:creationId xmlns:a16="http://schemas.microsoft.com/office/drawing/2014/main" id="{C4027E66-A2E7-4155-9F8D-CF640012AED1}"/>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Tree>
    <p:extLst>
      <p:ext uri="{BB962C8B-B14F-4D97-AF65-F5344CB8AC3E}">
        <p14:creationId xmlns:p14="http://schemas.microsoft.com/office/powerpoint/2010/main" val="2761419716"/>
      </p:ext>
    </p:extLst>
  </p:cSld>
  <p:clrMapOvr>
    <a:masterClrMapping/>
  </p:clrMapOvr>
  <p:transition spd="med"/>
  <p:extLst>
    <p:ext uri="{DCECCB84-F9BA-43D5-87BE-67443E8EF086}">
      <p15:sldGuideLst xmlns:p15="http://schemas.microsoft.com/office/powerpoint/2012/main">
        <p15:guide id="3" orient="horz" pos="1366">
          <p15:clr>
            <a:srgbClr val="FBAE40"/>
          </p15:clr>
        </p15:guide>
        <p15:guide id="4" pos="3840">
          <p15:clr>
            <a:srgbClr val="FBAE40"/>
          </p15:clr>
        </p15:guide>
        <p15:guide id="6" orient="horz" pos="3702">
          <p15:clr>
            <a:srgbClr val="FBAE40"/>
          </p15:clr>
        </p15:guide>
        <p15:guide id="7" orient="horz" pos="2636">
          <p15:clr>
            <a:srgbClr val="FBAE40"/>
          </p15:clr>
        </p15:guide>
        <p15:guide id="11" orient="horz" pos="527">
          <p15:clr>
            <a:srgbClr val="FBAE40"/>
          </p15:clr>
        </p15:guide>
        <p15:guide id="12" orient="horz" pos="220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White)">
    <p:bg>
      <p:bgPr>
        <a:solidFill>
          <a:schemeClr val="bg1"/>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29D2083D-A6CB-4C69-A62C-CB262A592448}"/>
              </a:ext>
            </a:extLst>
          </p:cNvPr>
          <p:cNvSpPr/>
          <p:nvPr/>
        </p:nvSpPr>
        <p:spPr>
          <a:xfrm>
            <a:off x="371475" y="1027510"/>
            <a:ext cx="11449050" cy="0"/>
          </a:xfrm>
          <a:prstGeom prst="line">
            <a:avLst/>
          </a:prstGeom>
          <a:ln w="19050">
            <a:solidFill>
              <a:schemeClr val="tx1"/>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BFE5B533-738D-4FC5-897C-76A5103BA65F}"/>
              </a:ext>
            </a:extLst>
          </p:cNvPr>
          <p:cNvGrpSpPr>
            <a:grpSpLocks noChangeAspect="1"/>
          </p:cNvGrpSpPr>
          <p:nvPr/>
        </p:nvGrpSpPr>
        <p:grpSpPr bwMode="auto">
          <a:xfrm>
            <a:off x="11296078" y="368300"/>
            <a:ext cx="524447" cy="468313"/>
            <a:chOff x="7024" y="3734"/>
            <a:chExt cx="1308" cy="1168"/>
          </a:xfrm>
          <a:solidFill>
            <a:schemeClr val="tx1"/>
          </a:solidFill>
        </p:grpSpPr>
        <p:sp>
          <p:nvSpPr>
            <p:cNvPr id="11" name="Rectangle 5">
              <a:extLst>
                <a:ext uri="{FF2B5EF4-FFF2-40B4-BE49-F238E27FC236}">
                  <a16:creationId xmlns:a16="http://schemas.microsoft.com/office/drawing/2014/main" id="{92EEE388-757E-4416-913D-4E168641A17A}"/>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B2E25A20-BA31-4FAE-8648-AB6374B414D2}"/>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CF50D8CB-6D8C-4E27-9930-48951D5E7EBB}"/>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16" name="Text Placeholder 2">
            <a:extLst>
              <a:ext uri="{FF2B5EF4-FFF2-40B4-BE49-F238E27FC236}">
                <a16:creationId xmlns:a16="http://schemas.microsoft.com/office/drawing/2014/main" id="{3949CC24-DE03-42EE-AF3C-1D1CA1AD8624}"/>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tx1"/>
                </a:solidFill>
              </a:defRPr>
            </a:lvl1pPr>
          </a:lstStyle>
          <a:p>
            <a:pPr lvl="0"/>
            <a:r>
              <a:rPr lang="en-US"/>
              <a:t>Presentation name</a:t>
            </a:r>
          </a:p>
        </p:txBody>
      </p:sp>
      <p:sp>
        <p:nvSpPr>
          <p:cNvPr id="18" name="Content Placeholder 13">
            <a:extLst>
              <a:ext uri="{FF2B5EF4-FFF2-40B4-BE49-F238E27FC236}">
                <a16:creationId xmlns:a16="http://schemas.microsoft.com/office/drawing/2014/main" id="{2E55147D-45CF-4DBD-B0B1-B5D97864987F}"/>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19" name="Text Placeholder 2">
            <a:extLst>
              <a:ext uri="{FF2B5EF4-FFF2-40B4-BE49-F238E27FC236}">
                <a16:creationId xmlns:a16="http://schemas.microsoft.com/office/drawing/2014/main" id="{74D408F5-102E-4F15-8F62-C10818030B36}"/>
              </a:ext>
            </a:extLst>
          </p:cNvPr>
          <p:cNvSpPr>
            <a:spLocks noGrp="1"/>
          </p:cNvSpPr>
          <p:nvPr>
            <p:ph type="body" sz="quarter" idx="13"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tx1"/>
                </a:solidFill>
                <a:latin typeface="+mn-lt"/>
              </a:defRPr>
            </a:lvl1pPr>
          </a:lstStyle>
          <a:p>
            <a:pPr lvl="0"/>
            <a:r>
              <a:rPr lang="en-US"/>
              <a:t>Section name</a:t>
            </a:r>
            <a:endParaRPr lang="en-GB"/>
          </a:p>
        </p:txBody>
      </p:sp>
      <p:sp>
        <p:nvSpPr>
          <p:cNvPr id="14" name="Line">
            <a:extLst>
              <a:ext uri="{FF2B5EF4-FFF2-40B4-BE49-F238E27FC236}">
                <a16:creationId xmlns:a16="http://schemas.microsoft.com/office/drawing/2014/main" id="{41E356A8-273B-4EA4-90FA-EAD98DF66F27}"/>
              </a:ext>
            </a:extLst>
          </p:cNvPr>
          <p:cNvSpPr/>
          <p:nvPr/>
        </p:nvSpPr>
        <p:spPr>
          <a:xfrm>
            <a:off x="371475" y="1027510"/>
            <a:ext cx="11449050" cy="0"/>
          </a:xfrm>
          <a:prstGeom prst="line">
            <a:avLst/>
          </a:prstGeom>
          <a:ln w="19050">
            <a:solidFill>
              <a:schemeClr val="tx1"/>
            </a:solidFill>
          </a:ln>
        </p:spPr>
        <p:txBody>
          <a:bodyPr lIns="22859" tIns="22859" rIns="22859" bIns="22859"/>
          <a:lstStyle/>
          <a:p>
            <a:endParaRPr sz="800" dirty="0"/>
          </a:p>
        </p:txBody>
      </p:sp>
      <p:grpSp>
        <p:nvGrpSpPr>
          <p:cNvPr id="15" name="Group 4">
            <a:extLst>
              <a:ext uri="{FF2B5EF4-FFF2-40B4-BE49-F238E27FC236}">
                <a16:creationId xmlns:a16="http://schemas.microsoft.com/office/drawing/2014/main" id="{E880BAA2-AAA7-41BB-B847-45A8B1E82463}"/>
              </a:ext>
            </a:extLst>
          </p:cNvPr>
          <p:cNvGrpSpPr>
            <a:grpSpLocks noChangeAspect="1"/>
          </p:cNvGrpSpPr>
          <p:nvPr/>
        </p:nvGrpSpPr>
        <p:grpSpPr bwMode="auto">
          <a:xfrm>
            <a:off x="11296078" y="368300"/>
            <a:ext cx="524447" cy="468313"/>
            <a:chOff x="7024" y="3734"/>
            <a:chExt cx="1308" cy="1168"/>
          </a:xfrm>
          <a:solidFill>
            <a:schemeClr val="tx1"/>
          </a:solidFill>
        </p:grpSpPr>
        <p:sp>
          <p:nvSpPr>
            <p:cNvPr id="20" name="Rectangle 5">
              <a:extLst>
                <a:ext uri="{FF2B5EF4-FFF2-40B4-BE49-F238E27FC236}">
                  <a16:creationId xmlns:a16="http://schemas.microsoft.com/office/drawing/2014/main" id="{31CA4ACA-512F-4A93-86C8-C50182120CE4}"/>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1" name="Rectangle 6">
              <a:extLst>
                <a:ext uri="{FF2B5EF4-FFF2-40B4-BE49-F238E27FC236}">
                  <a16:creationId xmlns:a16="http://schemas.microsoft.com/office/drawing/2014/main" id="{EC09FF05-9308-4E75-900D-69E10E1CF62D}"/>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2" name="Rectangle 7">
              <a:extLst>
                <a:ext uri="{FF2B5EF4-FFF2-40B4-BE49-F238E27FC236}">
                  <a16:creationId xmlns:a16="http://schemas.microsoft.com/office/drawing/2014/main" id="{E0BA9D9D-32F5-4B62-B918-DB5AD042D4A0}"/>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 name="Slide Number Placeholder 1">
            <a:extLst>
              <a:ext uri="{FF2B5EF4-FFF2-40B4-BE49-F238E27FC236}">
                <a16:creationId xmlns:a16="http://schemas.microsoft.com/office/drawing/2014/main" id="{CE56FADD-A9DC-47EE-AA1B-836EE69A7863}"/>
              </a:ext>
            </a:extLst>
          </p:cNvPr>
          <p:cNvSpPr>
            <a:spLocks noGrp="1"/>
          </p:cNvSpPr>
          <p:nvPr>
            <p:ph type="sldNum" sz="quarter" idx="14"/>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105854687"/>
      </p:ext>
    </p:extLst>
  </p:cSld>
  <p:clrMapOvr>
    <a:masterClrMapping/>
  </p:clrMapOvr>
  <p:transition spd="med"/>
  <p:extLst>
    <p:ext uri="{DCECCB84-F9BA-43D5-87BE-67443E8EF086}">
      <p15:sldGuideLst xmlns:p15="http://schemas.microsoft.com/office/powerpoint/2012/main">
        <p15:guide id="4" orient="horz" pos="890">
          <p15:clr>
            <a:srgbClr val="FBAE40"/>
          </p15:clr>
        </p15:guide>
        <p15:guide id="7" pos="3772">
          <p15:clr>
            <a:srgbClr val="FBAE40"/>
          </p15:clr>
        </p15:guide>
        <p15:guide id="8" pos="3908">
          <p15:clr>
            <a:srgbClr val="FBAE40"/>
          </p15:clr>
        </p15:guide>
        <p15:guide id="11" pos="2547">
          <p15:clr>
            <a:srgbClr val="FBAE40"/>
          </p15:clr>
        </p15:guide>
        <p15:guide id="12" pos="2683">
          <p15:clr>
            <a:srgbClr val="FBAE40"/>
          </p15:clr>
        </p15:guide>
        <p15:guide id="13" pos="5133">
          <p15:clr>
            <a:srgbClr val="FBAE40"/>
          </p15:clr>
        </p15:guide>
        <p15:guide id="14" pos="4997">
          <p15:clr>
            <a:srgbClr val="FBAE40"/>
          </p15:clr>
        </p15:guide>
        <p15:guide id="15" pos="2071">
          <p15:clr>
            <a:srgbClr val="FBAE40"/>
          </p15:clr>
        </p15:guide>
        <p15:guide id="16" pos="1935">
          <p15:clr>
            <a:srgbClr val="FBAE40"/>
          </p15:clr>
        </p15:guide>
        <p15:guide id="17" pos="5609">
          <p15:clr>
            <a:srgbClr val="FBAE40"/>
          </p15:clr>
        </p15:guide>
        <p15:guide id="18" pos="574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Divider (Dark Purple)">
    <p:bg>
      <p:bgPr>
        <a:solidFill>
          <a:srgbClr val="29005A"/>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29D2083D-A6CB-4C69-A62C-CB262A592448}"/>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BFE5B533-738D-4FC5-897C-76A5103BA65F}"/>
              </a:ext>
            </a:extLst>
          </p:cNvPr>
          <p:cNvGrpSpPr>
            <a:grpSpLocks noChangeAspect="1"/>
          </p:cNvGrpSpPr>
          <p:nvPr/>
        </p:nvGrpSpPr>
        <p:grpSpPr bwMode="auto">
          <a:xfrm>
            <a:off x="11296078" y="368300"/>
            <a:ext cx="524447" cy="468313"/>
            <a:chOff x="7024" y="3734"/>
            <a:chExt cx="1308" cy="1168"/>
          </a:xfrm>
          <a:solidFill>
            <a:schemeClr val="bg1"/>
          </a:solidFill>
        </p:grpSpPr>
        <p:sp>
          <p:nvSpPr>
            <p:cNvPr id="11" name="Rectangle 5">
              <a:extLst>
                <a:ext uri="{FF2B5EF4-FFF2-40B4-BE49-F238E27FC236}">
                  <a16:creationId xmlns:a16="http://schemas.microsoft.com/office/drawing/2014/main" id="{92EEE388-757E-4416-913D-4E168641A17A}"/>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B2E25A20-BA31-4FAE-8648-AB6374B414D2}"/>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CF50D8CB-6D8C-4E27-9930-48951D5E7EBB}"/>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14" name="Title 4">
            <a:extLst>
              <a:ext uri="{FF2B5EF4-FFF2-40B4-BE49-F238E27FC236}">
                <a16:creationId xmlns:a16="http://schemas.microsoft.com/office/drawing/2014/main" id="{58317AA7-165F-4A0D-86C4-B6B768AC5C56}"/>
              </a:ext>
            </a:extLst>
          </p:cNvPr>
          <p:cNvSpPr>
            <a:spLocks noGrp="1"/>
          </p:cNvSpPr>
          <p:nvPr>
            <p:ph type="title" hasCustomPrompt="1"/>
          </p:nvPr>
        </p:nvSpPr>
        <p:spPr>
          <a:xfrm>
            <a:off x="371476" y="2168525"/>
            <a:ext cx="5616576" cy="692497"/>
          </a:xfrm>
          <a:prstGeom prst="rect">
            <a:avLst/>
          </a:prstGeom>
        </p:spPr>
        <p:txBody>
          <a:bodyPr lIns="0" tIns="0" rIns="0" bIns="0" anchor="t">
            <a:spAutoFit/>
          </a:bodyPr>
          <a:lstStyle>
            <a:lvl1pPr algn="l">
              <a:lnSpc>
                <a:spcPct val="90000"/>
              </a:lnSpc>
              <a:spcAft>
                <a:spcPts val="800"/>
              </a:spcAft>
              <a:defRPr sz="5000" b="1">
                <a:solidFill>
                  <a:schemeClr val="bg1"/>
                </a:solidFill>
                <a:latin typeface="+mj-lt"/>
              </a:defRPr>
            </a:lvl1pPr>
          </a:lstStyle>
          <a:p>
            <a:r>
              <a:rPr lang="en-US"/>
              <a:t>Title text</a:t>
            </a:r>
            <a:endParaRPr lang="en-GB"/>
          </a:p>
        </p:txBody>
      </p:sp>
      <p:sp>
        <p:nvSpPr>
          <p:cNvPr id="15" name="Text Placeholder 32">
            <a:extLst>
              <a:ext uri="{FF2B5EF4-FFF2-40B4-BE49-F238E27FC236}">
                <a16:creationId xmlns:a16="http://schemas.microsoft.com/office/drawing/2014/main" id="{5DFCC022-4D55-4CE8-A8C9-D8FD3C22A362}"/>
              </a:ext>
            </a:extLst>
          </p:cNvPr>
          <p:cNvSpPr>
            <a:spLocks noGrp="1"/>
          </p:cNvSpPr>
          <p:nvPr>
            <p:ph type="body" sz="quarter" idx="11" hasCustomPrompt="1"/>
          </p:nvPr>
        </p:nvSpPr>
        <p:spPr>
          <a:xfrm>
            <a:off x="371475" y="4184650"/>
            <a:ext cx="5616575" cy="304699"/>
          </a:xfrm>
          <a:prstGeom prst="rect">
            <a:avLst/>
          </a:prstGeom>
        </p:spPr>
        <p:txBody>
          <a:bodyPr lIns="0" tIns="0" rIns="0" bIns="0" anchor="t">
            <a:spAutoFit/>
          </a:bodyPr>
          <a:lstStyle>
            <a:lvl1pPr marL="0" indent="0">
              <a:lnSpc>
                <a:spcPct val="90000"/>
              </a:lnSpc>
              <a:spcBef>
                <a:spcPts val="0"/>
              </a:spcBef>
              <a:spcAft>
                <a:spcPts val="800"/>
              </a:spcAft>
              <a:buNone/>
              <a:defRPr b="1">
                <a:solidFill>
                  <a:schemeClr val="bg1"/>
                </a:solidFill>
              </a:defRPr>
            </a:lvl1pPr>
            <a:lvl2pPr marL="22225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text</a:t>
            </a:r>
          </a:p>
        </p:txBody>
      </p:sp>
      <p:sp>
        <p:nvSpPr>
          <p:cNvPr id="16" name="Text Placeholder 2">
            <a:extLst>
              <a:ext uri="{FF2B5EF4-FFF2-40B4-BE49-F238E27FC236}">
                <a16:creationId xmlns:a16="http://schemas.microsoft.com/office/drawing/2014/main" id="{3949CC24-DE03-42EE-AF3C-1D1CA1AD8624}"/>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bg1"/>
                </a:solidFill>
              </a:defRPr>
            </a:lvl1pPr>
          </a:lstStyle>
          <a:p>
            <a:pPr lvl="0"/>
            <a:r>
              <a:rPr lang="en-US"/>
              <a:t>Presentation name</a:t>
            </a:r>
          </a:p>
        </p:txBody>
      </p:sp>
      <p:sp>
        <p:nvSpPr>
          <p:cNvPr id="18" name="Content Placeholder 13">
            <a:extLst>
              <a:ext uri="{FF2B5EF4-FFF2-40B4-BE49-F238E27FC236}">
                <a16:creationId xmlns:a16="http://schemas.microsoft.com/office/drawing/2014/main" id="{2E55147D-45CF-4DBD-B0B1-B5D97864987F}"/>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19" name="Text Placeholder 2">
            <a:extLst>
              <a:ext uri="{FF2B5EF4-FFF2-40B4-BE49-F238E27FC236}">
                <a16:creationId xmlns:a16="http://schemas.microsoft.com/office/drawing/2014/main" id="{74D408F5-102E-4F15-8F62-C10818030B36}"/>
              </a:ext>
            </a:extLst>
          </p:cNvPr>
          <p:cNvSpPr>
            <a:spLocks noGrp="1"/>
          </p:cNvSpPr>
          <p:nvPr>
            <p:ph type="body" sz="quarter" idx="13"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bg1"/>
                </a:solidFill>
                <a:latin typeface="+mn-lt"/>
              </a:defRPr>
            </a:lvl1pPr>
          </a:lstStyle>
          <a:p>
            <a:pPr lvl="0"/>
            <a:r>
              <a:rPr lang="en-US"/>
              <a:t>Section name</a:t>
            </a:r>
            <a:endParaRPr lang="en-GB"/>
          </a:p>
        </p:txBody>
      </p:sp>
      <p:sp>
        <p:nvSpPr>
          <p:cNvPr id="20" name="Line">
            <a:extLst>
              <a:ext uri="{FF2B5EF4-FFF2-40B4-BE49-F238E27FC236}">
                <a16:creationId xmlns:a16="http://schemas.microsoft.com/office/drawing/2014/main" id="{8E9C23AA-033A-4E29-B746-7DD1E117926F}"/>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21" name="Group 4">
            <a:extLst>
              <a:ext uri="{FF2B5EF4-FFF2-40B4-BE49-F238E27FC236}">
                <a16:creationId xmlns:a16="http://schemas.microsoft.com/office/drawing/2014/main" id="{42C987B0-C015-4AB0-B756-6EA03D1C98F9}"/>
              </a:ext>
            </a:extLst>
          </p:cNvPr>
          <p:cNvGrpSpPr>
            <a:grpSpLocks noChangeAspect="1"/>
          </p:cNvGrpSpPr>
          <p:nvPr/>
        </p:nvGrpSpPr>
        <p:grpSpPr bwMode="auto">
          <a:xfrm>
            <a:off x="11296078" y="368300"/>
            <a:ext cx="524447" cy="468313"/>
            <a:chOff x="7024" y="3734"/>
            <a:chExt cx="1308" cy="1168"/>
          </a:xfrm>
          <a:solidFill>
            <a:schemeClr val="bg1"/>
          </a:solidFill>
        </p:grpSpPr>
        <p:sp>
          <p:nvSpPr>
            <p:cNvPr id="22" name="Rectangle 5">
              <a:extLst>
                <a:ext uri="{FF2B5EF4-FFF2-40B4-BE49-F238E27FC236}">
                  <a16:creationId xmlns:a16="http://schemas.microsoft.com/office/drawing/2014/main" id="{7C9435A0-D098-4A72-9BA7-E0C39623D189}"/>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3" name="Rectangle 6">
              <a:extLst>
                <a:ext uri="{FF2B5EF4-FFF2-40B4-BE49-F238E27FC236}">
                  <a16:creationId xmlns:a16="http://schemas.microsoft.com/office/drawing/2014/main" id="{53EE6011-BF4A-4FE2-9EBD-A2F509EAD505}"/>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4" name="Rectangle 7">
              <a:extLst>
                <a:ext uri="{FF2B5EF4-FFF2-40B4-BE49-F238E27FC236}">
                  <a16:creationId xmlns:a16="http://schemas.microsoft.com/office/drawing/2014/main" id="{0B24EB97-B81D-453F-A08F-274167A90870}"/>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 name="Slide Number Placeholder 1">
            <a:extLst>
              <a:ext uri="{FF2B5EF4-FFF2-40B4-BE49-F238E27FC236}">
                <a16:creationId xmlns:a16="http://schemas.microsoft.com/office/drawing/2014/main" id="{B443508E-55F3-4DAF-8B4F-5CD0F057B34C}"/>
              </a:ext>
            </a:extLst>
          </p:cNvPr>
          <p:cNvSpPr>
            <a:spLocks noGrp="1"/>
          </p:cNvSpPr>
          <p:nvPr>
            <p:ph type="sldNum" sz="quarter" idx="14"/>
          </p:nvPr>
        </p:nvSpPr>
        <p:spPr/>
        <p:txBody>
          <a:body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25460575"/>
      </p:ext>
    </p:extLst>
  </p:cSld>
  <p:clrMapOvr>
    <a:masterClrMapping/>
  </p:clrMapOvr>
  <p:transition spd="med"/>
  <p:extLst>
    <p:ext uri="{DCECCB84-F9BA-43D5-87BE-67443E8EF086}">
      <p15:sldGuideLst xmlns:p15="http://schemas.microsoft.com/office/powerpoint/2012/main">
        <p15:guide id="11" orient="horz" pos="1366">
          <p15:clr>
            <a:srgbClr val="FBAE40"/>
          </p15:clr>
        </p15:guide>
        <p15:guide id="12" orient="horz" pos="2636">
          <p15:clr>
            <a:srgbClr val="FBAE40"/>
          </p15:clr>
        </p15:guide>
        <p15:guide id="13" orient="horz" pos="2205">
          <p15:clr>
            <a:srgbClr val="FBAE40"/>
          </p15:clr>
        </p15:guide>
        <p15:guide id="14" pos="3772">
          <p15:clr>
            <a:srgbClr val="FBAE40"/>
          </p15:clr>
        </p15:guide>
        <p15:guide id="15" pos="3908">
          <p15:clr>
            <a:srgbClr val="FBAE40"/>
          </p15:clr>
        </p15:guide>
        <p15:guide id="16" orient="horz" pos="1412">
          <p15:clr>
            <a:srgbClr val="FBAE40"/>
          </p15:clr>
        </p15:guide>
        <p15:guide id="17" orient="horz" pos="4042">
          <p15:clr>
            <a:srgbClr val="FBAE40"/>
          </p15:clr>
        </p15:guide>
        <p15:guide id="18" pos="2547">
          <p15:clr>
            <a:srgbClr val="FBAE40"/>
          </p15:clr>
        </p15:guide>
        <p15:guide id="19" pos="2683">
          <p15:clr>
            <a:srgbClr val="FBAE40"/>
          </p15:clr>
        </p15:guide>
        <p15:guide id="20" pos="5133">
          <p15:clr>
            <a:srgbClr val="FBAE40"/>
          </p15:clr>
        </p15:guide>
        <p15:guide id="21" pos="49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ark Purple (DO NOT USE)">
    <p:bg>
      <p:bgPr>
        <a:solidFill>
          <a:schemeClr val="tx1"/>
        </a:solidFill>
        <a:effectLst/>
      </p:bgPr>
    </p:bg>
    <p:spTree>
      <p:nvGrpSpPr>
        <p:cNvPr id="1" name=""/>
        <p:cNvGrpSpPr/>
        <p:nvPr/>
      </p:nvGrpSpPr>
      <p:grpSpPr>
        <a:xfrm>
          <a:off x="0" y="0"/>
          <a:ext cx="0" cy="0"/>
          <a:chOff x="0" y="0"/>
          <a:chExt cx="0" cy="0"/>
        </a:xfrm>
      </p:grpSpPr>
      <p:sp>
        <p:nvSpPr>
          <p:cNvPr id="15" name="Content Placeholder 13">
            <a:extLst>
              <a:ext uri="{FF2B5EF4-FFF2-40B4-BE49-F238E27FC236}">
                <a16:creationId xmlns:a16="http://schemas.microsoft.com/office/drawing/2014/main" id="{9B86B5C0-6057-42F0-9B7A-D785796ABEC7}"/>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2" name="Slide Number Placeholder 1">
            <a:extLst>
              <a:ext uri="{FF2B5EF4-FFF2-40B4-BE49-F238E27FC236}">
                <a16:creationId xmlns:a16="http://schemas.microsoft.com/office/drawing/2014/main" id="{84648EB0-B691-433B-939F-32A6BEB3A7F4}"/>
              </a:ext>
            </a:extLst>
          </p:cNvPr>
          <p:cNvSpPr>
            <a:spLocks noGrp="1"/>
          </p:cNvSpPr>
          <p:nvPr>
            <p:ph type="sldNum" sz="quarter" idx="13"/>
          </p:nvPr>
        </p:nvSpPr>
        <p:spPr/>
        <p:txBody>
          <a:body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168436431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White (DO NOT USE)">
    <p:bg>
      <p:bgPr>
        <a:solidFill>
          <a:schemeClr val="bg1"/>
        </a:solidFill>
        <a:effectLst/>
      </p:bgPr>
    </p:bg>
    <p:spTree>
      <p:nvGrpSpPr>
        <p:cNvPr id="1" name=""/>
        <p:cNvGrpSpPr/>
        <p:nvPr/>
      </p:nvGrpSpPr>
      <p:grpSpPr>
        <a:xfrm>
          <a:off x="0" y="0"/>
          <a:ext cx="0" cy="0"/>
          <a:chOff x="0" y="0"/>
          <a:chExt cx="0" cy="0"/>
        </a:xfrm>
      </p:grpSpPr>
      <p:sp>
        <p:nvSpPr>
          <p:cNvPr id="15" name="Content Placeholder 13">
            <a:extLst>
              <a:ext uri="{FF2B5EF4-FFF2-40B4-BE49-F238E27FC236}">
                <a16:creationId xmlns:a16="http://schemas.microsoft.com/office/drawing/2014/main" id="{9B86B5C0-6057-42F0-9B7A-D785796ABEC7}"/>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2" name="Slide Number Placeholder 1">
            <a:extLst>
              <a:ext uri="{FF2B5EF4-FFF2-40B4-BE49-F238E27FC236}">
                <a16:creationId xmlns:a16="http://schemas.microsoft.com/office/drawing/2014/main" id="{A5FDA85A-8C19-48E2-A7B8-6D4BF05E1B0B}"/>
              </a:ext>
            </a:extLst>
          </p:cNvPr>
          <p:cNvSpPr>
            <a:spLocks noGrp="1"/>
          </p:cNvSpPr>
          <p:nvPr>
            <p:ph type="sldNum" sz="quarter" idx="13"/>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86601677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Full Image, tagline)">
    <p:bg>
      <p:bgPr>
        <a:solidFill>
          <a:srgbClr val="5E00E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CBDA9A-0D1B-4A66-9FA4-57B974578814}"/>
              </a:ext>
            </a:extLst>
          </p:cNvPr>
          <p:cNvSpPr>
            <a:spLocks noGrp="1"/>
          </p:cNvSpPr>
          <p:nvPr>
            <p:ph type="pic" sz="quarter" idx="12"/>
          </p:nvPr>
        </p:nvSpPr>
        <p:spPr>
          <a:xfrm>
            <a:off x="0" y="0"/>
            <a:ext cx="12192000" cy="6858000"/>
          </a:xfrm>
          <a:prstGeom prst="rect">
            <a:avLst/>
          </a:prstGeom>
          <a:solidFill>
            <a:schemeClr val="bg1">
              <a:lumMod val="95000"/>
            </a:schemeClr>
          </a:solidFill>
        </p:spPr>
        <p:txBody>
          <a:bodyPr/>
          <a:lstStyle>
            <a:lvl1pPr marL="0" indent="0">
              <a:buNone/>
              <a:defRPr/>
            </a:lvl1pPr>
          </a:lstStyle>
          <a:p>
            <a:r>
              <a:rPr lang="en-US" dirty="0"/>
              <a:t>Click icon to add picture</a:t>
            </a:r>
            <a:endParaRPr lang="en-GB" dirty="0"/>
          </a:p>
        </p:txBody>
      </p:sp>
      <p:sp>
        <p:nvSpPr>
          <p:cNvPr id="29" name="Text Placeholder 28">
            <a:extLst>
              <a:ext uri="{FF2B5EF4-FFF2-40B4-BE49-F238E27FC236}">
                <a16:creationId xmlns:a16="http://schemas.microsoft.com/office/drawing/2014/main" id="{AC627C87-0BE9-49DC-BD15-64C829B02CFC}"/>
              </a:ext>
            </a:extLst>
          </p:cNvPr>
          <p:cNvSpPr>
            <a:spLocks noGrp="1"/>
          </p:cNvSpPr>
          <p:nvPr>
            <p:ph type="body" sz="quarter" idx="10" hasCustomPrompt="1"/>
          </p:nvPr>
        </p:nvSpPr>
        <p:spPr>
          <a:xfrm>
            <a:off x="371475" y="5876925"/>
            <a:ext cx="5724525" cy="595313"/>
          </a:xfrm>
          <a:prstGeom prst="rect">
            <a:avLst/>
          </a:prstGeom>
        </p:spPr>
        <p:txBody>
          <a:bodyPr lIns="0" tIns="0" rIns="0" bIns="0" anchor="t">
            <a:noAutofit/>
          </a:bodyPr>
          <a:lstStyle>
            <a:lvl1pPr marL="0" indent="0">
              <a:spcBef>
                <a:spcPts val="0"/>
              </a:spcBef>
              <a:spcAft>
                <a:spcPts val="200"/>
              </a:spcAft>
              <a:buNone/>
              <a:defRPr sz="1200">
                <a:solidFill>
                  <a:schemeClr val="bg1"/>
                </a:solidFill>
                <a:latin typeface="+mn-lt"/>
              </a:defRPr>
            </a:lvl1pPr>
            <a:lvl2pPr marL="222250" indent="0">
              <a:buNone/>
              <a:defRPr/>
            </a:lvl2pPr>
          </a:lstStyle>
          <a:p>
            <a:pPr lvl="0"/>
            <a:r>
              <a:rPr lang="en-US"/>
              <a:t>Footer text</a:t>
            </a:r>
          </a:p>
        </p:txBody>
      </p:sp>
      <p:sp>
        <p:nvSpPr>
          <p:cNvPr id="28" name="Text Placeholder 7">
            <a:extLst>
              <a:ext uri="{FF2B5EF4-FFF2-40B4-BE49-F238E27FC236}">
                <a16:creationId xmlns:a16="http://schemas.microsoft.com/office/drawing/2014/main" id="{5560FA01-98B8-4F93-92DF-99DBE356A014}"/>
              </a:ext>
            </a:extLst>
          </p:cNvPr>
          <p:cNvSpPr>
            <a:spLocks noGrp="1"/>
          </p:cNvSpPr>
          <p:nvPr>
            <p:ph type="body" sz="quarter" idx="13" hasCustomPrompt="1"/>
          </p:nvPr>
        </p:nvSpPr>
        <p:spPr>
          <a:xfrm>
            <a:off x="371474" y="2168525"/>
            <a:ext cx="5724525" cy="692497"/>
          </a:xfrm>
          <a:prstGeom prst="rect">
            <a:avLst/>
          </a:prstGeom>
        </p:spPr>
        <p:txBody>
          <a:bodyPr lIns="0" tIns="0" rIns="0" bIns="0">
            <a:spAutoFit/>
          </a:bodyPr>
          <a:lstStyle>
            <a:lvl1pPr marL="0" indent="0">
              <a:lnSpc>
                <a:spcPct val="90000"/>
              </a:lnSpc>
              <a:spcBef>
                <a:spcPts val="0"/>
              </a:spcBef>
              <a:spcAft>
                <a:spcPts val="800"/>
              </a:spcAft>
              <a:buNone/>
              <a:defRPr sz="5000" b="1">
                <a:solidFill>
                  <a:schemeClr val="bg1"/>
                </a:solidFill>
              </a:defRPr>
            </a:lvl1pPr>
          </a:lstStyle>
          <a:p>
            <a:pPr lvl="0"/>
            <a:r>
              <a:rPr lang="en-US"/>
              <a:t>Title text</a:t>
            </a:r>
            <a:endParaRPr lang="en-GB"/>
          </a:p>
        </p:txBody>
      </p:sp>
      <p:sp>
        <p:nvSpPr>
          <p:cNvPr id="33" name="Text Placeholder 32">
            <a:extLst>
              <a:ext uri="{FF2B5EF4-FFF2-40B4-BE49-F238E27FC236}">
                <a16:creationId xmlns:a16="http://schemas.microsoft.com/office/drawing/2014/main" id="{B2376695-7E17-4360-87C5-E38D7E798D56}"/>
              </a:ext>
            </a:extLst>
          </p:cNvPr>
          <p:cNvSpPr>
            <a:spLocks noGrp="1"/>
          </p:cNvSpPr>
          <p:nvPr>
            <p:ph type="body" sz="quarter" idx="11" hasCustomPrompt="1"/>
          </p:nvPr>
        </p:nvSpPr>
        <p:spPr>
          <a:xfrm>
            <a:off x="371475" y="4184650"/>
            <a:ext cx="5724525" cy="304699"/>
          </a:xfrm>
          <a:prstGeom prst="rect">
            <a:avLst/>
          </a:prstGeom>
        </p:spPr>
        <p:txBody>
          <a:bodyPr lIns="0" tIns="0" rIns="0" bIns="0" anchor="t">
            <a:spAutoFit/>
          </a:bodyPr>
          <a:lstStyle>
            <a:lvl1pPr marL="0" indent="0">
              <a:lnSpc>
                <a:spcPct val="90000"/>
              </a:lnSpc>
              <a:spcBef>
                <a:spcPts val="0"/>
              </a:spcBef>
              <a:spcAft>
                <a:spcPts val="800"/>
              </a:spcAft>
              <a:buNone/>
              <a:defRPr b="1">
                <a:solidFill>
                  <a:schemeClr val="bg1"/>
                </a:solidFill>
              </a:defRPr>
            </a:lvl1pPr>
            <a:lvl2pPr marL="22225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text</a:t>
            </a:r>
          </a:p>
        </p:txBody>
      </p:sp>
      <p:grpSp>
        <p:nvGrpSpPr>
          <p:cNvPr id="74" name="Group 4">
            <a:extLst>
              <a:ext uri="{FF2B5EF4-FFF2-40B4-BE49-F238E27FC236}">
                <a16:creationId xmlns:a16="http://schemas.microsoft.com/office/drawing/2014/main" id="{DD41B0C1-4211-4832-968F-8B421AD1F538}"/>
              </a:ext>
            </a:extLst>
          </p:cNvPr>
          <p:cNvGrpSpPr>
            <a:grpSpLocks noChangeAspect="1"/>
          </p:cNvGrpSpPr>
          <p:nvPr/>
        </p:nvGrpSpPr>
        <p:grpSpPr bwMode="auto">
          <a:xfrm>
            <a:off x="371496" y="368302"/>
            <a:ext cx="2556000" cy="760970"/>
            <a:chOff x="232" y="888"/>
            <a:chExt cx="4736" cy="1410"/>
          </a:xfrm>
          <a:solidFill>
            <a:schemeClr val="bg1"/>
          </a:solidFill>
        </p:grpSpPr>
        <p:sp>
          <p:nvSpPr>
            <p:cNvPr id="75" name="Freeform 5">
              <a:extLst>
                <a:ext uri="{FF2B5EF4-FFF2-40B4-BE49-F238E27FC236}">
                  <a16:creationId xmlns:a16="http://schemas.microsoft.com/office/drawing/2014/main" id="{61F87CDC-2814-4779-8287-48B89761C113}"/>
                </a:ext>
              </a:extLst>
            </p:cNvPr>
            <p:cNvSpPr>
              <a:spLocks noEditPoints="1"/>
            </p:cNvSpPr>
            <p:nvPr/>
          </p:nvSpPr>
          <p:spPr bwMode="auto">
            <a:xfrm>
              <a:off x="2420" y="1471"/>
              <a:ext cx="326" cy="277"/>
            </a:xfrm>
            <a:custGeom>
              <a:avLst/>
              <a:gdLst>
                <a:gd name="T0" fmla="*/ 102 w 137"/>
                <a:gd name="T1" fmla="*/ 2 h 116"/>
                <a:gd name="T2" fmla="*/ 102 w 137"/>
                <a:gd name="T3" fmla="*/ 12 h 116"/>
                <a:gd name="T4" fmla="*/ 63 w 137"/>
                <a:gd name="T5" fmla="*/ 0 h 116"/>
                <a:gd name="T6" fmla="*/ 0 w 137"/>
                <a:gd name="T7" fmla="*/ 58 h 116"/>
                <a:gd name="T8" fmla="*/ 63 w 137"/>
                <a:gd name="T9" fmla="*/ 116 h 116"/>
                <a:gd name="T10" fmla="*/ 102 w 137"/>
                <a:gd name="T11" fmla="*/ 104 h 116"/>
                <a:gd name="T12" fmla="*/ 102 w 137"/>
                <a:gd name="T13" fmla="*/ 113 h 116"/>
                <a:gd name="T14" fmla="*/ 137 w 137"/>
                <a:gd name="T15" fmla="*/ 113 h 116"/>
                <a:gd name="T16" fmla="*/ 137 w 137"/>
                <a:gd name="T17" fmla="*/ 2 h 116"/>
                <a:gd name="T18" fmla="*/ 102 w 137"/>
                <a:gd name="T19" fmla="*/ 2 h 116"/>
                <a:gd name="T20" fmla="*/ 70 w 137"/>
                <a:gd name="T21" fmla="*/ 88 h 116"/>
                <a:gd name="T22" fmla="*/ 36 w 137"/>
                <a:gd name="T23" fmla="*/ 58 h 116"/>
                <a:gd name="T24" fmla="*/ 70 w 137"/>
                <a:gd name="T25" fmla="*/ 28 h 116"/>
                <a:gd name="T26" fmla="*/ 104 w 137"/>
                <a:gd name="T27" fmla="*/ 58 h 116"/>
                <a:gd name="T28" fmla="*/ 70 w 137"/>
                <a:gd name="T29"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16">
                  <a:moveTo>
                    <a:pt x="102" y="2"/>
                  </a:moveTo>
                  <a:cubicBezTo>
                    <a:pt x="102" y="12"/>
                    <a:pt x="102" y="12"/>
                    <a:pt x="102" y="12"/>
                  </a:cubicBezTo>
                  <a:cubicBezTo>
                    <a:pt x="92" y="5"/>
                    <a:pt x="80" y="0"/>
                    <a:pt x="63" y="0"/>
                  </a:cubicBezTo>
                  <a:cubicBezTo>
                    <a:pt x="42" y="0"/>
                    <a:pt x="0" y="12"/>
                    <a:pt x="0" y="58"/>
                  </a:cubicBezTo>
                  <a:cubicBezTo>
                    <a:pt x="0" y="103"/>
                    <a:pt x="42" y="116"/>
                    <a:pt x="63" y="116"/>
                  </a:cubicBezTo>
                  <a:cubicBezTo>
                    <a:pt x="80" y="116"/>
                    <a:pt x="92" y="111"/>
                    <a:pt x="102" y="104"/>
                  </a:cubicBezTo>
                  <a:cubicBezTo>
                    <a:pt x="102" y="113"/>
                    <a:pt x="102" y="113"/>
                    <a:pt x="102" y="113"/>
                  </a:cubicBezTo>
                  <a:cubicBezTo>
                    <a:pt x="137" y="113"/>
                    <a:pt x="137" y="113"/>
                    <a:pt x="137" y="113"/>
                  </a:cubicBezTo>
                  <a:cubicBezTo>
                    <a:pt x="137" y="2"/>
                    <a:pt x="137" y="2"/>
                    <a:pt x="137" y="2"/>
                  </a:cubicBezTo>
                  <a:lnTo>
                    <a:pt x="102" y="2"/>
                  </a:lnTo>
                  <a:close/>
                  <a:moveTo>
                    <a:pt x="70" y="88"/>
                  </a:moveTo>
                  <a:cubicBezTo>
                    <a:pt x="50" y="88"/>
                    <a:pt x="36" y="75"/>
                    <a:pt x="36" y="58"/>
                  </a:cubicBezTo>
                  <a:cubicBezTo>
                    <a:pt x="36" y="39"/>
                    <a:pt x="50" y="28"/>
                    <a:pt x="70" y="28"/>
                  </a:cubicBezTo>
                  <a:cubicBezTo>
                    <a:pt x="90" y="28"/>
                    <a:pt x="104" y="40"/>
                    <a:pt x="104" y="58"/>
                  </a:cubicBezTo>
                  <a:cubicBezTo>
                    <a:pt x="104" y="77"/>
                    <a:pt x="91" y="88"/>
                    <a:pt x="7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Freeform 6">
              <a:extLst>
                <a:ext uri="{FF2B5EF4-FFF2-40B4-BE49-F238E27FC236}">
                  <a16:creationId xmlns:a16="http://schemas.microsoft.com/office/drawing/2014/main" id="{15BD4441-2893-4071-970F-075DD4FBA29E}"/>
                </a:ext>
              </a:extLst>
            </p:cNvPr>
            <p:cNvSpPr>
              <a:spLocks/>
            </p:cNvSpPr>
            <p:nvPr/>
          </p:nvSpPr>
          <p:spPr bwMode="auto">
            <a:xfrm>
              <a:off x="3161" y="1386"/>
              <a:ext cx="256" cy="354"/>
            </a:xfrm>
            <a:custGeom>
              <a:avLst/>
              <a:gdLst>
                <a:gd name="T0" fmla="*/ 31 w 108"/>
                <a:gd name="T1" fmla="*/ 113 h 149"/>
                <a:gd name="T2" fmla="*/ 31 w 108"/>
                <a:gd name="T3" fmla="*/ 65 h 149"/>
                <a:gd name="T4" fmla="*/ 0 w 108"/>
                <a:gd name="T5" fmla="*/ 65 h 149"/>
                <a:gd name="T6" fmla="*/ 0 w 108"/>
                <a:gd name="T7" fmla="*/ 38 h 149"/>
                <a:gd name="T8" fmla="*/ 31 w 108"/>
                <a:gd name="T9" fmla="*/ 38 h 149"/>
                <a:gd name="T10" fmla="*/ 31 w 108"/>
                <a:gd name="T11" fmla="*/ 0 h 149"/>
                <a:gd name="T12" fmla="*/ 67 w 108"/>
                <a:gd name="T13" fmla="*/ 0 h 149"/>
                <a:gd name="T14" fmla="*/ 67 w 108"/>
                <a:gd name="T15" fmla="*/ 38 h 149"/>
                <a:gd name="T16" fmla="*/ 108 w 108"/>
                <a:gd name="T17" fmla="*/ 38 h 149"/>
                <a:gd name="T18" fmla="*/ 108 w 108"/>
                <a:gd name="T19" fmla="*/ 65 h 149"/>
                <a:gd name="T20" fmla="*/ 67 w 108"/>
                <a:gd name="T21" fmla="*/ 65 h 149"/>
                <a:gd name="T22" fmla="*/ 67 w 108"/>
                <a:gd name="T23" fmla="*/ 122 h 149"/>
                <a:gd name="T24" fmla="*/ 83 w 108"/>
                <a:gd name="T25" fmla="*/ 122 h 149"/>
                <a:gd name="T26" fmla="*/ 106 w 108"/>
                <a:gd name="T27" fmla="*/ 122 h 149"/>
                <a:gd name="T28" fmla="*/ 106 w 108"/>
                <a:gd name="T29" fmla="*/ 149 h 149"/>
                <a:gd name="T30" fmla="*/ 71 w 108"/>
                <a:gd name="T31" fmla="*/ 149 h 149"/>
                <a:gd name="T32" fmla="*/ 31 w 108"/>
                <a:gd name="T33" fmla="*/ 1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49">
                  <a:moveTo>
                    <a:pt x="31" y="113"/>
                  </a:moveTo>
                  <a:cubicBezTo>
                    <a:pt x="31" y="65"/>
                    <a:pt x="31" y="65"/>
                    <a:pt x="31" y="65"/>
                  </a:cubicBezTo>
                  <a:cubicBezTo>
                    <a:pt x="0" y="65"/>
                    <a:pt x="0" y="65"/>
                    <a:pt x="0" y="65"/>
                  </a:cubicBezTo>
                  <a:cubicBezTo>
                    <a:pt x="0" y="38"/>
                    <a:pt x="0" y="38"/>
                    <a:pt x="0" y="38"/>
                  </a:cubicBezTo>
                  <a:cubicBezTo>
                    <a:pt x="31" y="38"/>
                    <a:pt x="31" y="38"/>
                    <a:pt x="31" y="38"/>
                  </a:cubicBezTo>
                  <a:cubicBezTo>
                    <a:pt x="31" y="0"/>
                    <a:pt x="31" y="0"/>
                    <a:pt x="31" y="0"/>
                  </a:cubicBezTo>
                  <a:cubicBezTo>
                    <a:pt x="67" y="0"/>
                    <a:pt x="67" y="0"/>
                    <a:pt x="67" y="0"/>
                  </a:cubicBezTo>
                  <a:cubicBezTo>
                    <a:pt x="67" y="38"/>
                    <a:pt x="67" y="38"/>
                    <a:pt x="67" y="38"/>
                  </a:cubicBezTo>
                  <a:cubicBezTo>
                    <a:pt x="108" y="38"/>
                    <a:pt x="108" y="38"/>
                    <a:pt x="108" y="38"/>
                  </a:cubicBezTo>
                  <a:cubicBezTo>
                    <a:pt x="108" y="65"/>
                    <a:pt x="108" y="65"/>
                    <a:pt x="108" y="65"/>
                  </a:cubicBezTo>
                  <a:cubicBezTo>
                    <a:pt x="67" y="65"/>
                    <a:pt x="67" y="65"/>
                    <a:pt x="67" y="65"/>
                  </a:cubicBezTo>
                  <a:cubicBezTo>
                    <a:pt x="67" y="122"/>
                    <a:pt x="67" y="122"/>
                    <a:pt x="67" y="122"/>
                  </a:cubicBezTo>
                  <a:cubicBezTo>
                    <a:pt x="83" y="122"/>
                    <a:pt x="83" y="122"/>
                    <a:pt x="83" y="122"/>
                  </a:cubicBezTo>
                  <a:cubicBezTo>
                    <a:pt x="106" y="122"/>
                    <a:pt x="106" y="122"/>
                    <a:pt x="106" y="122"/>
                  </a:cubicBezTo>
                  <a:cubicBezTo>
                    <a:pt x="106" y="149"/>
                    <a:pt x="106" y="149"/>
                    <a:pt x="106" y="149"/>
                  </a:cubicBezTo>
                  <a:cubicBezTo>
                    <a:pt x="106" y="149"/>
                    <a:pt x="86" y="149"/>
                    <a:pt x="71" y="149"/>
                  </a:cubicBezTo>
                  <a:cubicBezTo>
                    <a:pt x="40" y="149"/>
                    <a:pt x="31" y="136"/>
                    <a:pt x="31"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7">
              <a:extLst>
                <a:ext uri="{FF2B5EF4-FFF2-40B4-BE49-F238E27FC236}">
                  <a16:creationId xmlns:a16="http://schemas.microsoft.com/office/drawing/2014/main" id="{A1A4ECB3-AE23-4DD7-B754-0BAB31F74E70}"/>
                </a:ext>
              </a:extLst>
            </p:cNvPr>
            <p:cNvSpPr>
              <a:spLocks/>
            </p:cNvSpPr>
            <p:nvPr/>
          </p:nvSpPr>
          <p:spPr bwMode="auto">
            <a:xfrm>
              <a:off x="2067" y="1374"/>
              <a:ext cx="344" cy="366"/>
            </a:xfrm>
            <a:custGeom>
              <a:avLst/>
              <a:gdLst>
                <a:gd name="T0" fmla="*/ 0 w 344"/>
                <a:gd name="T1" fmla="*/ 0 h 366"/>
                <a:gd name="T2" fmla="*/ 344 w 344"/>
                <a:gd name="T3" fmla="*/ 0 h 366"/>
                <a:gd name="T4" fmla="*/ 344 w 344"/>
                <a:gd name="T5" fmla="*/ 73 h 366"/>
                <a:gd name="T6" fmla="*/ 88 w 344"/>
                <a:gd name="T7" fmla="*/ 73 h 366"/>
                <a:gd name="T8" fmla="*/ 88 w 344"/>
                <a:gd name="T9" fmla="*/ 157 h 366"/>
                <a:gd name="T10" fmla="*/ 299 w 344"/>
                <a:gd name="T11" fmla="*/ 157 h 366"/>
                <a:gd name="T12" fmla="*/ 299 w 344"/>
                <a:gd name="T13" fmla="*/ 226 h 366"/>
                <a:gd name="T14" fmla="*/ 88 w 344"/>
                <a:gd name="T15" fmla="*/ 226 h 366"/>
                <a:gd name="T16" fmla="*/ 88 w 344"/>
                <a:gd name="T17" fmla="*/ 366 h 366"/>
                <a:gd name="T18" fmla="*/ 0 w 344"/>
                <a:gd name="T19" fmla="*/ 366 h 366"/>
                <a:gd name="T20" fmla="*/ 0 w 344"/>
                <a:gd name="T21"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4" h="366">
                  <a:moveTo>
                    <a:pt x="0" y="0"/>
                  </a:moveTo>
                  <a:lnTo>
                    <a:pt x="344" y="0"/>
                  </a:lnTo>
                  <a:lnTo>
                    <a:pt x="344" y="73"/>
                  </a:lnTo>
                  <a:lnTo>
                    <a:pt x="88" y="73"/>
                  </a:lnTo>
                  <a:lnTo>
                    <a:pt x="88" y="157"/>
                  </a:lnTo>
                  <a:lnTo>
                    <a:pt x="299" y="157"/>
                  </a:lnTo>
                  <a:lnTo>
                    <a:pt x="299" y="226"/>
                  </a:lnTo>
                  <a:lnTo>
                    <a:pt x="88" y="226"/>
                  </a:lnTo>
                  <a:lnTo>
                    <a:pt x="88" y="366"/>
                  </a:lnTo>
                  <a:lnTo>
                    <a:pt x="0" y="3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8">
              <a:extLst>
                <a:ext uri="{FF2B5EF4-FFF2-40B4-BE49-F238E27FC236}">
                  <a16:creationId xmlns:a16="http://schemas.microsoft.com/office/drawing/2014/main" id="{93745194-9557-4F41-BA7A-6EDB9B22E4A1}"/>
                </a:ext>
              </a:extLst>
            </p:cNvPr>
            <p:cNvSpPr>
              <a:spLocks/>
            </p:cNvSpPr>
            <p:nvPr/>
          </p:nvSpPr>
          <p:spPr bwMode="auto">
            <a:xfrm>
              <a:off x="2812" y="1471"/>
              <a:ext cx="318" cy="277"/>
            </a:xfrm>
            <a:custGeom>
              <a:avLst/>
              <a:gdLst>
                <a:gd name="T0" fmla="*/ 0 w 134"/>
                <a:gd name="T1" fmla="*/ 58 h 116"/>
                <a:gd name="T2" fmla="*/ 70 w 134"/>
                <a:gd name="T3" fmla="*/ 0 h 116"/>
                <a:gd name="T4" fmla="*/ 134 w 134"/>
                <a:gd name="T5" fmla="*/ 34 h 116"/>
                <a:gd name="T6" fmla="*/ 101 w 134"/>
                <a:gd name="T7" fmla="*/ 44 h 116"/>
                <a:gd name="T8" fmla="*/ 70 w 134"/>
                <a:gd name="T9" fmla="*/ 28 h 116"/>
                <a:gd name="T10" fmla="*/ 37 w 134"/>
                <a:gd name="T11" fmla="*/ 58 h 116"/>
                <a:gd name="T12" fmla="*/ 69 w 134"/>
                <a:gd name="T13" fmla="*/ 88 h 116"/>
                <a:gd name="T14" fmla="*/ 102 w 134"/>
                <a:gd name="T15" fmla="*/ 70 h 116"/>
                <a:gd name="T16" fmla="*/ 134 w 134"/>
                <a:gd name="T17" fmla="*/ 81 h 116"/>
                <a:gd name="T18" fmla="*/ 67 w 134"/>
                <a:gd name="T19" fmla="*/ 116 h 116"/>
                <a:gd name="T20" fmla="*/ 0 w 134"/>
                <a:gd name="T2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16">
                  <a:moveTo>
                    <a:pt x="0" y="58"/>
                  </a:moveTo>
                  <a:cubicBezTo>
                    <a:pt x="0" y="12"/>
                    <a:pt x="42" y="0"/>
                    <a:pt x="70" y="0"/>
                  </a:cubicBezTo>
                  <a:cubicBezTo>
                    <a:pt x="103" y="0"/>
                    <a:pt x="125" y="12"/>
                    <a:pt x="134" y="34"/>
                  </a:cubicBezTo>
                  <a:cubicBezTo>
                    <a:pt x="101" y="44"/>
                    <a:pt x="101" y="44"/>
                    <a:pt x="101" y="44"/>
                  </a:cubicBezTo>
                  <a:cubicBezTo>
                    <a:pt x="96" y="34"/>
                    <a:pt x="85" y="28"/>
                    <a:pt x="70" y="28"/>
                  </a:cubicBezTo>
                  <a:cubicBezTo>
                    <a:pt x="51" y="28"/>
                    <a:pt x="37" y="38"/>
                    <a:pt x="37" y="58"/>
                  </a:cubicBezTo>
                  <a:cubicBezTo>
                    <a:pt x="37" y="75"/>
                    <a:pt x="49" y="88"/>
                    <a:pt x="69" y="88"/>
                  </a:cubicBezTo>
                  <a:cubicBezTo>
                    <a:pt x="78" y="88"/>
                    <a:pt x="95" y="85"/>
                    <a:pt x="102" y="70"/>
                  </a:cubicBezTo>
                  <a:cubicBezTo>
                    <a:pt x="134" y="81"/>
                    <a:pt x="134" y="81"/>
                    <a:pt x="134" y="81"/>
                  </a:cubicBezTo>
                  <a:cubicBezTo>
                    <a:pt x="127" y="98"/>
                    <a:pt x="105" y="116"/>
                    <a:pt x="67" y="116"/>
                  </a:cubicBezTo>
                  <a:cubicBezTo>
                    <a:pt x="37" y="116"/>
                    <a:pt x="0" y="102"/>
                    <a:pt x="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9" name="Freeform 9">
              <a:extLst>
                <a:ext uri="{FF2B5EF4-FFF2-40B4-BE49-F238E27FC236}">
                  <a16:creationId xmlns:a16="http://schemas.microsoft.com/office/drawing/2014/main" id="{865888C4-6FE7-4B67-A3E8-CEABB3B68343}"/>
                </a:ext>
              </a:extLst>
            </p:cNvPr>
            <p:cNvSpPr>
              <a:spLocks noEditPoints="1"/>
            </p:cNvSpPr>
            <p:nvPr/>
          </p:nvSpPr>
          <p:spPr bwMode="auto">
            <a:xfrm>
              <a:off x="3465" y="1471"/>
              <a:ext cx="335" cy="277"/>
            </a:xfrm>
            <a:custGeom>
              <a:avLst/>
              <a:gdLst>
                <a:gd name="T0" fmla="*/ 0 w 141"/>
                <a:gd name="T1" fmla="*/ 58 h 116"/>
                <a:gd name="T2" fmla="*/ 70 w 141"/>
                <a:gd name="T3" fmla="*/ 0 h 116"/>
                <a:gd name="T4" fmla="*/ 141 w 141"/>
                <a:gd name="T5" fmla="*/ 58 h 116"/>
                <a:gd name="T6" fmla="*/ 70 w 141"/>
                <a:gd name="T7" fmla="*/ 116 h 116"/>
                <a:gd name="T8" fmla="*/ 0 w 141"/>
                <a:gd name="T9" fmla="*/ 58 h 116"/>
                <a:gd name="T10" fmla="*/ 105 w 141"/>
                <a:gd name="T11" fmla="*/ 58 h 116"/>
                <a:gd name="T12" fmla="*/ 70 w 141"/>
                <a:gd name="T13" fmla="*/ 28 h 116"/>
                <a:gd name="T14" fmla="*/ 36 w 141"/>
                <a:gd name="T15" fmla="*/ 58 h 116"/>
                <a:gd name="T16" fmla="*/ 70 w 141"/>
                <a:gd name="T17" fmla="*/ 88 h 116"/>
                <a:gd name="T18" fmla="*/ 105 w 141"/>
                <a:gd name="T1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6">
                  <a:moveTo>
                    <a:pt x="0" y="58"/>
                  </a:moveTo>
                  <a:cubicBezTo>
                    <a:pt x="0" y="12"/>
                    <a:pt x="40" y="0"/>
                    <a:pt x="70" y="0"/>
                  </a:cubicBezTo>
                  <a:cubicBezTo>
                    <a:pt x="101" y="0"/>
                    <a:pt x="141" y="12"/>
                    <a:pt x="141" y="58"/>
                  </a:cubicBezTo>
                  <a:cubicBezTo>
                    <a:pt x="141" y="102"/>
                    <a:pt x="101" y="116"/>
                    <a:pt x="70" y="116"/>
                  </a:cubicBezTo>
                  <a:cubicBezTo>
                    <a:pt x="40" y="116"/>
                    <a:pt x="0" y="102"/>
                    <a:pt x="0" y="58"/>
                  </a:cubicBezTo>
                  <a:close/>
                  <a:moveTo>
                    <a:pt x="105" y="58"/>
                  </a:moveTo>
                  <a:cubicBezTo>
                    <a:pt x="105" y="40"/>
                    <a:pt x="91" y="28"/>
                    <a:pt x="70" y="28"/>
                  </a:cubicBezTo>
                  <a:cubicBezTo>
                    <a:pt x="50" y="28"/>
                    <a:pt x="36" y="39"/>
                    <a:pt x="36" y="58"/>
                  </a:cubicBezTo>
                  <a:cubicBezTo>
                    <a:pt x="36" y="75"/>
                    <a:pt x="50" y="88"/>
                    <a:pt x="70" y="88"/>
                  </a:cubicBezTo>
                  <a:cubicBezTo>
                    <a:pt x="91" y="88"/>
                    <a:pt x="105" y="77"/>
                    <a:pt x="10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10">
              <a:extLst>
                <a:ext uri="{FF2B5EF4-FFF2-40B4-BE49-F238E27FC236}">
                  <a16:creationId xmlns:a16="http://schemas.microsoft.com/office/drawing/2014/main" id="{617D6D69-AEF3-4F35-9FE8-A54144C55B57}"/>
                </a:ext>
              </a:extLst>
            </p:cNvPr>
            <p:cNvSpPr>
              <a:spLocks/>
            </p:cNvSpPr>
            <p:nvPr/>
          </p:nvSpPr>
          <p:spPr bwMode="auto">
            <a:xfrm>
              <a:off x="3864" y="1469"/>
              <a:ext cx="216" cy="271"/>
            </a:xfrm>
            <a:custGeom>
              <a:avLst/>
              <a:gdLst>
                <a:gd name="T0" fmla="*/ 0 w 91"/>
                <a:gd name="T1" fmla="*/ 3 h 114"/>
                <a:gd name="T2" fmla="*/ 36 w 91"/>
                <a:gd name="T3" fmla="*/ 3 h 114"/>
                <a:gd name="T4" fmla="*/ 36 w 91"/>
                <a:gd name="T5" fmla="*/ 21 h 114"/>
                <a:gd name="T6" fmla="*/ 90 w 91"/>
                <a:gd name="T7" fmla="*/ 1 h 114"/>
                <a:gd name="T8" fmla="*/ 91 w 91"/>
                <a:gd name="T9" fmla="*/ 1 h 114"/>
                <a:gd name="T10" fmla="*/ 91 w 91"/>
                <a:gd name="T11" fmla="*/ 33 h 114"/>
                <a:gd name="T12" fmla="*/ 81 w 91"/>
                <a:gd name="T13" fmla="*/ 33 h 114"/>
                <a:gd name="T14" fmla="*/ 36 w 91"/>
                <a:gd name="T15" fmla="*/ 45 h 114"/>
                <a:gd name="T16" fmla="*/ 36 w 91"/>
                <a:gd name="T17" fmla="*/ 114 h 114"/>
                <a:gd name="T18" fmla="*/ 0 w 91"/>
                <a:gd name="T19" fmla="*/ 114 h 114"/>
                <a:gd name="T20" fmla="*/ 0 w 91"/>
                <a:gd name="T21"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14">
                  <a:moveTo>
                    <a:pt x="0" y="3"/>
                  </a:moveTo>
                  <a:cubicBezTo>
                    <a:pt x="36" y="3"/>
                    <a:pt x="36" y="3"/>
                    <a:pt x="36" y="3"/>
                  </a:cubicBezTo>
                  <a:cubicBezTo>
                    <a:pt x="36" y="21"/>
                    <a:pt x="36" y="21"/>
                    <a:pt x="36" y="21"/>
                  </a:cubicBezTo>
                  <a:cubicBezTo>
                    <a:pt x="43" y="11"/>
                    <a:pt x="58" y="0"/>
                    <a:pt x="90" y="1"/>
                  </a:cubicBezTo>
                  <a:cubicBezTo>
                    <a:pt x="91" y="1"/>
                    <a:pt x="91" y="1"/>
                    <a:pt x="91" y="1"/>
                  </a:cubicBezTo>
                  <a:cubicBezTo>
                    <a:pt x="91" y="33"/>
                    <a:pt x="91" y="33"/>
                    <a:pt x="91" y="33"/>
                  </a:cubicBezTo>
                  <a:cubicBezTo>
                    <a:pt x="90" y="33"/>
                    <a:pt x="84" y="33"/>
                    <a:pt x="81" y="33"/>
                  </a:cubicBezTo>
                  <a:cubicBezTo>
                    <a:pt x="57" y="33"/>
                    <a:pt x="42" y="39"/>
                    <a:pt x="36" y="45"/>
                  </a:cubicBezTo>
                  <a:cubicBezTo>
                    <a:pt x="36" y="114"/>
                    <a:pt x="36" y="114"/>
                    <a:pt x="36" y="114"/>
                  </a:cubicBezTo>
                  <a:cubicBezTo>
                    <a:pt x="0" y="114"/>
                    <a:pt x="0" y="114"/>
                    <a:pt x="0" y="114"/>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Freeform 11">
              <a:extLst>
                <a:ext uri="{FF2B5EF4-FFF2-40B4-BE49-F238E27FC236}">
                  <a16:creationId xmlns:a16="http://schemas.microsoft.com/office/drawing/2014/main" id="{06C9D567-A660-4BDA-8279-3D5FBB20E49E}"/>
                </a:ext>
              </a:extLst>
            </p:cNvPr>
            <p:cNvSpPr>
              <a:spLocks/>
            </p:cNvSpPr>
            <p:nvPr/>
          </p:nvSpPr>
          <p:spPr bwMode="auto">
            <a:xfrm>
              <a:off x="4108" y="1476"/>
              <a:ext cx="354" cy="367"/>
            </a:xfrm>
            <a:custGeom>
              <a:avLst/>
              <a:gdLst>
                <a:gd name="T0" fmla="*/ 16 w 149"/>
                <a:gd name="T1" fmla="*/ 154 h 154"/>
                <a:gd name="T2" fmla="*/ 16 w 149"/>
                <a:gd name="T3" fmla="*/ 127 h 154"/>
                <a:gd name="T4" fmla="*/ 52 w 149"/>
                <a:gd name="T5" fmla="*/ 127 h 154"/>
                <a:gd name="T6" fmla="*/ 57 w 149"/>
                <a:gd name="T7" fmla="*/ 117 h 154"/>
                <a:gd name="T8" fmla="*/ 0 w 149"/>
                <a:gd name="T9" fmla="*/ 0 h 154"/>
                <a:gd name="T10" fmla="*/ 39 w 149"/>
                <a:gd name="T11" fmla="*/ 0 h 154"/>
                <a:gd name="T12" fmla="*/ 76 w 149"/>
                <a:gd name="T13" fmla="*/ 78 h 154"/>
                <a:gd name="T14" fmla="*/ 113 w 149"/>
                <a:gd name="T15" fmla="*/ 0 h 154"/>
                <a:gd name="T16" fmla="*/ 149 w 149"/>
                <a:gd name="T17" fmla="*/ 0 h 154"/>
                <a:gd name="T18" fmla="*/ 91 w 149"/>
                <a:gd name="T19" fmla="*/ 120 h 154"/>
                <a:gd name="T20" fmla="*/ 43 w 149"/>
                <a:gd name="T21" fmla="*/ 154 h 154"/>
                <a:gd name="T22" fmla="*/ 16 w 149"/>
                <a:gd name="T23"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54">
                  <a:moveTo>
                    <a:pt x="16" y="154"/>
                  </a:moveTo>
                  <a:cubicBezTo>
                    <a:pt x="16" y="127"/>
                    <a:pt x="16" y="127"/>
                    <a:pt x="16" y="127"/>
                  </a:cubicBezTo>
                  <a:cubicBezTo>
                    <a:pt x="52" y="127"/>
                    <a:pt x="52" y="127"/>
                    <a:pt x="52" y="127"/>
                  </a:cubicBezTo>
                  <a:cubicBezTo>
                    <a:pt x="57" y="117"/>
                    <a:pt x="57" y="117"/>
                    <a:pt x="57" y="117"/>
                  </a:cubicBezTo>
                  <a:cubicBezTo>
                    <a:pt x="0" y="0"/>
                    <a:pt x="0" y="0"/>
                    <a:pt x="0" y="0"/>
                  </a:cubicBezTo>
                  <a:cubicBezTo>
                    <a:pt x="39" y="0"/>
                    <a:pt x="39" y="0"/>
                    <a:pt x="39" y="0"/>
                  </a:cubicBezTo>
                  <a:cubicBezTo>
                    <a:pt x="76" y="78"/>
                    <a:pt x="76" y="78"/>
                    <a:pt x="76" y="78"/>
                  </a:cubicBezTo>
                  <a:cubicBezTo>
                    <a:pt x="113" y="0"/>
                    <a:pt x="113" y="0"/>
                    <a:pt x="113" y="0"/>
                  </a:cubicBezTo>
                  <a:cubicBezTo>
                    <a:pt x="149" y="0"/>
                    <a:pt x="149" y="0"/>
                    <a:pt x="149" y="0"/>
                  </a:cubicBezTo>
                  <a:cubicBezTo>
                    <a:pt x="91" y="120"/>
                    <a:pt x="91" y="120"/>
                    <a:pt x="91" y="120"/>
                  </a:cubicBezTo>
                  <a:cubicBezTo>
                    <a:pt x="78" y="146"/>
                    <a:pt x="67" y="154"/>
                    <a:pt x="43" y="154"/>
                  </a:cubicBezTo>
                  <a:cubicBezTo>
                    <a:pt x="25" y="154"/>
                    <a:pt x="16" y="154"/>
                    <a:pt x="1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2" name="Freeform 12">
              <a:extLst>
                <a:ext uri="{FF2B5EF4-FFF2-40B4-BE49-F238E27FC236}">
                  <a16:creationId xmlns:a16="http://schemas.microsoft.com/office/drawing/2014/main" id="{F9F2726B-413E-4587-9AFB-0EAC4E416C97}"/>
                </a:ext>
              </a:extLst>
            </p:cNvPr>
            <p:cNvSpPr>
              <a:spLocks noEditPoints="1"/>
            </p:cNvSpPr>
            <p:nvPr/>
          </p:nvSpPr>
          <p:spPr bwMode="auto">
            <a:xfrm>
              <a:off x="3949" y="985"/>
              <a:ext cx="328" cy="386"/>
            </a:xfrm>
            <a:custGeom>
              <a:avLst/>
              <a:gdLst>
                <a:gd name="T0" fmla="*/ 138 w 138"/>
                <a:gd name="T1" fmla="*/ 2 h 162"/>
                <a:gd name="T2" fmla="*/ 102 w 138"/>
                <a:gd name="T3" fmla="*/ 2 h 162"/>
                <a:gd name="T4" fmla="*/ 102 w 138"/>
                <a:gd name="T5" fmla="*/ 12 h 162"/>
                <a:gd name="T6" fmla="*/ 63 w 138"/>
                <a:gd name="T7" fmla="*/ 0 h 162"/>
                <a:gd name="T8" fmla="*/ 0 w 138"/>
                <a:gd name="T9" fmla="*/ 58 h 162"/>
                <a:gd name="T10" fmla="*/ 63 w 138"/>
                <a:gd name="T11" fmla="*/ 116 h 162"/>
                <a:gd name="T12" fmla="*/ 102 w 138"/>
                <a:gd name="T13" fmla="*/ 104 h 162"/>
                <a:gd name="T14" fmla="*/ 102 w 138"/>
                <a:gd name="T15" fmla="*/ 106 h 162"/>
                <a:gd name="T16" fmla="*/ 68 w 138"/>
                <a:gd name="T17" fmla="*/ 135 h 162"/>
                <a:gd name="T18" fmla="*/ 30 w 138"/>
                <a:gd name="T19" fmla="*/ 122 h 162"/>
                <a:gd name="T20" fmla="*/ 6 w 138"/>
                <a:gd name="T21" fmla="*/ 137 h 162"/>
                <a:gd name="T22" fmla="*/ 71 w 138"/>
                <a:gd name="T23" fmla="*/ 162 h 162"/>
                <a:gd name="T24" fmla="*/ 138 w 138"/>
                <a:gd name="T25" fmla="*/ 103 h 162"/>
                <a:gd name="T26" fmla="*/ 138 w 138"/>
                <a:gd name="T27" fmla="*/ 2 h 162"/>
                <a:gd name="T28" fmla="*/ 71 w 138"/>
                <a:gd name="T29" fmla="*/ 88 h 162"/>
                <a:gd name="T30" fmla="*/ 36 w 138"/>
                <a:gd name="T31" fmla="*/ 58 h 162"/>
                <a:gd name="T32" fmla="*/ 71 w 138"/>
                <a:gd name="T33" fmla="*/ 29 h 162"/>
                <a:gd name="T34" fmla="*/ 105 w 138"/>
                <a:gd name="T35" fmla="*/ 58 h 162"/>
                <a:gd name="T36" fmla="*/ 71 w 138"/>
                <a:gd name="T37" fmla="*/ 8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62">
                  <a:moveTo>
                    <a:pt x="138" y="2"/>
                  </a:moveTo>
                  <a:cubicBezTo>
                    <a:pt x="102" y="2"/>
                    <a:pt x="102" y="2"/>
                    <a:pt x="102" y="2"/>
                  </a:cubicBezTo>
                  <a:cubicBezTo>
                    <a:pt x="102" y="12"/>
                    <a:pt x="102" y="12"/>
                    <a:pt x="102" y="12"/>
                  </a:cubicBezTo>
                  <a:cubicBezTo>
                    <a:pt x="93" y="5"/>
                    <a:pt x="80" y="0"/>
                    <a:pt x="63" y="0"/>
                  </a:cubicBezTo>
                  <a:cubicBezTo>
                    <a:pt x="43" y="0"/>
                    <a:pt x="0" y="12"/>
                    <a:pt x="0" y="58"/>
                  </a:cubicBezTo>
                  <a:cubicBezTo>
                    <a:pt x="0" y="104"/>
                    <a:pt x="42" y="116"/>
                    <a:pt x="63" y="116"/>
                  </a:cubicBezTo>
                  <a:cubicBezTo>
                    <a:pt x="80" y="116"/>
                    <a:pt x="93" y="111"/>
                    <a:pt x="102" y="104"/>
                  </a:cubicBezTo>
                  <a:cubicBezTo>
                    <a:pt x="102" y="106"/>
                    <a:pt x="102" y="106"/>
                    <a:pt x="102" y="106"/>
                  </a:cubicBezTo>
                  <a:cubicBezTo>
                    <a:pt x="102" y="126"/>
                    <a:pt x="91" y="135"/>
                    <a:pt x="68" y="135"/>
                  </a:cubicBezTo>
                  <a:cubicBezTo>
                    <a:pt x="53" y="135"/>
                    <a:pt x="39" y="130"/>
                    <a:pt x="30" y="122"/>
                  </a:cubicBezTo>
                  <a:cubicBezTo>
                    <a:pt x="6" y="137"/>
                    <a:pt x="6" y="137"/>
                    <a:pt x="6" y="137"/>
                  </a:cubicBezTo>
                  <a:cubicBezTo>
                    <a:pt x="15" y="150"/>
                    <a:pt x="38" y="162"/>
                    <a:pt x="71" y="162"/>
                  </a:cubicBezTo>
                  <a:cubicBezTo>
                    <a:pt x="103" y="162"/>
                    <a:pt x="138" y="151"/>
                    <a:pt x="138" y="103"/>
                  </a:cubicBezTo>
                  <a:cubicBezTo>
                    <a:pt x="138" y="98"/>
                    <a:pt x="138" y="2"/>
                    <a:pt x="138" y="2"/>
                  </a:cubicBezTo>
                  <a:close/>
                  <a:moveTo>
                    <a:pt x="71" y="88"/>
                  </a:moveTo>
                  <a:cubicBezTo>
                    <a:pt x="50" y="88"/>
                    <a:pt x="36" y="76"/>
                    <a:pt x="36" y="58"/>
                  </a:cubicBezTo>
                  <a:cubicBezTo>
                    <a:pt x="36" y="39"/>
                    <a:pt x="50" y="29"/>
                    <a:pt x="71" y="29"/>
                  </a:cubicBezTo>
                  <a:cubicBezTo>
                    <a:pt x="91" y="29"/>
                    <a:pt x="105" y="40"/>
                    <a:pt x="105" y="58"/>
                  </a:cubicBezTo>
                  <a:cubicBezTo>
                    <a:pt x="105" y="77"/>
                    <a:pt x="91" y="88"/>
                    <a:pt x="7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13">
              <a:extLst>
                <a:ext uri="{FF2B5EF4-FFF2-40B4-BE49-F238E27FC236}">
                  <a16:creationId xmlns:a16="http://schemas.microsoft.com/office/drawing/2014/main" id="{E6B4EFCA-E63D-40ED-80AB-8B78E62F2FE2}"/>
                </a:ext>
              </a:extLst>
            </p:cNvPr>
            <p:cNvSpPr>
              <a:spLocks/>
            </p:cNvSpPr>
            <p:nvPr/>
          </p:nvSpPr>
          <p:spPr bwMode="auto">
            <a:xfrm>
              <a:off x="2067" y="888"/>
              <a:ext cx="344" cy="369"/>
            </a:xfrm>
            <a:custGeom>
              <a:avLst/>
              <a:gdLst>
                <a:gd name="T0" fmla="*/ 0 w 344"/>
                <a:gd name="T1" fmla="*/ 0 h 369"/>
                <a:gd name="T2" fmla="*/ 344 w 344"/>
                <a:gd name="T3" fmla="*/ 0 h 369"/>
                <a:gd name="T4" fmla="*/ 344 w 344"/>
                <a:gd name="T5" fmla="*/ 76 h 369"/>
                <a:gd name="T6" fmla="*/ 88 w 344"/>
                <a:gd name="T7" fmla="*/ 76 h 369"/>
                <a:gd name="T8" fmla="*/ 88 w 344"/>
                <a:gd name="T9" fmla="*/ 157 h 369"/>
                <a:gd name="T10" fmla="*/ 299 w 344"/>
                <a:gd name="T11" fmla="*/ 157 h 369"/>
                <a:gd name="T12" fmla="*/ 299 w 344"/>
                <a:gd name="T13" fmla="*/ 228 h 369"/>
                <a:gd name="T14" fmla="*/ 88 w 344"/>
                <a:gd name="T15" fmla="*/ 228 h 369"/>
                <a:gd name="T16" fmla="*/ 88 w 344"/>
                <a:gd name="T17" fmla="*/ 369 h 369"/>
                <a:gd name="T18" fmla="*/ 0 w 344"/>
                <a:gd name="T19" fmla="*/ 369 h 369"/>
                <a:gd name="T20" fmla="*/ 0 w 344"/>
                <a:gd name="T2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4" h="369">
                  <a:moveTo>
                    <a:pt x="0" y="0"/>
                  </a:moveTo>
                  <a:lnTo>
                    <a:pt x="344" y="0"/>
                  </a:lnTo>
                  <a:lnTo>
                    <a:pt x="344" y="76"/>
                  </a:lnTo>
                  <a:lnTo>
                    <a:pt x="88" y="76"/>
                  </a:lnTo>
                  <a:lnTo>
                    <a:pt x="88" y="157"/>
                  </a:lnTo>
                  <a:lnTo>
                    <a:pt x="299" y="157"/>
                  </a:lnTo>
                  <a:lnTo>
                    <a:pt x="299" y="228"/>
                  </a:lnTo>
                  <a:lnTo>
                    <a:pt x="88" y="228"/>
                  </a:lnTo>
                  <a:lnTo>
                    <a:pt x="88" y="369"/>
                  </a:lnTo>
                  <a:lnTo>
                    <a:pt x="0" y="3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14">
              <a:extLst>
                <a:ext uri="{FF2B5EF4-FFF2-40B4-BE49-F238E27FC236}">
                  <a16:creationId xmlns:a16="http://schemas.microsoft.com/office/drawing/2014/main" id="{5BA47DD2-E290-481A-B156-F79A3595CD0D}"/>
                </a:ext>
              </a:extLst>
            </p:cNvPr>
            <p:cNvSpPr>
              <a:spLocks noEditPoints="1"/>
            </p:cNvSpPr>
            <p:nvPr/>
          </p:nvSpPr>
          <p:spPr bwMode="auto">
            <a:xfrm>
              <a:off x="2425" y="985"/>
              <a:ext cx="335" cy="277"/>
            </a:xfrm>
            <a:custGeom>
              <a:avLst/>
              <a:gdLst>
                <a:gd name="T0" fmla="*/ 0 w 141"/>
                <a:gd name="T1" fmla="*/ 58 h 116"/>
                <a:gd name="T2" fmla="*/ 71 w 141"/>
                <a:gd name="T3" fmla="*/ 0 h 116"/>
                <a:gd name="T4" fmla="*/ 141 w 141"/>
                <a:gd name="T5" fmla="*/ 58 h 116"/>
                <a:gd name="T6" fmla="*/ 71 w 141"/>
                <a:gd name="T7" fmla="*/ 116 h 116"/>
                <a:gd name="T8" fmla="*/ 0 w 141"/>
                <a:gd name="T9" fmla="*/ 58 h 116"/>
                <a:gd name="T10" fmla="*/ 105 w 141"/>
                <a:gd name="T11" fmla="*/ 58 h 116"/>
                <a:gd name="T12" fmla="*/ 71 w 141"/>
                <a:gd name="T13" fmla="*/ 29 h 116"/>
                <a:gd name="T14" fmla="*/ 36 w 141"/>
                <a:gd name="T15" fmla="*/ 58 h 116"/>
                <a:gd name="T16" fmla="*/ 71 w 141"/>
                <a:gd name="T17" fmla="*/ 88 h 116"/>
                <a:gd name="T18" fmla="*/ 105 w 141"/>
                <a:gd name="T1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6">
                  <a:moveTo>
                    <a:pt x="0" y="58"/>
                  </a:moveTo>
                  <a:cubicBezTo>
                    <a:pt x="0" y="13"/>
                    <a:pt x="40" y="0"/>
                    <a:pt x="71" y="0"/>
                  </a:cubicBezTo>
                  <a:cubicBezTo>
                    <a:pt x="101" y="0"/>
                    <a:pt x="141" y="13"/>
                    <a:pt x="141" y="58"/>
                  </a:cubicBezTo>
                  <a:cubicBezTo>
                    <a:pt x="141" y="103"/>
                    <a:pt x="101" y="116"/>
                    <a:pt x="71" y="116"/>
                  </a:cubicBezTo>
                  <a:cubicBezTo>
                    <a:pt x="40" y="116"/>
                    <a:pt x="0" y="103"/>
                    <a:pt x="0" y="58"/>
                  </a:cubicBezTo>
                  <a:close/>
                  <a:moveTo>
                    <a:pt x="105" y="58"/>
                  </a:moveTo>
                  <a:cubicBezTo>
                    <a:pt x="105" y="40"/>
                    <a:pt x="91" y="29"/>
                    <a:pt x="71" y="29"/>
                  </a:cubicBezTo>
                  <a:cubicBezTo>
                    <a:pt x="50" y="29"/>
                    <a:pt x="36" y="39"/>
                    <a:pt x="36" y="58"/>
                  </a:cubicBezTo>
                  <a:cubicBezTo>
                    <a:pt x="36" y="76"/>
                    <a:pt x="50" y="88"/>
                    <a:pt x="71" y="88"/>
                  </a:cubicBezTo>
                  <a:cubicBezTo>
                    <a:pt x="91" y="88"/>
                    <a:pt x="105" y="77"/>
                    <a:pt x="10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15">
              <a:extLst>
                <a:ext uri="{FF2B5EF4-FFF2-40B4-BE49-F238E27FC236}">
                  <a16:creationId xmlns:a16="http://schemas.microsoft.com/office/drawing/2014/main" id="{00987289-CDFD-476B-9FE2-2116E0D2EA24}"/>
                </a:ext>
              </a:extLst>
            </p:cNvPr>
            <p:cNvSpPr>
              <a:spLocks/>
            </p:cNvSpPr>
            <p:nvPr/>
          </p:nvSpPr>
          <p:spPr bwMode="auto">
            <a:xfrm>
              <a:off x="2824" y="985"/>
              <a:ext cx="216" cy="272"/>
            </a:xfrm>
            <a:custGeom>
              <a:avLst/>
              <a:gdLst>
                <a:gd name="T0" fmla="*/ 0 w 91"/>
                <a:gd name="T1" fmla="*/ 2 h 114"/>
                <a:gd name="T2" fmla="*/ 36 w 91"/>
                <a:gd name="T3" fmla="*/ 2 h 114"/>
                <a:gd name="T4" fmla="*/ 36 w 91"/>
                <a:gd name="T5" fmla="*/ 20 h 114"/>
                <a:gd name="T6" fmla="*/ 90 w 91"/>
                <a:gd name="T7" fmla="*/ 0 h 114"/>
                <a:gd name="T8" fmla="*/ 91 w 91"/>
                <a:gd name="T9" fmla="*/ 0 h 114"/>
                <a:gd name="T10" fmla="*/ 91 w 91"/>
                <a:gd name="T11" fmla="*/ 33 h 114"/>
                <a:gd name="T12" fmla="*/ 81 w 91"/>
                <a:gd name="T13" fmla="*/ 32 h 114"/>
                <a:gd name="T14" fmla="*/ 36 w 91"/>
                <a:gd name="T15" fmla="*/ 45 h 114"/>
                <a:gd name="T16" fmla="*/ 36 w 91"/>
                <a:gd name="T17" fmla="*/ 114 h 114"/>
                <a:gd name="T18" fmla="*/ 0 w 91"/>
                <a:gd name="T19" fmla="*/ 114 h 114"/>
                <a:gd name="T20" fmla="*/ 0 w 91"/>
                <a:gd name="T21" fmla="*/ 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14">
                  <a:moveTo>
                    <a:pt x="0" y="2"/>
                  </a:moveTo>
                  <a:cubicBezTo>
                    <a:pt x="36" y="2"/>
                    <a:pt x="36" y="2"/>
                    <a:pt x="36" y="2"/>
                  </a:cubicBezTo>
                  <a:cubicBezTo>
                    <a:pt x="36" y="20"/>
                    <a:pt x="36" y="20"/>
                    <a:pt x="36" y="20"/>
                  </a:cubicBezTo>
                  <a:cubicBezTo>
                    <a:pt x="43" y="11"/>
                    <a:pt x="58" y="0"/>
                    <a:pt x="90" y="0"/>
                  </a:cubicBezTo>
                  <a:cubicBezTo>
                    <a:pt x="91" y="0"/>
                    <a:pt x="91" y="0"/>
                    <a:pt x="91" y="0"/>
                  </a:cubicBezTo>
                  <a:cubicBezTo>
                    <a:pt x="91" y="33"/>
                    <a:pt x="91" y="33"/>
                    <a:pt x="91" y="33"/>
                  </a:cubicBezTo>
                  <a:cubicBezTo>
                    <a:pt x="90" y="33"/>
                    <a:pt x="84" y="32"/>
                    <a:pt x="81" y="32"/>
                  </a:cubicBezTo>
                  <a:cubicBezTo>
                    <a:pt x="57" y="32"/>
                    <a:pt x="42" y="39"/>
                    <a:pt x="36" y="45"/>
                  </a:cubicBezTo>
                  <a:cubicBezTo>
                    <a:pt x="36" y="114"/>
                    <a:pt x="36" y="114"/>
                    <a:pt x="36" y="114"/>
                  </a:cubicBezTo>
                  <a:cubicBezTo>
                    <a:pt x="0" y="114"/>
                    <a:pt x="0" y="114"/>
                    <a:pt x="0" y="114"/>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16">
              <a:extLst>
                <a:ext uri="{FF2B5EF4-FFF2-40B4-BE49-F238E27FC236}">
                  <a16:creationId xmlns:a16="http://schemas.microsoft.com/office/drawing/2014/main" id="{86AB17BC-7130-4833-BB42-DBBA37F979B8}"/>
                </a:ext>
              </a:extLst>
            </p:cNvPr>
            <p:cNvSpPr>
              <a:spLocks noEditPoints="1"/>
            </p:cNvSpPr>
            <p:nvPr/>
          </p:nvSpPr>
          <p:spPr bwMode="auto">
            <a:xfrm>
              <a:off x="3069" y="985"/>
              <a:ext cx="325" cy="277"/>
            </a:xfrm>
            <a:custGeom>
              <a:avLst/>
              <a:gdLst>
                <a:gd name="T0" fmla="*/ 70 w 137"/>
                <a:gd name="T1" fmla="*/ 116 h 116"/>
                <a:gd name="T2" fmla="*/ 0 w 137"/>
                <a:gd name="T3" fmla="*/ 58 h 116"/>
                <a:gd name="T4" fmla="*/ 70 w 137"/>
                <a:gd name="T5" fmla="*/ 0 h 116"/>
                <a:gd name="T6" fmla="*/ 137 w 137"/>
                <a:gd name="T7" fmla="*/ 63 h 116"/>
                <a:gd name="T8" fmla="*/ 137 w 137"/>
                <a:gd name="T9" fmla="*/ 69 h 116"/>
                <a:gd name="T10" fmla="*/ 36 w 137"/>
                <a:gd name="T11" fmla="*/ 69 h 116"/>
                <a:gd name="T12" fmla="*/ 71 w 137"/>
                <a:gd name="T13" fmla="*/ 90 h 116"/>
                <a:gd name="T14" fmla="*/ 103 w 137"/>
                <a:gd name="T15" fmla="*/ 77 h 116"/>
                <a:gd name="T16" fmla="*/ 134 w 137"/>
                <a:gd name="T17" fmla="*/ 88 h 116"/>
                <a:gd name="T18" fmla="*/ 70 w 137"/>
                <a:gd name="T19" fmla="*/ 116 h 116"/>
                <a:gd name="T20" fmla="*/ 37 w 137"/>
                <a:gd name="T21" fmla="*/ 46 h 116"/>
                <a:gd name="T22" fmla="*/ 102 w 137"/>
                <a:gd name="T23" fmla="*/ 46 h 116"/>
                <a:gd name="T24" fmla="*/ 70 w 137"/>
                <a:gd name="T25" fmla="*/ 26 h 116"/>
                <a:gd name="T26" fmla="*/ 37 w 137"/>
                <a:gd name="T27" fmla="*/ 4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116">
                  <a:moveTo>
                    <a:pt x="70" y="116"/>
                  </a:moveTo>
                  <a:cubicBezTo>
                    <a:pt x="35" y="116"/>
                    <a:pt x="0" y="102"/>
                    <a:pt x="0" y="58"/>
                  </a:cubicBezTo>
                  <a:cubicBezTo>
                    <a:pt x="0" y="14"/>
                    <a:pt x="39" y="0"/>
                    <a:pt x="70" y="0"/>
                  </a:cubicBezTo>
                  <a:cubicBezTo>
                    <a:pt x="100" y="0"/>
                    <a:pt x="137" y="9"/>
                    <a:pt x="137" y="63"/>
                  </a:cubicBezTo>
                  <a:cubicBezTo>
                    <a:pt x="137" y="69"/>
                    <a:pt x="137" y="69"/>
                    <a:pt x="137" y="69"/>
                  </a:cubicBezTo>
                  <a:cubicBezTo>
                    <a:pt x="36" y="69"/>
                    <a:pt x="36" y="69"/>
                    <a:pt x="36" y="69"/>
                  </a:cubicBezTo>
                  <a:cubicBezTo>
                    <a:pt x="41" y="85"/>
                    <a:pt x="56" y="90"/>
                    <a:pt x="71" y="90"/>
                  </a:cubicBezTo>
                  <a:cubicBezTo>
                    <a:pt x="87" y="90"/>
                    <a:pt x="98" y="87"/>
                    <a:pt x="103" y="77"/>
                  </a:cubicBezTo>
                  <a:cubicBezTo>
                    <a:pt x="134" y="88"/>
                    <a:pt x="134" y="88"/>
                    <a:pt x="134" y="88"/>
                  </a:cubicBezTo>
                  <a:cubicBezTo>
                    <a:pt x="124" y="105"/>
                    <a:pt x="107" y="116"/>
                    <a:pt x="70" y="116"/>
                  </a:cubicBezTo>
                  <a:close/>
                  <a:moveTo>
                    <a:pt x="37" y="46"/>
                  </a:moveTo>
                  <a:cubicBezTo>
                    <a:pt x="102" y="46"/>
                    <a:pt x="102" y="46"/>
                    <a:pt x="102" y="46"/>
                  </a:cubicBezTo>
                  <a:cubicBezTo>
                    <a:pt x="99" y="31"/>
                    <a:pt x="88" y="26"/>
                    <a:pt x="70" y="26"/>
                  </a:cubicBezTo>
                  <a:cubicBezTo>
                    <a:pt x="59" y="26"/>
                    <a:pt x="42" y="31"/>
                    <a:pt x="3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17">
              <a:extLst>
                <a:ext uri="{FF2B5EF4-FFF2-40B4-BE49-F238E27FC236}">
                  <a16:creationId xmlns:a16="http://schemas.microsoft.com/office/drawing/2014/main" id="{029E1A99-A98D-4E7E-9897-5DD48F15A775}"/>
                </a:ext>
              </a:extLst>
            </p:cNvPr>
            <p:cNvSpPr>
              <a:spLocks/>
            </p:cNvSpPr>
            <p:nvPr/>
          </p:nvSpPr>
          <p:spPr bwMode="auto">
            <a:xfrm>
              <a:off x="3432" y="985"/>
              <a:ext cx="306" cy="277"/>
            </a:xfrm>
            <a:custGeom>
              <a:avLst/>
              <a:gdLst>
                <a:gd name="T0" fmla="*/ 0 w 129"/>
                <a:gd name="T1" fmla="*/ 93 h 116"/>
                <a:gd name="T2" fmla="*/ 23 w 129"/>
                <a:gd name="T3" fmla="*/ 77 h 116"/>
                <a:gd name="T4" fmla="*/ 67 w 129"/>
                <a:gd name="T5" fmla="*/ 91 h 116"/>
                <a:gd name="T6" fmla="*/ 96 w 129"/>
                <a:gd name="T7" fmla="*/ 81 h 116"/>
                <a:gd name="T8" fmla="*/ 61 w 129"/>
                <a:gd name="T9" fmla="*/ 70 h 116"/>
                <a:gd name="T10" fmla="*/ 6 w 129"/>
                <a:gd name="T11" fmla="*/ 36 h 116"/>
                <a:gd name="T12" fmla="*/ 63 w 129"/>
                <a:gd name="T13" fmla="*/ 0 h 116"/>
                <a:gd name="T14" fmla="*/ 127 w 129"/>
                <a:gd name="T15" fmla="*/ 19 h 116"/>
                <a:gd name="T16" fmla="*/ 106 w 129"/>
                <a:gd name="T17" fmla="*/ 38 h 116"/>
                <a:gd name="T18" fmla="*/ 66 w 129"/>
                <a:gd name="T19" fmla="*/ 26 h 116"/>
                <a:gd name="T20" fmla="*/ 40 w 129"/>
                <a:gd name="T21" fmla="*/ 34 h 116"/>
                <a:gd name="T22" fmla="*/ 75 w 129"/>
                <a:gd name="T23" fmla="*/ 45 h 116"/>
                <a:gd name="T24" fmla="*/ 129 w 129"/>
                <a:gd name="T25" fmla="*/ 80 h 116"/>
                <a:gd name="T26" fmla="*/ 67 w 129"/>
                <a:gd name="T27" fmla="*/ 116 h 116"/>
                <a:gd name="T28" fmla="*/ 0 w 129"/>
                <a:gd name="T29" fmla="*/ 9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16">
                  <a:moveTo>
                    <a:pt x="0" y="93"/>
                  </a:moveTo>
                  <a:cubicBezTo>
                    <a:pt x="23" y="77"/>
                    <a:pt x="23" y="77"/>
                    <a:pt x="23" y="77"/>
                  </a:cubicBezTo>
                  <a:cubicBezTo>
                    <a:pt x="30" y="85"/>
                    <a:pt x="44" y="91"/>
                    <a:pt x="67" y="91"/>
                  </a:cubicBezTo>
                  <a:cubicBezTo>
                    <a:pt x="87" y="91"/>
                    <a:pt x="96" y="88"/>
                    <a:pt x="96" y="81"/>
                  </a:cubicBezTo>
                  <a:cubicBezTo>
                    <a:pt x="96" y="74"/>
                    <a:pt x="85" y="73"/>
                    <a:pt x="61" y="70"/>
                  </a:cubicBezTo>
                  <a:cubicBezTo>
                    <a:pt x="34" y="67"/>
                    <a:pt x="6" y="62"/>
                    <a:pt x="6" y="36"/>
                  </a:cubicBezTo>
                  <a:cubicBezTo>
                    <a:pt x="6" y="10"/>
                    <a:pt x="34" y="0"/>
                    <a:pt x="63" y="0"/>
                  </a:cubicBezTo>
                  <a:cubicBezTo>
                    <a:pt x="98" y="0"/>
                    <a:pt x="117" y="9"/>
                    <a:pt x="127" y="19"/>
                  </a:cubicBezTo>
                  <a:cubicBezTo>
                    <a:pt x="106" y="38"/>
                    <a:pt x="106" y="38"/>
                    <a:pt x="106" y="38"/>
                  </a:cubicBezTo>
                  <a:cubicBezTo>
                    <a:pt x="98" y="31"/>
                    <a:pt x="84" y="26"/>
                    <a:pt x="66" y="26"/>
                  </a:cubicBezTo>
                  <a:cubicBezTo>
                    <a:pt x="47" y="26"/>
                    <a:pt x="40" y="29"/>
                    <a:pt x="40" y="34"/>
                  </a:cubicBezTo>
                  <a:cubicBezTo>
                    <a:pt x="40" y="42"/>
                    <a:pt x="52" y="43"/>
                    <a:pt x="75" y="45"/>
                  </a:cubicBezTo>
                  <a:cubicBezTo>
                    <a:pt x="104" y="49"/>
                    <a:pt x="129" y="54"/>
                    <a:pt x="129" y="80"/>
                  </a:cubicBezTo>
                  <a:cubicBezTo>
                    <a:pt x="129" y="105"/>
                    <a:pt x="107" y="116"/>
                    <a:pt x="67" y="116"/>
                  </a:cubicBezTo>
                  <a:cubicBezTo>
                    <a:pt x="29" y="116"/>
                    <a:pt x="8" y="106"/>
                    <a:pt x="0"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8" name="Freeform 18">
              <a:extLst>
                <a:ext uri="{FF2B5EF4-FFF2-40B4-BE49-F238E27FC236}">
                  <a16:creationId xmlns:a16="http://schemas.microsoft.com/office/drawing/2014/main" id="{7CDEC077-9810-4C20-A015-2CE972D060D4}"/>
                </a:ext>
              </a:extLst>
            </p:cNvPr>
            <p:cNvSpPr>
              <a:spLocks noEditPoints="1"/>
            </p:cNvSpPr>
            <p:nvPr/>
          </p:nvSpPr>
          <p:spPr bwMode="auto">
            <a:xfrm>
              <a:off x="3800" y="892"/>
              <a:ext cx="85" cy="365"/>
            </a:xfrm>
            <a:custGeom>
              <a:avLst/>
              <a:gdLst>
                <a:gd name="T0" fmla="*/ 0 w 85"/>
                <a:gd name="T1" fmla="*/ 0 h 365"/>
                <a:gd name="T2" fmla="*/ 42 w 85"/>
                <a:gd name="T3" fmla="*/ 0 h 365"/>
                <a:gd name="T4" fmla="*/ 85 w 85"/>
                <a:gd name="T5" fmla="*/ 0 h 365"/>
                <a:gd name="T6" fmla="*/ 85 w 85"/>
                <a:gd name="T7" fmla="*/ 67 h 365"/>
                <a:gd name="T8" fmla="*/ 0 w 85"/>
                <a:gd name="T9" fmla="*/ 67 h 365"/>
                <a:gd name="T10" fmla="*/ 0 w 85"/>
                <a:gd name="T11" fmla="*/ 0 h 365"/>
                <a:gd name="T12" fmla="*/ 0 w 85"/>
                <a:gd name="T13" fmla="*/ 98 h 365"/>
                <a:gd name="T14" fmla="*/ 85 w 85"/>
                <a:gd name="T15" fmla="*/ 98 h 365"/>
                <a:gd name="T16" fmla="*/ 85 w 85"/>
                <a:gd name="T17" fmla="*/ 365 h 365"/>
                <a:gd name="T18" fmla="*/ 0 w 85"/>
                <a:gd name="T19" fmla="*/ 365 h 365"/>
                <a:gd name="T20" fmla="*/ 0 w 85"/>
                <a:gd name="T21" fmla="*/ 203 h 365"/>
                <a:gd name="T22" fmla="*/ 0 w 85"/>
                <a:gd name="T23"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65">
                  <a:moveTo>
                    <a:pt x="0" y="0"/>
                  </a:moveTo>
                  <a:lnTo>
                    <a:pt x="42" y="0"/>
                  </a:lnTo>
                  <a:lnTo>
                    <a:pt x="85" y="0"/>
                  </a:lnTo>
                  <a:lnTo>
                    <a:pt x="85" y="67"/>
                  </a:lnTo>
                  <a:lnTo>
                    <a:pt x="0" y="67"/>
                  </a:lnTo>
                  <a:lnTo>
                    <a:pt x="0" y="0"/>
                  </a:lnTo>
                  <a:close/>
                  <a:moveTo>
                    <a:pt x="0" y="98"/>
                  </a:moveTo>
                  <a:lnTo>
                    <a:pt x="85" y="98"/>
                  </a:lnTo>
                  <a:lnTo>
                    <a:pt x="85" y="365"/>
                  </a:lnTo>
                  <a:lnTo>
                    <a:pt x="0" y="365"/>
                  </a:lnTo>
                  <a:lnTo>
                    <a:pt x="0" y="203"/>
                  </a:lnTo>
                  <a:lnTo>
                    <a:pt x="0"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9" name="Freeform 19">
              <a:extLst>
                <a:ext uri="{FF2B5EF4-FFF2-40B4-BE49-F238E27FC236}">
                  <a16:creationId xmlns:a16="http://schemas.microsoft.com/office/drawing/2014/main" id="{7AA12130-C081-4622-B356-F1CB510C48D7}"/>
                </a:ext>
              </a:extLst>
            </p:cNvPr>
            <p:cNvSpPr>
              <a:spLocks/>
            </p:cNvSpPr>
            <p:nvPr/>
          </p:nvSpPr>
          <p:spPr bwMode="auto">
            <a:xfrm>
              <a:off x="4355" y="888"/>
              <a:ext cx="306" cy="369"/>
            </a:xfrm>
            <a:custGeom>
              <a:avLst/>
              <a:gdLst>
                <a:gd name="T0" fmla="*/ 0 w 129"/>
                <a:gd name="T1" fmla="*/ 0 h 155"/>
                <a:gd name="T2" fmla="*/ 36 w 129"/>
                <a:gd name="T3" fmla="*/ 0 h 155"/>
                <a:gd name="T4" fmla="*/ 36 w 129"/>
                <a:gd name="T5" fmla="*/ 55 h 155"/>
                <a:gd name="T6" fmla="*/ 86 w 129"/>
                <a:gd name="T7" fmla="*/ 41 h 155"/>
                <a:gd name="T8" fmla="*/ 129 w 129"/>
                <a:gd name="T9" fmla="*/ 83 h 155"/>
                <a:gd name="T10" fmla="*/ 129 w 129"/>
                <a:gd name="T11" fmla="*/ 155 h 155"/>
                <a:gd name="T12" fmla="*/ 93 w 129"/>
                <a:gd name="T13" fmla="*/ 155 h 155"/>
                <a:gd name="T14" fmla="*/ 93 w 129"/>
                <a:gd name="T15" fmla="*/ 86 h 155"/>
                <a:gd name="T16" fmla="*/ 70 w 129"/>
                <a:gd name="T17" fmla="*/ 72 h 155"/>
                <a:gd name="T18" fmla="*/ 36 w 129"/>
                <a:gd name="T19" fmla="*/ 81 h 155"/>
                <a:gd name="T20" fmla="*/ 36 w 129"/>
                <a:gd name="T21" fmla="*/ 155 h 155"/>
                <a:gd name="T22" fmla="*/ 0 w 129"/>
                <a:gd name="T23" fmla="*/ 155 h 155"/>
                <a:gd name="T24" fmla="*/ 0 w 129"/>
                <a:gd name="T2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55">
                  <a:moveTo>
                    <a:pt x="0" y="0"/>
                  </a:moveTo>
                  <a:cubicBezTo>
                    <a:pt x="36" y="0"/>
                    <a:pt x="36" y="0"/>
                    <a:pt x="36" y="0"/>
                  </a:cubicBezTo>
                  <a:cubicBezTo>
                    <a:pt x="36" y="55"/>
                    <a:pt x="36" y="55"/>
                    <a:pt x="36" y="55"/>
                  </a:cubicBezTo>
                  <a:cubicBezTo>
                    <a:pt x="42" y="50"/>
                    <a:pt x="61" y="41"/>
                    <a:pt x="86" y="41"/>
                  </a:cubicBezTo>
                  <a:cubicBezTo>
                    <a:pt x="110" y="41"/>
                    <a:pt x="129" y="52"/>
                    <a:pt x="129" y="83"/>
                  </a:cubicBezTo>
                  <a:cubicBezTo>
                    <a:pt x="129" y="155"/>
                    <a:pt x="129" y="155"/>
                    <a:pt x="129" y="155"/>
                  </a:cubicBezTo>
                  <a:cubicBezTo>
                    <a:pt x="93" y="155"/>
                    <a:pt x="93" y="155"/>
                    <a:pt x="93" y="155"/>
                  </a:cubicBezTo>
                  <a:cubicBezTo>
                    <a:pt x="93" y="86"/>
                    <a:pt x="93" y="86"/>
                    <a:pt x="93" y="86"/>
                  </a:cubicBezTo>
                  <a:cubicBezTo>
                    <a:pt x="93" y="77"/>
                    <a:pt x="87" y="72"/>
                    <a:pt x="70" y="72"/>
                  </a:cubicBezTo>
                  <a:cubicBezTo>
                    <a:pt x="56" y="72"/>
                    <a:pt x="42" y="76"/>
                    <a:pt x="36" y="81"/>
                  </a:cubicBezTo>
                  <a:cubicBezTo>
                    <a:pt x="36" y="155"/>
                    <a:pt x="36" y="155"/>
                    <a:pt x="36" y="155"/>
                  </a:cubicBezTo>
                  <a:cubicBezTo>
                    <a:pt x="0" y="155"/>
                    <a:pt x="0" y="155"/>
                    <a:pt x="0" y="155"/>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0" name="Freeform 20">
              <a:extLst>
                <a:ext uri="{FF2B5EF4-FFF2-40B4-BE49-F238E27FC236}">
                  <a16:creationId xmlns:a16="http://schemas.microsoft.com/office/drawing/2014/main" id="{B6F59F47-9C43-47B0-AA8C-79D3FA91C097}"/>
                </a:ext>
              </a:extLst>
            </p:cNvPr>
            <p:cNvSpPr>
              <a:spLocks/>
            </p:cNvSpPr>
            <p:nvPr/>
          </p:nvSpPr>
          <p:spPr bwMode="auto">
            <a:xfrm>
              <a:off x="4709" y="900"/>
              <a:ext cx="259" cy="357"/>
            </a:xfrm>
            <a:custGeom>
              <a:avLst/>
              <a:gdLst>
                <a:gd name="T0" fmla="*/ 31 w 109"/>
                <a:gd name="T1" fmla="*/ 114 h 150"/>
                <a:gd name="T2" fmla="*/ 31 w 109"/>
                <a:gd name="T3" fmla="*/ 65 h 150"/>
                <a:gd name="T4" fmla="*/ 0 w 109"/>
                <a:gd name="T5" fmla="*/ 65 h 150"/>
                <a:gd name="T6" fmla="*/ 0 w 109"/>
                <a:gd name="T7" fmla="*/ 38 h 150"/>
                <a:gd name="T8" fmla="*/ 31 w 109"/>
                <a:gd name="T9" fmla="*/ 38 h 150"/>
                <a:gd name="T10" fmla="*/ 31 w 109"/>
                <a:gd name="T11" fmla="*/ 0 h 150"/>
                <a:gd name="T12" fmla="*/ 67 w 109"/>
                <a:gd name="T13" fmla="*/ 0 h 150"/>
                <a:gd name="T14" fmla="*/ 67 w 109"/>
                <a:gd name="T15" fmla="*/ 38 h 150"/>
                <a:gd name="T16" fmla="*/ 109 w 109"/>
                <a:gd name="T17" fmla="*/ 38 h 150"/>
                <a:gd name="T18" fmla="*/ 109 w 109"/>
                <a:gd name="T19" fmla="*/ 65 h 150"/>
                <a:gd name="T20" fmla="*/ 67 w 109"/>
                <a:gd name="T21" fmla="*/ 65 h 150"/>
                <a:gd name="T22" fmla="*/ 67 w 109"/>
                <a:gd name="T23" fmla="*/ 123 h 150"/>
                <a:gd name="T24" fmla="*/ 84 w 109"/>
                <a:gd name="T25" fmla="*/ 123 h 150"/>
                <a:gd name="T26" fmla="*/ 106 w 109"/>
                <a:gd name="T27" fmla="*/ 123 h 150"/>
                <a:gd name="T28" fmla="*/ 106 w 109"/>
                <a:gd name="T29" fmla="*/ 150 h 150"/>
                <a:gd name="T30" fmla="*/ 71 w 109"/>
                <a:gd name="T31" fmla="*/ 150 h 150"/>
                <a:gd name="T32" fmla="*/ 31 w 109"/>
                <a:gd name="T33" fmla="*/ 1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50">
                  <a:moveTo>
                    <a:pt x="31" y="114"/>
                  </a:moveTo>
                  <a:cubicBezTo>
                    <a:pt x="31" y="65"/>
                    <a:pt x="31" y="65"/>
                    <a:pt x="31" y="65"/>
                  </a:cubicBezTo>
                  <a:cubicBezTo>
                    <a:pt x="0" y="65"/>
                    <a:pt x="0" y="65"/>
                    <a:pt x="0" y="65"/>
                  </a:cubicBezTo>
                  <a:cubicBezTo>
                    <a:pt x="0" y="38"/>
                    <a:pt x="0" y="38"/>
                    <a:pt x="0" y="38"/>
                  </a:cubicBezTo>
                  <a:cubicBezTo>
                    <a:pt x="31" y="38"/>
                    <a:pt x="31" y="38"/>
                    <a:pt x="31" y="38"/>
                  </a:cubicBezTo>
                  <a:cubicBezTo>
                    <a:pt x="31" y="0"/>
                    <a:pt x="31" y="0"/>
                    <a:pt x="31" y="0"/>
                  </a:cubicBezTo>
                  <a:cubicBezTo>
                    <a:pt x="67" y="0"/>
                    <a:pt x="67" y="0"/>
                    <a:pt x="67" y="0"/>
                  </a:cubicBezTo>
                  <a:cubicBezTo>
                    <a:pt x="67" y="38"/>
                    <a:pt x="67" y="38"/>
                    <a:pt x="67" y="38"/>
                  </a:cubicBezTo>
                  <a:cubicBezTo>
                    <a:pt x="109" y="38"/>
                    <a:pt x="109" y="38"/>
                    <a:pt x="109" y="38"/>
                  </a:cubicBezTo>
                  <a:cubicBezTo>
                    <a:pt x="109" y="65"/>
                    <a:pt x="109" y="65"/>
                    <a:pt x="109" y="65"/>
                  </a:cubicBezTo>
                  <a:cubicBezTo>
                    <a:pt x="67" y="65"/>
                    <a:pt x="67" y="65"/>
                    <a:pt x="67" y="65"/>
                  </a:cubicBezTo>
                  <a:cubicBezTo>
                    <a:pt x="67" y="123"/>
                    <a:pt x="67" y="123"/>
                    <a:pt x="67" y="123"/>
                  </a:cubicBezTo>
                  <a:cubicBezTo>
                    <a:pt x="84" y="123"/>
                    <a:pt x="84" y="123"/>
                    <a:pt x="84" y="123"/>
                  </a:cubicBezTo>
                  <a:cubicBezTo>
                    <a:pt x="106" y="123"/>
                    <a:pt x="106" y="123"/>
                    <a:pt x="106" y="123"/>
                  </a:cubicBezTo>
                  <a:cubicBezTo>
                    <a:pt x="106" y="150"/>
                    <a:pt x="106" y="150"/>
                    <a:pt x="106" y="150"/>
                  </a:cubicBezTo>
                  <a:cubicBezTo>
                    <a:pt x="106" y="150"/>
                    <a:pt x="86" y="150"/>
                    <a:pt x="71" y="150"/>
                  </a:cubicBezTo>
                  <a:cubicBezTo>
                    <a:pt x="40" y="150"/>
                    <a:pt x="31" y="136"/>
                    <a:pt x="31"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1" name="Rectangle 21">
              <a:extLst>
                <a:ext uri="{FF2B5EF4-FFF2-40B4-BE49-F238E27FC236}">
                  <a16:creationId xmlns:a16="http://schemas.microsoft.com/office/drawing/2014/main" id="{3D04A595-C3FB-4AE9-B455-637F9E1A59A3}"/>
                </a:ext>
              </a:extLst>
            </p:cNvPr>
            <p:cNvSpPr>
              <a:spLocks noChangeArrowheads="1"/>
            </p:cNvSpPr>
            <p:nvPr/>
          </p:nvSpPr>
          <p:spPr bwMode="auto">
            <a:xfrm>
              <a:off x="514" y="1857"/>
              <a:ext cx="475"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2" name="Rectangle 22">
              <a:extLst>
                <a:ext uri="{FF2B5EF4-FFF2-40B4-BE49-F238E27FC236}">
                  <a16:creationId xmlns:a16="http://schemas.microsoft.com/office/drawing/2014/main" id="{6000144A-9878-4668-9A6F-F5DE0F38CE23}"/>
                </a:ext>
              </a:extLst>
            </p:cNvPr>
            <p:cNvSpPr>
              <a:spLocks noChangeArrowheads="1"/>
            </p:cNvSpPr>
            <p:nvPr/>
          </p:nvSpPr>
          <p:spPr bwMode="auto">
            <a:xfrm>
              <a:off x="232" y="1374"/>
              <a:ext cx="1125" cy="3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3" name="Rectangle 23">
              <a:extLst>
                <a:ext uri="{FF2B5EF4-FFF2-40B4-BE49-F238E27FC236}">
                  <a16:creationId xmlns:a16="http://schemas.microsoft.com/office/drawing/2014/main" id="{47AAE288-58DE-43DC-AF42-7BE0BEB47BF0}"/>
                </a:ext>
              </a:extLst>
            </p:cNvPr>
            <p:cNvSpPr>
              <a:spLocks noChangeArrowheads="1"/>
            </p:cNvSpPr>
            <p:nvPr/>
          </p:nvSpPr>
          <p:spPr bwMode="auto">
            <a:xfrm>
              <a:off x="514" y="888"/>
              <a:ext cx="1208"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4" name="Freeform 24">
              <a:extLst>
                <a:ext uri="{FF2B5EF4-FFF2-40B4-BE49-F238E27FC236}">
                  <a16:creationId xmlns:a16="http://schemas.microsoft.com/office/drawing/2014/main" id="{6966AFB7-4000-4235-B156-C51062481143}"/>
                </a:ext>
              </a:extLst>
            </p:cNvPr>
            <p:cNvSpPr>
              <a:spLocks/>
            </p:cNvSpPr>
            <p:nvPr/>
          </p:nvSpPr>
          <p:spPr bwMode="auto">
            <a:xfrm>
              <a:off x="2057" y="1921"/>
              <a:ext cx="193" cy="296"/>
            </a:xfrm>
            <a:custGeom>
              <a:avLst/>
              <a:gdLst>
                <a:gd name="T0" fmla="*/ 74 w 81"/>
                <a:gd name="T1" fmla="*/ 67 h 124"/>
                <a:gd name="T2" fmla="*/ 79 w 81"/>
                <a:gd name="T3" fmla="*/ 76 h 124"/>
                <a:gd name="T4" fmla="*/ 81 w 81"/>
                <a:gd name="T5" fmla="*/ 88 h 124"/>
                <a:gd name="T6" fmla="*/ 69 w 81"/>
                <a:gd name="T7" fmla="*/ 113 h 124"/>
                <a:gd name="T8" fmla="*/ 41 w 81"/>
                <a:gd name="T9" fmla="*/ 124 h 124"/>
                <a:gd name="T10" fmla="*/ 25 w 81"/>
                <a:gd name="T11" fmla="*/ 121 h 124"/>
                <a:gd name="T12" fmla="*/ 11 w 81"/>
                <a:gd name="T13" fmla="*/ 115 h 124"/>
                <a:gd name="T14" fmla="*/ 8 w 81"/>
                <a:gd name="T15" fmla="*/ 121 h 124"/>
                <a:gd name="T16" fmla="*/ 1 w 81"/>
                <a:gd name="T17" fmla="*/ 121 h 124"/>
                <a:gd name="T18" fmla="*/ 0 w 81"/>
                <a:gd name="T19" fmla="*/ 81 h 124"/>
                <a:gd name="T20" fmla="*/ 7 w 81"/>
                <a:gd name="T21" fmla="*/ 81 h 124"/>
                <a:gd name="T22" fmla="*/ 11 w 81"/>
                <a:gd name="T23" fmla="*/ 94 h 124"/>
                <a:gd name="T24" fmla="*/ 19 w 81"/>
                <a:gd name="T25" fmla="*/ 106 h 124"/>
                <a:gd name="T26" fmla="*/ 29 w 81"/>
                <a:gd name="T27" fmla="*/ 113 h 124"/>
                <a:gd name="T28" fmla="*/ 42 w 81"/>
                <a:gd name="T29" fmla="*/ 116 h 124"/>
                <a:gd name="T30" fmla="*/ 52 w 81"/>
                <a:gd name="T31" fmla="*/ 115 h 124"/>
                <a:gd name="T32" fmla="*/ 59 w 81"/>
                <a:gd name="T33" fmla="*/ 111 h 124"/>
                <a:gd name="T34" fmla="*/ 63 w 81"/>
                <a:gd name="T35" fmla="*/ 104 h 124"/>
                <a:gd name="T36" fmla="*/ 64 w 81"/>
                <a:gd name="T37" fmla="*/ 96 h 124"/>
                <a:gd name="T38" fmla="*/ 61 w 81"/>
                <a:gd name="T39" fmla="*/ 82 h 124"/>
                <a:gd name="T40" fmla="*/ 49 w 81"/>
                <a:gd name="T41" fmla="*/ 73 h 124"/>
                <a:gd name="T42" fmla="*/ 36 w 81"/>
                <a:gd name="T43" fmla="*/ 68 h 124"/>
                <a:gd name="T44" fmla="*/ 24 w 81"/>
                <a:gd name="T45" fmla="*/ 63 h 124"/>
                <a:gd name="T46" fmla="*/ 9 w 81"/>
                <a:gd name="T47" fmla="*/ 52 h 124"/>
                <a:gd name="T48" fmla="*/ 3 w 81"/>
                <a:gd name="T49" fmla="*/ 33 h 124"/>
                <a:gd name="T50" fmla="*/ 6 w 81"/>
                <a:gd name="T51" fmla="*/ 20 h 124"/>
                <a:gd name="T52" fmla="*/ 14 w 81"/>
                <a:gd name="T53" fmla="*/ 10 h 124"/>
                <a:gd name="T54" fmla="*/ 25 w 81"/>
                <a:gd name="T55" fmla="*/ 3 h 124"/>
                <a:gd name="T56" fmla="*/ 39 w 81"/>
                <a:gd name="T57" fmla="*/ 0 h 124"/>
                <a:gd name="T58" fmla="*/ 53 w 81"/>
                <a:gd name="T59" fmla="*/ 3 h 124"/>
                <a:gd name="T60" fmla="*/ 65 w 81"/>
                <a:gd name="T61" fmla="*/ 9 h 124"/>
                <a:gd name="T62" fmla="*/ 69 w 81"/>
                <a:gd name="T63" fmla="*/ 3 h 124"/>
                <a:gd name="T64" fmla="*/ 75 w 81"/>
                <a:gd name="T65" fmla="*/ 3 h 124"/>
                <a:gd name="T66" fmla="*/ 76 w 81"/>
                <a:gd name="T67" fmla="*/ 42 h 124"/>
                <a:gd name="T68" fmla="*/ 69 w 81"/>
                <a:gd name="T69" fmla="*/ 42 h 124"/>
                <a:gd name="T70" fmla="*/ 65 w 81"/>
                <a:gd name="T71" fmla="*/ 29 h 124"/>
                <a:gd name="T72" fmla="*/ 59 w 81"/>
                <a:gd name="T73" fmla="*/ 18 h 124"/>
                <a:gd name="T74" fmla="*/ 50 w 81"/>
                <a:gd name="T75" fmla="*/ 11 h 124"/>
                <a:gd name="T76" fmla="*/ 38 w 81"/>
                <a:gd name="T77" fmla="*/ 8 h 124"/>
                <a:gd name="T78" fmla="*/ 24 w 81"/>
                <a:gd name="T79" fmla="*/ 13 h 124"/>
                <a:gd name="T80" fmla="*/ 19 w 81"/>
                <a:gd name="T81" fmla="*/ 25 h 124"/>
                <a:gd name="T82" fmla="*/ 22 w 81"/>
                <a:gd name="T83" fmla="*/ 38 h 124"/>
                <a:gd name="T84" fmla="*/ 33 w 81"/>
                <a:gd name="T85" fmla="*/ 46 h 124"/>
                <a:gd name="T86" fmla="*/ 45 w 81"/>
                <a:gd name="T87" fmla="*/ 51 h 124"/>
                <a:gd name="T88" fmla="*/ 56 w 81"/>
                <a:gd name="T89" fmla="*/ 56 h 124"/>
                <a:gd name="T90" fmla="*/ 66 w 81"/>
                <a:gd name="T91" fmla="*/ 61 h 124"/>
                <a:gd name="T92" fmla="*/ 74 w 81"/>
                <a:gd name="T93" fmla="*/ 6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24">
                  <a:moveTo>
                    <a:pt x="74" y="67"/>
                  </a:moveTo>
                  <a:cubicBezTo>
                    <a:pt x="76" y="70"/>
                    <a:pt x="78" y="73"/>
                    <a:pt x="79" y="76"/>
                  </a:cubicBezTo>
                  <a:cubicBezTo>
                    <a:pt x="80" y="79"/>
                    <a:pt x="81" y="83"/>
                    <a:pt x="81" y="88"/>
                  </a:cubicBezTo>
                  <a:cubicBezTo>
                    <a:pt x="81" y="98"/>
                    <a:pt x="77" y="107"/>
                    <a:pt x="69" y="113"/>
                  </a:cubicBezTo>
                  <a:cubicBezTo>
                    <a:pt x="62" y="120"/>
                    <a:pt x="52" y="124"/>
                    <a:pt x="41" y="124"/>
                  </a:cubicBezTo>
                  <a:cubicBezTo>
                    <a:pt x="35" y="124"/>
                    <a:pt x="30" y="123"/>
                    <a:pt x="25" y="121"/>
                  </a:cubicBezTo>
                  <a:cubicBezTo>
                    <a:pt x="20" y="119"/>
                    <a:pt x="15" y="117"/>
                    <a:pt x="11" y="115"/>
                  </a:cubicBezTo>
                  <a:cubicBezTo>
                    <a:pt x="8" y="121"/>
                    <a:pt x="8" y="121"/>
                    <a:pt x="8" y="121"/>
                  </a:cubicBezTo>
                  <a:cubicBezTo>
                    <a:pt x="1" y="121"/>
                    <a:pt x="1" y="121"/>
                    <a:pt x="1" y="121"/>
                  </a:cubicBezTo>
                  <a:cubicBezTo>
                    <a:pt x="0" y="81"/>
                    <a:pt x="0" y="81"/>
                    <a:pt x="0" y="81"/>
                  </a:cubicBezTo>
                  <a:cubicBezTo>
                    <a:pt x="7" y="81"/>
                    <a:pt x="7" y="81"/>
                    <a:pt x="7" y="81"/>
                  </a:cubicBezTo>
                  <a:cubicBezTo>
                    <a:pt x="8" y="86"/>
                    <a:pt x="10" y="90"/>
                    <a:pt x="11" y="94"/>
                  </a:cubicBezTo>
                  <a:cubicBezTo>
                    <a:pt x="13" y="98"/>
                    <a:pt x="16" y="102"/>
                    <a:pt x="19" y="106"/>
                  </a:cubicBezTo>
                  <a:cubicBezTo>
                    <a:pt x="22" y="109"/>
                    <a:pt x="25" y="111"/>
                    <a:pt x="29" y="113"/>
                  </a:cubicBezTo>
                  <a:cubicBezTo>
                    <a:pt x="33" y="115"/>
                    <a:pt x="37" y="116"/>
                    <a:pt x="42" y="116"/>
                  </a:cubicBezTo>
                  <a:cubicBezTo>
                    <a:pt x="46" y="116"/>
                    <a:pt x="49" y="116"/>
                    <a:pt x="52" y="115"/>
                  </a:cubicBezTo>
                  <a:cubicBezTo>
                    <a:pt x="55" y="114"/>
                    <a:pt x="57" y="112"/>
                    <a:pt x="59" y="111"/>
                  </a:cubicBezTo>
                  <a:cubicBezTo>
                    <a:pt x="61" y="109"/>
                    <a:pt x="62" y="107"/>
                    <a:pt x="63" y="104"/>
                  </a:cubicBezTo>
                  <a:cubicBezTo>
                    <a:pt x="64" y="102"/>
                    <a:pt x="64" y="99"/>
                    <a:pt x="64" y="96"/>
                  </a:cubicBezTo>
                  <a:cubicBezTo>
                    <a:pt x="64" y="91"/>
                    <a:pt x="63" y="86"/>
                    <a:pt x="61" y="82"/>
                  </a:cubicBezTo>
                  <a:cubicBezTo>
                    <a:pt x="58" y="78"/>
                    <a:pt x="54" y="75"/>
                    <a:pt x="49" y="73"/>
                  </a:cubicBezTo>
                  <a:cubicBezTo>
                    <a:pt x="45" y="72"/>
                    <a:pt x="41" y="70"/>
                    <a:pt x="36" y="68"/>
                  </a:cubicBezTo>
                  <a:cubicBezTo>
                    <a:pt x="32" y="67"/>
                    <a:pt x="28" y="65"/>
                    <a:pt x="24" y="63"/>
                  </a:cubicBezTo>
                  <a:cubicBezTo>
                    <a:pt x="18" y="60"/>
                    <a:pt x="12" y="56"/>
                    <a:pt x="9" y="52"/>
                  </a:cubicBezTo>
                  <a:cubicBezTo>
                    <a:pt x="5" y="47"/>
                    <a:pt x="3" y="40"/>
                    <a:pt x="3" y="33"/>
                  </a:cubicBezTo>
                  <a:cubicBezTo>
                    <a:pt x="3" y="28"/>
                    <a:pt x="4" y="24"/>
                    <a:pt x="6" y="20"/>
                  </a:cubicBezTo>
                  <a:cubicBezTo>
                    <a:pt x="8" y="16"/>
                    <a:pt x="10" y="13"/>
                    <a:pt x="14" y="10"/>
                  </a:cubicBezTo>
                  <a:cubicBezTo>
                    <a:pt x="17" y="7"/>
                    <a:pt x="21" y="5"/>
                    <a:pt x="25" y="3"/>
                  </a:cubicBezTo>
                  <a:cubicBezTo>
                    <a:pt x="29" y="1"/>
                    <a:pt x="34" y="0"/>
                    <a:pt x="39" y="0"/>
                  </a:cubicBezTo>
                  <a:cubicBezTo>
                    <a:pt x="44" y="0"/>
                    <a:pt x="49" y="1"/>
                    <a:pt x="53" y="3"/>
                  </a:cubicBezTo>
                  <a:cubicBezTo>
                    <a:pt x="58" y="5"/>
                    <a:pt x="62" y="7"/>
                    <a:pt x="65" y="9"/>
                  </a:cubicBezTo>
                  <a:cubicBezTo>
                    <a:pt x="69" y="3"/>
                    <a:pt x="69" y="3"/>
                    <a:pt x="69" y="3"/>
                  </a:cubicBezTo>
                  <a:cubicBezTo>
                    <a:pt x="75" y="3"/>
                    <a:pt x="75" y="3"/>
                    <a:pt x="75" y="3"/>
                  </a:cubicBezTo>
                  <a:cubicBezTo>
                    <a:pt x="76" y="42"/>
                    <a:pt x="76" y="42"/>
                    <a:pt x="76" y="42"/>
                  </a:cubicBezTo>
                  <a:cubicBezTo>
                    <a:pt x="69" y="42"/>
                    <a:pt x="69" y="42"/>
                    <a:pt x="69" y="42"/>
                  </a:cubicBezTo>
                  <a:cubicBezTo>
                    <a:pt x="68" y="38"/>
                    <a:pt x="67" y="33"/>
                    <a:pt x="65" y="29"/>
                  </a:cubicBezTo>
                  <a:cubicBezTo>
                    <a:pt x="64" y="25"/>
                    <a:pt x="62" y="22"/>
                    <a:pt x="59" y="18"/>
                  </a:cubicBezTo>
                  <a:cubicBezTo>
                    <a:pt x="57" y="15"/>
                    <a:pt x="54" y="12"/>
                    <a:pt x="50" y="11"/>
                  </a:cubicBezTo>
                  <a:cubicBezTo>
                    <a:pt x="47" y="9"/>
                    <a:pt x="43" y="8"/>
                    <a:pt x="38" y="8"/>
                  </a:cubicBezTo>
                  <a:cubicBezTo>
                    <a:pt x="32" y="8"/>
                    <a:pt x="28" y="9"/>
                    <a:pt x="24" y="13"/>
                  </a:cubicBezTo>
                  <a:cubicBezTo>
                    <a:pt x="21" y="16"/>
                    <a:pt x="19" y="20"/>
                    <a:pt x="19" y="25"/>
                  </a:cubicBezTo>
                  <a:cubicBezTo>
                    <a:pt x="19" y="30"/>
                    <a:pt x="20" y="34"/>
                    <a:pt x="22" y="38"/>
                  </a:cubicBezTo>
                  <a:cubicBezTo>
                    <a:pt x="25" y="41"/>
                    <a:pt x="28" y="44"/>
                    <a:pt x="33" y="46"/>
                  </a:cubicBezTo>
                  <a:cubicBezTo>
                    <a:pt x="37" y="48"/>
                    <a:pt x="41" y="50"/>
                    <a:pt x="45" y="51"/>
                  </a:cubicBezTo>
                  <a:cubicBezTo>
                    <a:pt x="48" y="53"/>
                    <a:pt x="52" y="54"/>
                    <a:pt x="56" y="56"/>
                  </a:cubicBezTo>
                  <a:cubicBezTo>
                    <a:pt x="59" y="57"/>
                    <a:pt x="62" y="59"/>
                    <a:pt x="66" y="61"/>
                  </a:cubicBezTo>
                  <a:cubicBezTo>
                    <a:pt x="69" y="62"/>
                    <a:pt x="71" y="65"/>
                    <a:pt x="74"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5" name="Freeform 25">
              <a:extLst>
                <a:ext uri="{FF2B5EF4-FFF2-40B4-BE49-F238E27FC236}">
                  <a16:creationId xmlns:a16="http://schemas.microsoft.com/office/drawing/2014/main" id="{FE551648-2BF0-4614-9739-B9B7CC05F188}"/>
                </a:ext>
              </a:extLst>
            </p:cNvPr>
            <p:cNvSpPr>
              <a:spLocks noEditPoints="1"/>
            </p:cNvSpPr>
            <p:nvPr/>
          </p:nvSpPr>
          <p:spPr bwMode="auto">
            <a:xfrm>
              <a:off x="2269" y="2010"/>
              <a:ext cx="173" cy="204"/>
            </a:xfrm>
            <a:custGeom>
              <a:avLst/>
              <a:gdLst>
                <a:gd name="T0" fmla="*/ 73 w 73"/>
                <a:gd name="T1" fmla="*/ 65 h 86"/>
                <a:gd name="T2" fmla="*/ 59 w 73"/>
                <a:gd name="T3" fmla="*/ 80 h 86"/>
                <a:gd name="T4" fmla="*/ 39 w 73"/>
                <a:gd name="T5" fmla="*/ 86 h 86"/>
                <a:gd name="T6" fmla="*/ 22 w 73"/>
                <a:gd name="T7" fmla="*/ 83 h 86"/>
                <a:gd name="T8" fmla="*/ 9 w 73"/>
                <a:gd name="T9" fmla="*/ 73 h 86"/>
                <a:gd name="T10" fmla="*/ 2 w 73"/>
                <a:gd name="T11" fmla="*/ 59 h 86"/>
                <a:gd name="T12" fmla="*/ 0 w 73"/>
                <a:gd name="T13" fmla="*/ 42 h 86"/>
                <a:gd name="T14" fmla="*/ 2 w 73"/>
                <a:gd name="T15" fmla="*/ 27 h 86"/>
                <a:gd name="T16" fmla="*/ 10 w 73"/>
                <a:gd name="T17" fmla="*/ 13 h 86"/>
                <a:gd name="T18" fmla="*/ 21 w 73"/>
                <a:gd name="T19" fmla="*/ 3 h 86"/>
                <a:gd name="T20" fmla="*/ 37 w 73"/>
                <a:gd name="T21" fmla="*/ 0 h 86"/>
                <a:gd name="T22" fmla="*/ 53 w 73"/>
                <a:gd name="T23" fmla="*/ 3 h 86"/>
                <a:gd name="T24" fmla="*/ 63 w 73"/>
                <a:gd name="T25" fmla="*/ 10 h 86"/>
                <a:gd name="T26" fmla="*/ 69 w 73"/>
                <a:gd name="T27" fmla="*/ 21 h 86"/>
                <a:gd name="T28" fmla="*/ 71 w 73"/>
                <a:gd name="T29" fmla="*/ 35 h 86"/>
                <a:gd name="T30" fmla="*/ 71 w 73"/>
                <a:gd name="T31" fmla="*/ 41 h 86"/>
                <a:gd name="T32" fmla="*/ 16 w 73"/>
                <a:gd name="T33" fmla="*/ 41 h 86"/>
                <a:gd name="T34" fmla="*/ 18 w 73"/>
                <a:gd name="T35" fmla="*/ 55 h 86"/>
                <a:gd name="T36" fmla="*/ 23 w 73"/>
                <a:gd name="T37" fmla="*/ 67 h 86"/>
                <a:gd name="T38" fmla="*/ 31 w 73"/>
                <a:gd name="T39" fmla="*/ 74 h 86"/>
                <a:gd name="T40" fmla="*/ 44 w 73"/>
                <a:gd name="T41" fmla="*/ 77 h 86"/>
                <a:gd name="T42" fmla="*/ 56 w 73"/>
                <a:gd name="T43" fmla="*/ 74 h 86"/>
                <a:gd name="T44" fmla="*/ 67 w 73"/>
                <a:gd name="T45" fmla="*/ 61 h 86"/>
                <a:gd name="T46" fmla="*/ 73 w 73"/>
                <a:gd name="T47" fmla="*/ 65 h 86"/>
                <a:gd name="T48" fmla="*/ 54 w 73"/>
                <a:gd name="T49" fmla="*/ 34 h 86"/>
                <a:gd name="T50" fmla="*/ 53 w 73"/>
                <a:gd name="T51" fmla="*/ 24 h 86"/>
                <a:gd name="T52" fmla="*/ 51 w 73"/>
                <a:gd name="T53" fmla="*/ 15 h 86"/>
                <a:gd name="T54" fmla="*/ 46 w 73"/>
                <a:gd name="T55" fmla="*/ 9 h 86"/>
                <a:gd name="T56" fmla="*/ 37 w 73"/>
                <a:gd name="T57" fmla="*/ 6 h 86"/>
                <a:gd name="T58" fmla="*/ 23 w 73"/>
                <a:gd name="T59" fmla="*/ 13 h 86"/>
                <a:gd name="T60" fmla="*/ 16 w 73"/>
                <a:gd name="T61" fmla="*/ 34 h 86"/>
                <a:gd name="T62" fmla="*/ 54 w 73"/>
                <a:gd name="T6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73" y="65"/>
                  </a:moveTo>
                  <a:cubicBezTo>
                    <a:pt x="69" y="71"/>
                    <a:pt x="65" y="77"/>
                    <a:pt x="59" y="80"/>
                  </a:cubicBezTo>
                  <a:cubicBezTo>
                    <a:pt x="53" y="84"/>
                    <a:pt x="46" y="86"/>
                    <a:pt x="39" y="86"/>
                  </a:cubicBezTo>
                  <a:cubicBezTo>
                    <a:pt x="32" y="86"/>
                    <a:pt x="27" y="85"/>
                    <a:pt x="22" y="83"/>
                  </a:cubicBezTo>
                  <a:cubicBezTo>
                    <a:pt x="17" y="80"/>
                    <a:pt x="12" y="77"/>
                    <a:pt x="9" y="73"/>
                  </a:cubicBezTo>
                  <a:cubicBezTo>
                    <a:pt x="6" y="69"/>
                    <a:pt x="4" y="65"/>
                    <a:pt x="2" y="59"/>
                  </a:cubicBezTo>
                  <a:cubicBezTo>
                    <a:pt x="0" y="54"/>
                    <a:pt x="0" y="48"/>
                    <a:pt x="0" y="42"/>
                  </a:cubicBezTo>
                  <a:cubicBezTo>
                    <a:pt x="0" y="37"/>
                    <a:pt x="1" y="32"/>
                    <a:pt x="2" y="27"/>
                  </a:cubicBezTo>
                  <a:cubicBezTo>
                    <a:pt x="4" y="22"/>
                    <a:pt x="6" y="17"/>
                    <a:pt x="10" y="13"/>
                  </a:cubicBezTo>
                  <a:cubicBezTo>
                    <a:pt x="13" y="9"/>
                    <a:pt x="17" y="6"/>
                    <a:pt x="21" y="3"/>
                  </a:cubicBezTo>
                  <a:cubicBezTo>
                    <a:pt x="26" y="1"/>
                    <a:pt x="31" y="0"/>
                    <a:pt x="37" y="0"/>
                  </a:cubicBezTo>
                  <a:cubicBezTo>
                    <a:pt x="43" y="0"/>
                    <a:pt x="48" y="1"/>
                    <a:pt x="53" y="3"/>
                  </a:cubicBezTo>
                  <a:cubicBezTo>
                    <a:pt x="57" y="4"/>
                    <a:pt x="60" y="7"/>
                    <a:pt x="63" y="10"/>
                  </a:cubicBezTo>
                  <a:cubicBezTo>
                    <a:pt x="66" y="13"/>
                    <a:pt x="67" y="17"/>
                    <a:pt x="69" y="21"/>
                  </a:cubicBezTo>
                  <a:cubicBezTo>
                    <a:pt x="70" y="26"/>
                    <a:pt x="71" y="30"/>
                    <a:pt x="71" y="35"/>
                  </a:cubicBezTo>
                  <a:cubicBezTo>
                    <a:pt x="71" y="41"/>
                    <a:pt x="71" y="41"/>
                    <a:pt x="71" y="41"/>
                  </a:cubicBezTo>
                  <a:cubicBezTo>
                    <a:pt x="16" y="41"/>
                    <a:pt x="16" y="41"/>
                    <a:pt x="16" y="41"/>
                  </a:cubicBezTo>
                  <a:cubicBezTo>
                    <a:pt x="16" y="46"/>
                    <a:pt x="17" y="51"/>
                    <a:pt x="18" y="55"/>
                  </a:cubicBezTo>
                  <a:cubicBezTo>
                    <a:pt x="19" y="60"/>
                    <a:pt x="20" y="63"/>
                    <a:pt x="23" y="67"/>
                  </a:cubicBezTo>
                  <a:cubicBezTo>
                    <a:pt x="25" y="70"/>
                    <a:pt x="28" y="73"/>
                    <a:pt x="31" y="74"/>
                  </a:cubicBezTo>
                  <a:cubicBezTo>
                    <a:pt x="35" y="76"/>
                    <a:pt x="39" y="77"/>
                    <a:pt x="44" y="77"/>
                  </a:cubicBezTo>
                  <a:cubicBezTo>
                    <a:pt x="49" y="77"/>
                    <a:pt x="53" y="76"/>
                    <a:pt x="56" y="74"/>
                  </a:cubicBezTo>
                  <a:cubicBezTo>
                    <a:pt x="60" y="71"/>
                    <a:pt x="63" y="67"/>
                    <a:pt x="67" y="61"/>
                  </a:cubicBezTo>
                  <a:lnTo>
                    <a:pt x="73" y="65"/>
                  </a:lnTo>
                  <a:close/>
                  <a:moveTo>
                    <a:pt x="54" y="34"/>
                  </a:moveTo>
                  <a:cubicBezTo>
                    <a:pt x="54" y="30"/>
                    <a:pt x="54" y="27"/>
                    <a:pt x="53" y="24"/>
                  </a:cubicBezTo>
                  <a:cubicBezTo>
                    <a:pt x="53" y="20"/>
                    <a:pt x="52" y="17"/>
                    <a:pt x="51" y="15"/>
                  </a:cubicBezTo>
                  <a:cubicBezTo>
                    <a:pt x="50" y="12"/>
                    <a:pt x="48" y="10"/>
                    <a:pt x="46" y="9"/>
                  </a:cubicBezTo>
                  <a:cubicBezTo>
                    <a:pt x="43" y="7"/>
                    <a:pt x="41" y="6"/>
                    <a:pt x="37" y="6"/>
                  </a:cubicBezTo>
                  <a:cubicBezTo>
                    <a:pt x="31" y="6"/>
                    <a:pt x="26" y="9"/>
                    <a:pt x="23" y="13"/>
                  </a:cubicBezTo>
                  <a:cubicBezTo>
                    <a:pt x="19" y="18"/>
                    <a:pt x="17" y="25"/>
                    <a:pt x="16" y="34"/>
                  </a:cubicBezTo>
                  <a:lnTo>
                    <a:pt x="5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6" name="Freeform 26">
              <a:extLst>
                <a:ext uri="{FF2B5EF4-FFF2-40B4-BE49-F238E27FC236}">
                  <a16:creationId xmlns:a16="http://schemas.microsoft.com/office/drawing/2014/main" id="{B9EA15BB-C722-47D6-AED5-F86530D04B92}"/>
                </a:ext>
              </a:extLst>
            </p:cNvPr>
            <p:cNvSpPr>
              <a:spLocks noEditPoints="1"/>
            </p:cNvSpPr>
            <p:nvPr/>
          </p:nvSpPr>
          <p:spPr bwMode="auto">
            <a:xfrm>
              <a:off x="2451" y="2010"/>
              <a:ext cx="174" cy="204"/>
            </a:xfrm>
            <a:custGeom>
              <a:avLst/>
              <a:gdLst>
                <a:gd name="T0" fmla="*/ 73 w 73"/>
                <a:gd name="T1" fmla="*/ 65 h 86"/>
                <a:gd name="T2" fmla="*/ 59 w 73"/>
                <a:gd name="T3" fmla="*/ 80 h 86"/>
                <a:gd name="T4" fmla="*/ 39 w 73"/>
                <a:gd name="T5" fmla="*/ 86 h 86"/>
                <a:gd name="T6" fmla="*/ 22 w 73"/>
                <a:gd name="T7" fmla="*/ 83 h 86"/>
                <a:gd name="T8" fmla="*/ 10 w 73"/>
                <a:gd name="T9" fmla="*/ 73 h 86"/>
                <a:gd name="T10" fmla="*/ 2 w 73"/>
                <a:gd name="T11" fmla="*/ 59 h 86"/>
                <a:gd name="T12" fmla="*/ 0 w 73"/>
                <a:gd name="T13" fmla="*/ 42 h 86"/>
                <a:gd name="T14" fmla="*/ 3 w 73"/>
                <a:gd name="T15" fmla="*/ 27 h 86"/>
                <a:gd name="T16" fmla="*/ 10 w 73"/>
                <a:gd name="T17" fmla="*/ 13 h 86"/>
                <a:gd name="T18" fmla="*/ 22 w 73"/>
                <a:gd name="T19" fmla="*/ 3 h 86"/>
                <a:gd name="T20" fmla="*/ 38 w 73"/>
                <a:gd name="T21" fmla="*/ 0 h 86"/>
                <a:gd name="T22" fmla="*/ 53 w 73"/>
                <a:gd name="T23" fmla="*/ 3 h 86"/>
                <a:gd name="T24" fmla="*/ 63 w 73"/>
                <a:gd name="T25" fmla="*/ 10 h 86"/>
                <a:gd name="T26" fmla="*/ 69 w 73"/>
                <a:gd name="T27" fmla="*/ 21 h 86"/>
                <a:gd name="T28" fmla="*/ 71 w 73"/>
                <a:gd name="T29" fmla="*/ 35 h 86"/>
                <a:gd name="T30" fmla="*/ 71 w 73"/>
                <a:gd name="T31" fmla="*/ 41 h 86"/>
                <a:gd name="T32" fmla="*/ 17 w 73"/>
                <a:gd name="T33" fmla="*/ 41 h 86"/>
                <a:gd name="T34" fmla="*/ 18 w 73"/>
                <a:gd name="T35" fmla="*/ 55 h 86"/>
                <a:gd name="T36" fmla="*/ 23 w 73"/>
                <a:gd name="T37" fmla="*/ 67 h 86"/>
                <a:gd name="T38" fmla="*/ 31 w 73"/>
                <a:gd name="T39" fmla="*/ 74 h 86"/>
                <a:gd name="T40" fmla="*/ 44 w 73"/>
                <a:gd name="T41" fmla="*/ 77 h 86"/>
                <a:gd name="T42" fmla="*/ 57 w 73"/>
                <a:gd name="T43" fmla="*/ 74 h 86"/>
                <a:gd name="T44" fmla="*/ 67 w 73"/>
                <a:gd name="T45" fmla="*/ 61 h 86"/>
                <a:gd name="T46" fmla="*/ 73 w 73"/>
                <a:gd name="T47" fmla="*/ 65 h 86"/>
                <a:gd name="T48" fmla="*/ 55 w 73"/>
                <a:gd name="T49" fmla="*/ 34 h 86"/>
                <a:gd name="T50" fmla="*/ 54 w 73"/>
                <a:gd name="T51" fmla="*/ 24 h 86"/>
                <a:gd name="T52" fmla="*/ 51 w 73"/>
                <a:gd name="T53" fmla="*/ 15 h 86"/>
                <a:gd name="T54" fmla="*/ 46 w 73"/>
                <a:gd name="T55" fmla="*/ 9 h 86"/>
                <a:gd name="T56" fmla="*/ 37 w 73"/>
                <a:gd name="T57" fmla="*/ 6 h 86"/>
                <a:gd name="T58" fmla="*/ 23 w 73"/>
                <a:gd name="T59" fmla="*/ 13 h 86"/>
                <a:gd name="T60" fmla="*/ 17 w 73"/>
                <a:gd name="T61" fmla="*/ 34 h 86"/>
                <a:gd name="T62" fmla="*/ 55 w 73"/>
                <a:gd name="T6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73" y="65"/>
                  </a:moveTo>
                  <a:cubicBezTo>
                    <a:pt x="69" y="71"/>
                    <a:pt x="65" y="77"/>
                    <a:pt x="59" y="80"/>
                  </a:cubicBezTo>
                  <a:cubicBezTo>
                    <a:pt x="53" y="84"/>
                    <a:pt x="47" y="86"/>
                    <a:pt x="39" y="86"/>
                  </a:cubicBezTo>
                  <a:cubicBezTo>
                    <a:pt x="33" y="86"/>
                    <a:pt x="27" y="85"/>
                    <a:pt x="22" y="83"/>
                  </a:cubicBezTo>
                  <a:cubicBezTo>
                    <a:pt x="17" y="80"/>
                    <a:pt x="13" y="77"/>
                    <a:pt x="10" y="73"/>
                  </a:cubicBezTo>
                  <a:cubicBezTo>
                    <a:pt x="6" y="69"/>
                    <a:pt x="4" y="65"/>
                    <a:pt x="2" y="59"/>
                  </a:cubicBezTo>
                  <a:cubicBezTo>
                    <a:pt x="1" y="54"/>
                    <a:pt x="0" y="48"/>
                    <a:pt x="0" y="42"/>
                  </a:cubicBezTo>
                  <a:cubicBezTo>
                    <a:pt x="0" y="37"/>
                    <a:pt x="1" y="32"/>
                    <a:pt x="3" y="27"/>
                  </a:cubicBezTo>
                  <a:cubicBezTo>
                    <a:pt x="4" y="22"/>
                    <a:pt x="7" y="17"/>
                    <a:pt x="10" y="13"/>
                  </a:cubicBezTo>
                  <a:cubicBezTo>
                    <a:pt x="13" y="9"/>
                    <a:pt x="17" y="6"/>
                    <a:pt x="22" y="3"/>
                  </a:cubicBezTo>
                  <a:cubicBezTo>
                    <a:pt x="26" y="1"/>
                    <a:pt x="32" y="0"/>
                    <a:pt x="38" y="0"/>
                  </a:cubicBezTo>
                  <a:cubicBezTo>
                    <a:pt x="44" y="0"/>
                    <a:pt x="49" y="1"/>
                    <a:pt x="53" y="3"/>
                  </a:cubicBezTo>
                  <a:cubicBezTo>
                    <a:pt x="57" y="4"/>
                    <a:pt x="61" y="7"/>
                    <a:pt x="63" y="10"/>
                  </a:cubicBezTo>
                  <a:cubicBezTo>
                    <a:pt x="66" y="13"/>
                    <a:pt x="68" y="17"/>
                    <a:pt x="69" y="21"/>
                  </a:cubicBezTo>
                  <a:cubicBezTo>
                    <a:pt x="70" y="26"/>
                    <a:pt x="71" y="30"/>
                    <a:pt x="71" y="35"/>
                  </a:cubicBezTo>
                  <a:cubicBezTo>
                    <a:pt x="71" y="41"/>
                    <a:pt x="71" y="41"/>
                    <a:pt x="71" y="41"/>
                  </a:cubicBezTo>
                  <a:cubicBezTo>
                    <a:pt x="17" y="41"/>
                    <a:pt x="17" y="41"/>
                    <a:pt x="17" y="41"/>
                  </a:cubicBezTo>
                  <a:cubicBezTo>
                    <a:pt x="17" y="46"/>
                    <a:pt x="17" y="51"/>
                    <a:pt x="18" y="55"/>
                  </a:cubicBezTo>
                  <a:cubicBezTo>
                    <a:pt x="19" y="60"/>
                    <a:pt x="21" y="63"/>
                    <a:pt x="23" y="67"/>
                  </a:cubicBezTo>
                  <a:cubicBezTo>
                    <a:pt x="25" y="70"/>
                    <a:pt x="28" y="73"/>
                    <a:pt x="31" y="74"/>
                  </a:cubicBezTo>
                  <a:cubicBezTo>
                    <a:pt x="35" y="76"/>
                    <a:pt x="39" y="77"/>
                    <a:pt x="44" y="77"/>
                  </a:cubicBezTo>
                  <a:cubicBezTo>
                    <a:pt x="49" y="77"/>
                    <a:pt x="53" y="76"/>
                    <a:pt x="57" y="74"/>
                  </a:cubicBezTo>
                  <a:cubicBezTo>
                    <a:pt x="60" y="71"/>
                    <a:pt x="64" y="67"/>
                    <a:pt x="67" y="61"/>
                  </a:cubicBezTo>
                  <a:lnTo>
                    <a:pt x="73" y="65"/>
                  </a:lnTo>
                  <a:close/>
                  <a:moveTo>
                    <a:pt x="55" y="34"/>
                  </a:moveTo>
                  <a:cubicBezTo>
                    <a:pt x="55" y="30"/>
                    <a:pt x="54" y="27"/>
                    <a:pt x="54" y="24"/>
                  </a:cubicBezTo>
                  <a:cubicBezTo>
                    <a:pt x="53" y="20"/>
                    <a:pt x="52" y="17"/>
                    <a:pt x="51" y="15"/>
                  </a:cubicBezTo>
                  <a:cubicBezTo>
                    <a:pt x="50" y="12"/>
                    <a:pt x="48" y="10"/>
                    <a:pt x="46" y="9"/>
                  </a:cubicBezTo>
                  <a:cubicBezTo>
                    <a:pt x="44" y="7"/>
                    <a:pt x="41" y="6"/>
                    <a:pt x="37" y="6"/>
                  </a:cubicBezTo>
                  <a:cubicBezTo>
                    <a:pt x="32" y="6"/>
                    <a:pt x="27" y="9"/>
                    <a:pt x="23" y="13"/>
                  </a:cubicBezTo>
                  <a:cubicBezTo>
                    <a:pt x="19" y="18"/>
                    <a:pt x="17" y="25"/>
                    <a:pt x="17" y="34"/>
                  </a:cubicBezTo>
                  <a:lnTo>
                    <a:pt x="5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7" name="Freeform 27">
              <a:extLst>
                <a:ext uri="{FF2B5EF4-FFF2-40B4-BE49-F238E27FC236}">
                  <a16:creationId xmlns:a16="http://schemas.microsoft.com/office/drawing/2014/main" id="{9235D2EC-F629-4955-AE88-4A5A2D5B9E54}"/>
                </a:ext>
              </a:extLst>
            </p:cNvPr>
            <p:cNvSpPr>
              <a:spLocks noEditPoints="1"/>
            </p:cNvSpPr>
            <p:nvPr/>
          </p:nvSpPr>
          <p:spPr bwMode="auto">
            <a:xfrm>
              <a:off x="2641" y="1910"/>
              <a:ext cx="100" cy="300"/>
            </a:xfrm>
            <a:custGeom>
              <a:avLst/>
              <a:gdLst>
                <a:gd name="T0" fmla="*/ 42 w 42"/>
                <a:gd name="T1" fmla="*/ 126 h 126"/>
                <a:gd name="T2" fmla="*/ 2 w 42"/>
                <a:gd name="T3" fmla="*/ 126 h 126"/>
                <a:gd name="T4" fmla="*/ 2 w 42"/>
                <a:gd name="T5" fmla="*/ 121 h 126"/>
                <a:gd name="T6" fmla="*/ 6 w 42"/>
                <a:gd name="T7" fmla="*/ 120 h 126"/>
                <a:gd name="T8" fmla="*/ 10 w 42"/>
                <a:gd name="T9" fmla="*/ 120 h 126"/>
                <a:gd name="T10" fmla="*/ 13 w 42"/>
                <a:gd name="T11" fmla="*/ 117 h 126"/>
                <a:gd name="T12" fmla="*/ 14 w 42"/>
                <a:gd name="T13" fmla="*/ 112 h 126"/>
                <a:gd name="T14" fmla="*/ 14 w 42"/>
                <a:gd name="T15" fmla="*/ 62 h 126"/>
                <a:gd name="T16" fmla="*/ 13 w 42"/>
                <a:gd name="T17" fmla="*/ 57 h 126"/>
                <a:gd name="T18" fmla="*/ 10 w 42"/>
                <a:gd name="T19" fmla="*/ 53 h 126"/>
                <a:gd name="T20" fmla="*/ 5 w 42"/>
                <a:gd name="T21" fmla="*/ 51 h 126"/>
                <a:gd name="T22" fmla="*/ 0 w 42"/>
                <a:gd name="T23" fmla="*/ 50 h 126"/>
                <a:gd name="T24" fmla="*/ 0 w 42"/>
                <a:gd name="T25" fmla="*/ 45 h 126"/>
                <a:gd name="T26" fmla="*/ 28 w 42"/>
                <a:gd name="T27" fmla="*/ 43 h 126"/>
                <a:gd name="T28" fmla="*/ 30 w 42"/>
                <a:gd name="T29" fmla="*/ 44 h 126"/>
                <a:gd name="T30" fmla="*/ 30 w 42"/>
                <a:gd name="T31" fmla="*/ 111 h 126"/>
                <a:gd name="T32" fmla="*/ 31 w 42"/>
                <a:gd name="T33" fmla="*/ 116 h 126"/>
                <a:gd name="T34" fmla="*/ 34 w 42"/>
                <a:gd name="T35" fmla="*/ 119 h 126"/>
                <a:gd name="T36" fmla="*/ 38 w 42"/>
                <a:gd name="T37" fmla="*/ 120 h 126"/>
                <a:gd name="T38" fmla="*/ 42 w 42"/>
                <a:gd name="T39" fmla="*/ 121 h 126"/>
                <a:gd name="T40" fmla="*/ 42 w 42"/>
                <a:gd name="T41" fmla="*/ 126 h 126"/>
                <a:gd name="T42" fmla="*/ 31 w 42"/>
                <a:gd name="T43" fmla="*/ 11 h 126"/>
                <a:gd name="T44" fmla="*/ 28 w 42"/>
                <a:gd name="T45" fmla="*/ 19 h 126"/>
                <a:gd name="T46" fmla="*/ 20 w 42"/>
                <a:gd name="T47" fmla="*/ 23 h 126"/>
                <a:gd name="T48" fmla="*/ 13 w 42"/>
                <a:gd name="T49" fmla="*/ 19 h 126"/>
                <a:gd name="T50" fmla="*/ 10 w 42"/>
                <a:gd name="T51" fmla="*/ 12 h 126"/>
                <a:gd name="T52" fmla="*/ 13 w 42"/>
                <a:gd name="T53" fmla="*/ 4 h 126"/>
                <a:gd name="T54" fmla="*/ 20 w 42"/>
                <a:gd name="T55" fmla="*/ 0 h 126"/>
                <a:gd name="T56" fmla="*/ 28 w 42"/>
                <a:gd name="T57" fmla="*/ 3 h 126"/>
                <a:gd name="T58" fmla="*/ 31 w 42"/>
                <a:gd name="T59"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126">
                  <a:moveTo>
                    <a:pt x="42" y="126"/>
                  </a:moveTo>
                  <a:cubicBezTo>
                    <a:pt x="2" y="126"/>
                    <a:pt x="2" y="126"/>
                    <a:pt x="2" y="126"/>
                  </a:cubicBezTo>
                  <a:cubicBezTo>
                    <a:pt x="2" y="121"/>
                    <a:pt x="2" y="121"/>
                    <a:pt x="2" y="121"/>
                  </a:cubicBezTo>
                  <a:cubicBezTo>
                    <a:pt x="3" y="121"/>
                    <a:pt x="5" y="120"/>
                    <a:pt x="6" y="120"/>
                  </a:cubicBezTo>
                  <a:cubicBezTo>
                    <a:pt x="7" y="120"/>
                    <a:pt x="9" y="120"/>
                    <a:pt x="10" y="120"/>
                  </a:cubicBezTo>
                  <a:cubicBezTo>
                    <a:pt x="11" y="119"/>
                    <a:pt x="12" y="118"/>
                    <a:pt x="13" y="117"/>
                  </a:cubicBezTo>
                  <a:cubicBezTo>
                    <a:pt x="14" y="116"/>
                    <a:pt x="14" y="114"/>
                    <a:pt x="14" y="112"/>
                  </a:cubicBezTo>
                  <a:cubicBezTo>
                    <a:pt x="14" y="62"/>
                    <a:pt x="14" y="62"/>
                    <a:pt x="14" y="62"/>
                  </a:cubicBezTo>
                  <a:cubicBezTo>
                    <a:pt x="14" y="60"/>
                    <a:pt x="14" y="58"/>
                    <a:pt x="13" y="57"/>
                  </a:cubicBezTo>
                  <a:cubicBezTo>
                    <a:pt x="12" y="55"/>
                    <a:pt x="11" y="54"/>
                    <a:pt x="10" y="53"/>
                  </a:cubicBezTo>
                  <a:cubicBezTo>
                    <a:pt x="9" y="52"/>
                    <a:pt x="7" y="52"/>
                    <a:pt x="5" y="51"/>
                  </a:cubicBezTo>
                  <a:cubicBezTo>
                    <a:pt x="3" y="51"/>
                    <a:pt x="1" y="51"/>
                    <a:pt x="0" y="50"/>
                  </a:cubicBezTo>
                  <a:cubicBezTo>
                    <a:pt x="0" y="45"/>
                    <a:pt x="0" y="45"/>
                    <a:pt x="0" y="45"/>
                  </a:cubicBezTo>
                  <a:cubicBezTo>
                    <a:pt x="28" y="43"/>
                    <a:pt x="28" y="43"/>
                    <a:pt x="28" y="43"/>
                  </a:cubicBezTo>
                  <a:cubicBezTo>
                    <a:pt x="30" y="44"/>
                    <a:pt x="30" y="44"/>
                    <a:pt x="30" y="44"/>
                  </a:cubicBezTo>
                  <a:cubicBezTo>
                    <a:pt x="30" y="111"/>
                    <a:pt x="30" y="111"/>
                    <a:pt x="30" y="111"/>
                  </a:cubicBezTo>
                  <a:cubicBezTo>
                    <a:pt x="30" y="113"/>
                    <a:pt x="30" y="115"/>
                    <a:pt x="31" y="116"/>
                  </a:cubicBezTo>
                  <a:cubicBezTo>
                    <a:pt x="31" y="117"/>
                    <a:pt x="33" y="118"/>
                    <a:pt x="34" y="119"/>
                  </a:cubicBezTo>
                  <a:cubicBezTo>
                    <a:pt x="35" y="119"/>
                    <a:pt x="37" y="120"/>
                    <a:pt x="38" y="120"/>
                  </a:cubicBezTo>
                  <a:cubicBezTo>
                    <a:pt x="39" y="120"/>
                    <a:pt x="40" y="121"/>
                    <a:pt x="42" y="121"/>
                  </a:cubicBezTo>
                  <a:lnTo>
                    <a:pt x="42" y="126"/>
                  </a:lnTo>
                  <a:close/>
                  <a:moveTo>
                    <a:pt x="31" y="11"/>
                  </a:moveTo>
                  <a:cubicBezTo>
                    <a:pt x="31" y="14"/>
                    <a:pt x="30" y="17"/>
                    <a:pt x="28" y="19"/>
                  </a:cubicBezTo>
                  <a:cubicBezTo>
                    <a:pt x="26" y="21"/>
                    <a:pt x="24" y="23"/>
                    <a:pt x="20" y="23"/>
                  </a:cubicBezTo>
                  <a:cubicBezTo>
                    <a:pt x="18" y="23"/>
                    <a:pt x="15" y="21"/>
                    <a:pt x="13" y="19"/>
                  </a:cubicBezTo>
                  <a:cubicBezTo>
                    <a:pt x="11" y="17"/>
                    <a:pt x="10" y="14"/>
                    <a:pt x="10" y="12"/>
                  </a:cubicBezTo>
                  <a:cubicBezTo>
                    <a:pt x="10" y="8"/>
                    <a:pt x="11" y="6"/>
                    <a:pt x="13" y="4"/>
                  </a:cubicBezTo>
                  <a:cubicBezTo>
                    <a:pt x="15" y="1"/>
                    <a:pt x="18" y="0"/>
                    <a:pt x="20" y="0"/>
                  </a:cubicBezTo>
                  <a:cubicBezTo>
                    <a:pt x="24" y="0"/>
                    <a:pt x="26" y="1"/>
                    <a:pt x="28" y="3"/>
                  </a:cubicBezTo>
                  <a:cubicBezTo>
                    <a:pt x="30" y="5"/>
                    <a:pt x="31" y="8"/>
                    <a:pt x="3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28">
              <a:extLst>
                <a:ext uri="{FF2B5EF4-FFF2-40B4-BE49-F238E27FC236}">
                  <a16:creationId xmlns:a16="http://schemas.microsoft.com/office/drawing/2014/main" id="{AD01E393-1C69-4E67-A59B-B0F3946EC9FE}"/>
                </a:ext>
              </a:extLst>
            </p:cNvPr>
            <p:cNvSpPr>
              <a:spLocks/>
            </p:cNvSpPr>
            <p:nvPr/>
          </p:nvSpPr>
          <p:spPr bwMode="auto">
            <a:xfrm>
              <a:off x="2750" y="2010"/>
              <a:ext cx="216" cy="200"/>
            </a:xfrm>
            <a:custGeom>
              <a:avLst/>
              <a:gdLst>
                <a:gd name="T0" fmla="*/ 91 w 91"/>
                <a:gd name="T1" fmla="*/ 84 h 84"/>
                <a:gd name="T2" fmla="*/ 51 w 91"/>
                <a:gd name="T3" fmla="*/ 84 h 84"/>
                <a:gd name="T4" fmla="*/ 51 w 91"/>
                <a:gd name="T5" fmla="*/ 79 h 84"/>
                <a:gd name="T6" fmla="*/ 55 w 91"/>
                <a:gd name="T7" fmla="*/ 78 h 84"/>
                <a:gd name="T8" fmla="*/ 59 w 91"/>
                <a:gd name="T9" fmla="*/ 78 h 84"/>
                <a:gd name="T10" fmla="*/ 62 w 91"/>
                <a:gd name="T11" fmla="*/ 75 h 84"/>
                <a:gd name="T12" fmla="*/ 64 w 91"/>
                <a:gd name="T13" fmla="*/ 70 h 84"/>
                <a:gd name="T14" fmla="*/ 64 w 91"/>
                <a:gd name="T15" fmla="*/ 28 h 84"/>
                <a:gd name="T16" fmla="*/ 59 w 91"/>
                <a:gd name="T17" fmla="*/ 15 h 84"/>
                <a:gd name="T18" fmla="*/ 49 w 91"/>
                <a:gd name="T19" fmla="*/ 10 h 84"/>
                <a:gd name="T20" fmla="*/ 41 w 91"/>
                <a:gd name="T21" fmla="*/ 11 h 84"/>
                <a:gd name="T22" fmla="*/ 35 w 91"/>
                <a:gd name="T23" fmla="*/ 15 h 84"/>
                <a:gd name="T24" fmla="*/ 30 w 91"/>
                <a:gd name="T25" fmla="*/ 19 h 84"/>
                <a:gd name="T26" fmla="*/ 28 w 91"/>
                <a:gd name="T27" fmla="*/ 22 h 84"/>
                <a:gd name="T28" fmla="*/ 28 w 91"/>
                <a:gd name="T29" fmla="*/ 69 h 84"/>
                <a:gd name="T30" fmla="*/ 29 w 91"/>
                <a:gd name="T31" fmla="*/ 74 h 84"/>
                <a:gd name="T32" fmla="*/ 33 w 91"/>
                <a:gd name="T33" fmla="*/ 77 h 84"/>
                <a:gd name="T34" fmla="*/ 37 w 91"/>
                <a:gd name="T35" fmla="*/ 78 h 84"/>
                <a:gd name="T36" fmla="*/ 41 w 91"/>
                <a:gd name="T37" fmla="*/ 79 h 84"/>
                <a:gd name="T38" fmla="*/ 41 w 91"/>
                <a:gd name="T39" fmla="*/ 84 h 84"/>
                <a:gd name="T40" fmla="*/ 1 w 91"/>
                <a:gd name="T41" fmla="*/ 84 h 84"/>
                <a:gd name="T42" fmla="*/ 1 w 91"/>
                <a:gd name="T43" fmla="*/ 79 h 84"/>
                <a:gd name="T44" fmla="*/ 5 w 91"/>
                <a:gd name="T45" fmla="*/ 78 h 84"/>
                <a:gd name="T46" fmla="*/ 8 w 91"/>
                <a:gd name="T47" fmla="*/ 78 h 84"/>
                <a:gd name="T48" fmla="*/ 11 w 91"/>
                <a:gd name="T49" fmla="*/ 75 h 84"/>
                <a:gd name="T50" fmla="*/ 13 w 91"/>
                <a:gd name="T51" fmla="*/ 70 h 84"/>
                <a:gd name="T52" fmla="*/ 13 w 91"/>
                <a:gd name="T53" fmla="*/ 20 h 84"/>
                <a:gd name="T54" fmla="*/ 11 w 91"/>
                <a:gd name="T55" fmla="*/ 14 h 84"/>
                <a:gd name="T56" fmla="*/ 8 w 91"/>
                <a:gd name="T57" fmla="*/ 11 h 84"/>
                <a:gd name="T58" fmla="*/ 4 w 91"/>
                <a:gd name="T59" fmla="*/ 9 h 84"/>
                <a:gd name="T60" fmla="*/ 0 w 91"/>
                <a:gd name="T61" fmla="*/ 8 h 84"/>
                <a:gd name="T62" fmla="*/ 0 w 91"/>
                <a:gd name="T63" fmla="*/ 3 h 84"/>
                <a:gd name="T64" fmla="*/ 27 w 91"/>
                <a:gd name="T65" fmla="*/ 1 h 84"/>
                <a:gd name="T66" fmla="*/ 28 w 91"/>
                <a:gd name="T67" fmla="*/ 2 h 84"/>
                <a:gd name="T68" fmla="*/ 28 w 91"/>
                <a:gd name="T69" fmla="*/ 14 h 84"/>
                <a:gd name="T70" fmla="*/ 29 w 91"/>
                <a:gd name="T71" fmla="*/ 14 h 84"/>
                <a:gd name="T72" fmla="*/ 34 w 91"/>
                <a:gd name="T73" fmla="*/ 9 h 84"/>
                <a:gd name="T74" fmla="*/ 39 w 91"/>
                <a:gd name="T75" fmla="*/ 5 h 84"/>
                <a:gd name="T76" fmla="*/ 46 w 91"/>
                <a:gd name="T77" fmla="*/ 1 h 84"/>
                <a:gd name="T78" fmla="*/ 56 w 91"/>
                <a:gd name="T79" fmla="*/ 0 h 84"/>
                <a:gd name="T80" fmla="*/ 74 w 91"/>
                <a:gd name="T81" fmla="*/ 7 h 84"/>
                <a:gd name="T82" fmla="*/ 79 w 91"/>
                <a:gd name="T83" fmla="*/ 27 h 84"/>
                <a:gd name="T84" fmla="*/ 79 w 91"/>
                <a:gd name="T85" fmla="*/ 69 h 84"/>
                <a:gd name="T86" fmla="*/ 80 w 91"/>
                <a:gd name="T87" fmla="*/ 74 h 84"/>
                <a:gd name="T88" fmla="*/ 84 w 91"/>
                <a:gd name="T89" fmla="*/ 77 h 84"/>
                <a:gd name="T90" fmla="*/ 87 w 91"/>
                <a:gd name="T91" fmla="*/ 78 h 84"/>
                <a:gd name="T92" fmla="*/ 91 w 91"/>
                <a:gd name="T93" fmla="*/ 79 h 84"/>
                <a:gd name="T94" fmla="*/ 91 w 91"/>
                <a:gd name="T9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84">
                  <a:moveTo>
                    <a:pt x="91" y="84"/>
                  </a:moveTo>
                  <a:cubicBezTo>
                    <a:pt x="51" y="84"/>
                    <a:pt x="51" y="84"/>
                    <a:pt x="51" y="84"/>
                  </a:cubicBezTo>
                  <a:cubicBezTo>
                    <a:pt x="51" y="79"/>
                    <a:pt x="51" y="79"/>
                    <a:pt x="51" y="79"/>
                  </a:cubicBezTo>
                  <a:cubicBezTo>
                    <a:pt x="52" y="79"/>
                    <a:pt x="54" y="78"/>
                    <a:pt x="55" y="78"/>
                  </a:cubicBezTo>
                  <a:cubicBezTo>
                    <a:pt x="57" y="78"/>
                    <a:pt x="58" y="78"/>
                    <a:pt x="59" y="78"/>
                  </a:cubicBezTo>
                  <a:cubicBezTo>
                    <a:pt x="61" y="77"/>
                    <a:pt x="62" y="76"/>
                    <a:pt x="62" y="75"/>
                  </a:cubicBezTo>
                  <a:cubicBezTo>
                    <a:pt x="63" y="74"/>
                    <a:pt x="64" y="72"/>
                    <a:pt x="64" y="70"/>
                  </a:cubicBezTo>
                  <a:cubicBezTo>
                    <a:pt x="64" y="28"/>
                    <a:pt x="64" y="28"/>
                    <a:pt x="64" y="28"/>
                  </a:cubicBezTo>
                  <a:cubicBezTo>
                    <a:pt x="64" y="22"/>
                    <a:pt x="62" y="18"/>
                    <a:pt x="59" y="15"/>
                  </a:cubicBezTo>
                  <a:cubicBezTo>
                    <a:pt x="57" y="11"/>
                    <a:pt x="53" y="10"/>
                    <a:pt x="49" y="10"/>
                  </a:cubicBezTo>
                  <a:cubicBezTo>
                    <a:pt x="46" y="10"/>
                    <a:pt x="44" y="10"/>
                    <a:pt x="41" y="11"/>
                  </a:cubicBezTo>
                  <a:cubicBezTo>
                    <a:pt x="39" y="12"/>
                    <a:pt x="37" y="13"/>
                    <a:pt x="35" y="15"/>
                  </a:cubicBezTo>
                  <a:cubicBezTo>
                    <a:pt x="33" y="16"/>
                    <a:pt x="32" y="17"/>
                    <a:pt x="30" y="19"/>
                  </a:cubicBezTo>
                  <a:cubicBezTo>
                    <a:pt x="29" y="20"/>
                    <a:pt x="29" y="21"/>
                    <a:pt x="28" y="22"/>
                  </a:cubicBezTo>
                  <a:cubicBezTo>
                    <a:pt x="28" y="69"/>
                    <a:pt x="28" y="69"/>
                    <a:pt x="28" y="69"/>
                  </a:cubicBezTo>
                  <a:cubicBezTo>
                    <a:pt x="28" y="71"/>
                    <a:pt x="28" y="73"/>
                    <a:pt x="29" y="74"/>
                  </a:cubicBezTo>
                  <a:cubicBezTo>
                    <a:pt x="30" y="75"/>
                    <a:pt x="31" y="76"/>
                    <a:pt x="33" y="77"/>
                  </a:cubicBezTo>
                  <a:cubicBezTo>
                    <a:pt x="34" y="77"/>
                    <a:pt x="35" y="78"/>
                    <a:pt x="37" y="78"/>
                  </a:cubicBezTo>
                  <a:cubicBezTo>
                    <a:pt x="38" y="78"/>
                    <a:pt x="39" y="79"/>
                    <a:pt x="41" y="79"/>
                  </a:cubicBezTo>
                  <a:cubicBezTo>
                    <a:pt x="41" y="84"/>
                    <a:pt x="41" y="84"/>
                    <a:pt x="41" y="84"/>
                  </a:cubicBezTo>
                  <a:cubicBezTo>
                    <a:pt x="1" y="84"/>
                    <a:pt x="1" y="84"/>
                    <a:pt x="1" y="84"/>
                  </a:cubicBezTo>
                  <a:cubicBezTo>
                    <a:pt x="1" y="79"/>
                    <a:pt x="1" y="79"/>
                    <a:pt x="1" y="79"/>
                  </a:cubicBezTo>
                  <a:cubicBezTo>
                    <a:pt x="2" y="79"/>
                    <a:pt x="3" y="78"/>
                    <a:pt x="5" y="78"/>
                  </a:cubicBezTo>
                  <a:cubicBezTo>
                    <a:pt x="6" y="78"/>
                    <a:pt x="7" y="78"/>
                    <a:pt x="8" y="78"/>
                  </a:cubicBezTo>
                  <a:cubicBezTo>
                    <a:pt x="10" y="77"/>
                    <a:pt x="11" y="76"/>
                    <a:pt x="11" y="75"/>
                  </a:cubicBezTo>
                  <a:cubicBezTo>
                    <a:pt x="12" y="74"/>
                    <a:pt x="13" y="72"/>
                    <a:pt x="13" y="70"/>
                  </a:cubicBezTo>
                  <a:cubicBezTo>
                    <a:pt x="13" y="20"/>
                    <a:pt x="13" y="20"/>
                    <a:pt x="13" y="20"/>
                  </a:cubicBezTo>
                  <a:cubicBezTo>
                    <a:pt x="13" y="18"/>
                    <a:pt x="12" y="16"/>
                    <a:pt x="11" y="14"/>
                  </a:cubicBezTo>
                  <a:cubicBezTo>
                    <a:pt x="11" y="13"/>
                    <a:pt x="9" y="12"/>
                    <a:pt x="8" y="11"/>
                  </a:cubicBezTo>
                  <a:cubicBezTo>
                    <a:pt x="7" y="10"/>
                    <a:pt x="6" y="9"/>
                    <a:pt x="4" y="9"/>
                  </a:cubicBezTo>
                  <a:cubicBezTo>
                    <a:pt x="3" y="9"/>
                    <a:pt x="1" y="9"/>
                    <a:pt x="0" y="8"/>
                  </a:cubicBezTo>
                  <a:cubicBezTo>
                    <a:pt x="0" y="3"/>
                    <a:pt x="0" y="3"/>
                    <a:pt x="0" y="3"/>
                  </a:cubicBezTo>
                  <a:cubicBezTo>
                    <a:pt x="27" y="1"/>
                    <a:pt x="27" y="1"/>
                    <a:pt x="27" y="1"/>
                  </a:cubicBezTo>
                  <a:cubicBezTo>
                    <a:pt x="28" y="2"/>
                    <a:pt x="28" y="2"/>
                    <a:pt x="28" y="2"/>
                  </a:cubicBezTo>
                  <a:cubicBezTo>
                    <a:pt x="28" y="14"/>
                    <a:pt x="28" y="14"/>
                    <a:pt x="28" y="14"/>
                  </a:cubicBezTo>
                  <a:cubicBezTo>
                    <a:pt x="29" y="14"/>
                    <a:pt x="29" y="14"/>
                    <a:pt x="29" y="14"/>
                  </a:cubicBezTo>
                  <a:cubicBezTo>
                    <a:pt x="30" y="13"/>
                    <a:pt x="32" y="11"/>
                    <a:pt x="34" y="9"/>
                  </a:cubicBezTo>
                  <a:cubicBezTo>
                    <a:pt x="35" y="7"/>
                    <a:pt x="37" y="6"/>
                    <a:pt x="39" y="5"/>
                  </a:cubicBezTo>
                  <a:cubicBezTo>
                    <a:pt x="41" y="3"/>
                    <a:pt x="44" y="2"/>
                    <a:pt x="46" y="1"/>
                  </a:cubicBezTo>
                  <a:cubicBezTo>
                    <a:pt x="49" y="0"/>
                    <a:pt x="52" y="0"/>
                    <a:pt x="56" y="0"/>
                  </a:cubicBezTo>
                  <a:cubicBezTo>
                    <a:pt x="64" y="0"/>
                    <a:pt x="70" y="2"/>
                    <a:pt x="74" y="7"/>
                  </a:cubicBezTo>
                  <a:cubicBezTo>
                    <a:pt x="77" y="12"/>
                    <a:pt x="79" y="19"/>
                    <a:pt x="79" y="27"/>
                  </a:cubicBezTo>
                  <a:cubicBezTo>
                    <a:pt x="79" y="69"/>
                    <a:pt x="79" y="69"/>
                    <a:pt x="79" y="69"/>
                  </a:cubicBezTo>
                  <a:cubicBezTo>
                    <a:pt x="79" y="71"/>
                    <a:pt x="80" y="73"/>
                    <a:pt x="80" y="74"/>
                  </a:cubicBezTo>
                  <a:cubicBezTo>
                    <a:pt x="81" y="75"/>
                    <a:pt x="82" y="76"/>
                    <a:pt x="84" y="77"/>
                  </a:cubicBezTo>
                  <a:cubicBezTo>
                    <a:pt x="85" y="78"/>
                    <a:pt x="86" y="78"/>
                    <a:pt x="87" y="78"/>
                  </a:cubicBezTo>
                  <a:cubicBezTo>
                    <a:pt x="88" y="78"/>
                    <a:pt x="89" y="79"/>
                    <a:pt x="91" y="79"/>
                  </a:cubicBezTo>
                  <a:lnTo>
                    <a:pt x="9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29">
              <a:extLst>
                <a:ext uri="{FF2B5EF4-FFF2-40B4-BE49-F238E27FC236}">
                  <a16:creationId xmlns:a16="http://schemas.microsoft.com/office/drawing/2014/main" id="{8F4B926E-D502-41FA-97BA-13067B8450FA}"/>
                </a:ext>
              </a:extLst>
            </p:cNvPr>
            <p:cNvSpPr>
              <a:spLocks noEditPoints="1"/>
            </p:cNvSpPr>
            <p:nvPr/>
          </p:nvSpPr>
          <p:spPr bwMode="auto">
            <a:xfrm>
              <a:off x="2966" y="2010"/>
              <a:ext cx="190" cy="288"/>
            </a:xfrm>
            <a:custGeom>
              <a:avLst/>
              <a:gdLst>
                <a:gd name="T0" fmla="*/ 78 w 80"/>
                <a:gd name="T1" fmla="*/ 83 h 121"/>
                <a:gd name="T2" fmla="*/ 77 w 80"/>
                <a:gd name="T3" fmla="*/ 104 h 121"/>
                <a:gd name="T4" fmla="*/ 56 w 80"/>
                <a:gd name="T5" fmla="*/ 119 h 121"/>
                <a:gd name="T6" fmla="*/ 9 w 80"/>
                <a:gd name="T7" fmla="*/ 116 h 121"/>
                <a:gd name="T8" fmla="*/ 7 w 80"/>
                <a:gd name="T9" fmla="*/ 86 h 121"/>
                <a:gd name="T10" fmla="*/ 24 w 80"/>
                <a:gd name="T11" fmla="*/ 80 h 121"/>
                <a:gd name="T12" fmla="*/ 14 w 80"/>
                <a:gd name="T13" fmla="*/ 75 h 121"/>
                <a:gd name="T14" fmla="*/ 9 w 80"/>
                <a:gd name="T15" fmla="*/ 65 h 121"/>
                <a:gd name="T16" fmla="*/ 22 w 80"/>
                <a:gd name="T17" fmla="*/ 51 h 121"/>
                <a:gd name="T18" fmla="*/ 9 w 80"/>
                <a:gd name="T19" fmla="*/ 40 h 121"/>
                <a:gd name="T20" fmla="*/ 13 w 80"/>
                <a:gd name="T21" fmla="*/ 7 h 121"/>
                <a:gd name="T22" fmla="*/ 43 w 80"/>
                <a:gd name="T23" fmla="*/ 1 h 121"/>
                <a:gd name="T24" fmla="*/ 79 w 80"/>
                <a:gd name="T25" fmla="*/ 2 h 121"/>
                <a:gd name="T26" fmla="*/ 60 w 80"/>
                <a:gd name="T27" fmla="*/ 10 h 121"/>
                <a:gd name="T28" fmla="*/ 65 w 80"/>
                <a:gd name="T29" fmla="*/ 19 h 121"/>
                <a:gd name="T30" fmla="*/ 57 w 80"/>
                <a:gd name="T31" fmla="*/ 46 h 121"/>
                <a:gd name="T32" fmla="*/ 27 w 80"/>
                <a:gd name="T33" fmla="*/ 53 h 121"/>
                <a:gd name="T34" fmla="*/ 21 w 80"/>
                <a:gd name="T35" fmla="*/ 60 h 121"/>
                <a:gd name="T36" fmla="*/ 27 w 80"/>
                <a:gd name="T37" fmla="*/ 67 h 121"/>
                <a:gd name="T38" fmla="*/ 39 w 80"/>
                <a:gd name="T39" fmla="*/ 68 h 121"/>
                <a:gd name="T40" fmla="*/ 58 w 80"/>
                <a:gd name="T41" fmla="*/ 69 h 121"/>
                <a:gd name="T42" fmla="*/ 73 w 80"/>
                <a:gd name="T43" fmla="*/ 76 h 121"/>
                <a:gd name="T44" fmla="*/ 64 w 80"/>
                <a:gd name="T45" fmla="*/ 88 h 121"/>
                <a:gd name="T46" fmla="*/ 48 w 80"/>
                <a:gd name="T47" fmla="*/ 83 h 121"/>
                <a:gd name="T48" fmla="*/ 18 w 80"/>
                <a:gd name="T49" fmla="*/ 89 h 121"/>
                <a:gd name="T50" fmla="*/ 16 w 80"/>
                <a:gd name="T51" fmla="*/ 105 h 121"/>
                <a:gd name="T52" fmla="*/ 28 w 80"/>
                <a:gd name="T53" fmla="*/ 113 h 121"/>
                <a:gd name="T54" fmla="*/ 59 w 80"/>
                <a:gd name="T55" fmla="*/ 110 h 121"/>
                <a:gd name="T56" fmla="*/ 50 w 80"/>
                <a:gd name="T57" fmla="*/ 27 h 121"/>
                <a:gd name="T58" fmla="*/ 35 w 80"/>
                <a:gd name="T59" fmla="*/ 6 h 121"/>
                <a:gd name="T60" fmla="*/ 24 w 80"/>
                <a:gd name="T61" fmla="*/ 12 h 121"/>
                <a:gd name="T62" fmla="*/ 21 w 80"/>
                <a:gd name="T63" fmla="*/ 26 h 121"/>
                <a:gd name="T64" fmla="*/ 35 w 80"/>
                <a:gd name="T65" fmla="*/ 47 h 121"/>
                <a:gd name="T66" fmla="*/ 50 w 80"/>
                <a:gd name="T67" fmla="*/ 2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121">
                  <a:moveTo>
                    <a:pt x="73" y="76"/>
                  </a:moveTo>
                  <a:cubicBezTo>
                    <a:pt x="75" y="78"/>
                    <a:pt x="77" y="80"/>
                    <a:pt x="78" y="83"/>
                  </a:cubicBezTo>
                  <a:cubicBezTo>
                    <a:pt x="79" y="85"/>
                    <a:pt x="80" y="89"/>
                    <a:pt x="80" y="93"/>
                  </a:cubicBezTo>
                  <a:cubicBezTo>
                    <a:pt x="80" y="97"/>
                    <a:pt x="79" y="100"/>
                    <a:pt x="77" y="104"/>
                  </a:cubicBezTo>
                  <a:cubicBezTo>
                    <a:pt x="76" y="107"/>
                    <a:pt x="73" y="110"/>
                    <a:pt x="69" y="113"/>
                  </a:cubicBezTo>
                  <a:cubicBezTo>
                    <a:pt x="66" y="115"/>
                    <a:pt x="61" y="117"/>
                    <a:pt x="56" y="119"/>
                  </a:cubicBezTo>
                  <a:cubicBezTo>
                    <a:pt x="51" y="120"/>
                    <a:pt x="45" y="121"/>
                    <a:pt x="37" y="121"/>
                  </a:cubicBezTo>
                  <a:cubicBezTo>
                    <a:pt x="25" y="121"/>
                    <a:pt x="15" y="119"/>
                    <a:pt x="9" y="116"/>
                  </a:cubicBezTo>
                  <a:cubicBezTo>
                    <a:pt x="3" y="112"/>
                    <a:pt x="0" y="107"/>
                    <a:pt x="0" y="100"/>
                  </a:cubicBezTo>
                  <a:cubicBezTo>
                    <a:pt x="0" y="94"/>
                    <a:pt x="2" y="90"/>
                    <a:pt x="7" y="86"/>
                  </a:cubicBezTo>
                  <a:cubicBezTo>
                    <a:pt x="11" y="83"/>
                    <a:pt x="17" y="81"/>
                    <a:pt x="24" y="81"/>
                  </a:cubicBezTo>
                  <a:cubicBezTo>
                    <a:pt x="24" y="80"/>
                    <a:pt x="24" y="80"/>
                    <a:pt x="24" y="80"/>
                  </a:cubicBezTo>
                  <a:cubicBezTo>
                    <a:pt x="22" y="79"/>
                    <a:pt x="20" y="79"/>
                    <a:pt x="18" y="78"/>
                  </a:cubicBezTo>
                  <a:cubicBezTo>
                    <a:pt x="17" y="77"/>
                    <a:pt x="15" y="76"/>
                    <a:pt x="14" y="75"/>
                  </a:cubicBezTo>
                  <a:cubicBezTo>
                    <a:pt x="12" y="74"/>
                    <a:pt x="11" y="73"/>
                    <a:pt x="10" y="71"/>
                  </a:cubicBezTo>
                  <a:cubicBezTo>
                    <a:pt x="9" y="70"/>
                    <a:pt x="9" y="68"/>
                    <a:pt x="9" y="65"/>
                  </a:cubicBezTo>
                  <a:cubicBezTo>
                    <a:pt x="9" y="62"/>
                    <a:pt x="10" y="60"/>
                    <a:pt x="12" y="57"/>
                  </a:cubicBezTo>
                  <a:cubicBezTo>
                    <a:pt x="14" y="55"/>
                    <a:pt x="17" y="53"/>
                    <a:pt x="22" y="51"/>
                  </a:cubicBezTo>
                  <a:cubicBezTo>
                    <a:pt x="22" y="50"/>
                    <a:pt x="22" y="50"/>
                    <a:pt x="22" y="50"/>
                  </a:cubicBezTo>
                  <a:cubicBezTo>
                    <a:pt x="16" y="47"/>
                    <a:pt x="12" y="44"/>
                    <a:pt x="9" y="40"/>
                  </a:cubicBezTo>
                  <a:cubicBezTo>
                    <a:pt x="6" y="36"/>
                    <a:pt x="5" y="32"/>
                    <a:pt x="5" y="26"/>
                  </a:cubicBezTo>
                  <a:cubicBezTo>
                    <a:pt x="5" y="19"/>
                    <a:pt x="8" y="12"/>
                    <a:pt x="13" y="7"/>
                  </a:cubicBezTo>
                  <a:cubicBezTo>
                    <a:pt x="19" y="2"/>
                    <a:pt x="27" y="0"/>
                    <a:pt x="36" y="0"/>
                  </a:cubicBezTo>
                  <a:cubicBezTo>
                    <a:pt x="38" y="0"/>
                    <a:pt x="41" y="0"/>
                    <a:pt x="43" y="1"/>
                  </a:cubicBezTo>
                  <a:cubicBezTo>
                    <a:pt x="46" y="1"/>
                    <a:pt x="48" y="2"/>
                    <a:pt x="51" y="2"/>
                  </a:cubicBezTo>
                  <a:cubicBezTo>
                    <a:pt x="79" y="2"/>
                    <a:pt x="79" y="2"/>
                    <a:pt x="79" y="2"/>
                  </a:cubicBezTo>
                  <a:cubicBezTo>
                    <a:pt x="79" y="10"/>
                    <a:pt x="79" y="10"/>
                    <a:pt x="79" y="10"/>
                  </a:cubicBezTo>
                  <a:cubicBezTo>
                    <a:pt x="60" y="10"/>
                    <a:pt x="60" y="10"/>
                    <a:pt x="60" y="10"/>
                  </a:cubicBezTo>
                  <a:cubicBezTo>
                    <a:pt x="60" y="11"/>
                    <a:pt x="60" y="11"/>
                    <a:pt x="60" y="11"/>
                  </a:cubicBezTo>
                  <a:cubicBezTo>
                    <a:pt x="62" y="13"/>
                    <a:pt x="64" y="16"/>
                    <a:pt x="65" y="19"/>
                  </a:cubicBezTo>
                  <a:cubicBezTo>
                    <a:pt x="66" y="22"/>
                    <a:pt x="66" y="25"/>
                    <a:pt x="66" y="27"/>
                  </a:cubicBezTo>
                  <a:cubicBezTo>
                    <a:pt x="66" y="35"/>
                    <a:pt x="63" y="41"/>
                    <a:pt x="57" y="46"/>
                  </a:cubicBezTo>
                  <a:cubicBezTo>
                    <a:pt x="51" y="51"/>
                    <a:pt x="45" y="53"/>
                    <a:pt x="37" y="53"/>
                  </a:cubicBezTo>
                  <a:cubicBezTo>
                    <a:pt x="27" y="53"/>
                    <a:pt x="27" y="53"/>
                    <a:pt x="27" y="53"/>
                  </a:cubicBezTo>
                  <a:cubicBezTo>
                    <a:pt x="25" y="54"/>
                    <a:pt x="24" y="54"/>
                    <a:pt x="23" y="56"/>
                  </a:cubicBezTo>
                  <a:cubicBezTo>
                    <a:pt x="21" y="57"/>
                    <a:pt x="21" y="58"/>
                    <a:pt x="21" y="60"/>
                  </a:cubicBezTo>
                  <a:cubicBezTo>
                    <a:pt x="21" y="62"/>
                    <a:pt x="21" y="64"/>
                    <a:pt x="22" y="65"/>
                  </a:cubicBezTo>
                  <a:cubicBezTo>
                    <a:pt x="24" y="66"/>
                    <a:pt x="25" y="67"/>
                    <a:pt x="27" y="67"/>
                  </a:cubicBezTo>
                  <a:cubicBezTo>
                    <a:pt x="28" y="68"/>
                    <a:pt x="30" y="68"/>
                    <a:pt x="32" y="68"/>
                  </a:cubicBezTo>
                  <a:cubicBezTo>
                    <a:pt x="34" y="68"/>
                    <a:pt x="37" y="68"/>
                    <a:pt x="39" y="68"/>
                  </a:cubicBezTo>
                  <a:cubicBezTo>
                    <a:pt x="41" y="68"/>
                    <a:pt x="45" y="68"/>
                    <a:pt x="49" y="69"/>
                  </a:cubicBezTo>
                  <a:cubicBezTo>
                    <a:pt x="53" y="69"/>
                    <a:pt x="56" y="69"/>
                    <a:pt x="58" y="69"/>
                  </a:cubicBezTo>
                  <a:cubicBezTo>
                    <a:pt x="60" y="69"/>
                    <a:pt x="63" y="70"/>
                    <a:pt x="66" y="71"/>
                  </a:cubicBezTo>
                  <a:cubicBezTo>
                    <a:pt x="68" y="72"/>
                    <a:pt x="71" y="74"/>
                    <a:pt x="73" y="76"/>
                  </a:cubicBezTo>
                  <a:close/>
                  <a:moveTo>
                    <a:pt x="66" y="96"/>
                  </a:moveTo>
                  <a:cubicBezTo>
                    <a:pt x="66" y="93"/>
                    <a:pt x="65" y="90"/>
                    <a:pt x="64" y="88"/>
                  </a:cubicBezTo>
                  <a:cubicBezTo>
                    <a:pt x="63" y="86"/>
                    <a:pt x="60" y="85"/>
                    <a:pt x="57" y="84"/>
                  </a:cubicBezTo>
                  <a:cubicBezTo>
                    <a:pt x="56" y="84"/>
                    <a:pt x="53" y="84"/>
                    <a:pt x="48" y="83"/>
                  </a:cubicBezTo>
                  <a:cubicBezTo>
                    <a:pt x="43" y="83"/>
                    <a:pt x="37" y="83"/>
                    <a:pt x="31" y="83"/>
                  </a:cubicBezTo>
                  <a:cubicBezTo>
                    <a:pt x="25" y="84"/>
                    <a:pt x="21" y="86"/>
                    <a:pt x="18" y="89"/>
                  </a:cubicBezTo>
                  <a:cubicBezTo>
                    <a:pt x="16" y="91"/>
                    <a:pt x="15" y="95"/>
                    <a:pt x="15" y="99"/>
                  </a:cubicBezTo>
                  <a:cubicBezTo>
                    <a:pt x="15" y="101"/>
                    <a:pt x="15" y="103"/>
                    <a:pt x="16" y="105"/>
                  </a:cubicBezTo>
                  <a:cubicBezTo>
                    <a:pt x="17" y="107"/>
                    <a:pt x="18" y="108"/>
                    <a:pt x="20" y="110"/>
                  </a:cubicBezTo>
                  <a:cubicBezTo>
                    <a:pt x="22" y="111"/>
                    <a:pt x="25" y="112"/>
                    <a:pt x="28" y="113"/>
                  </a:cubicBezTo>
                  <a:cubicBezTo>
                    <a:pt x="31" y="114"/>
                    <a:pt x="35" y="115"/>
                    <a:pt x="40" y="115"/>
                  </a:cubicBezTo>
                  <a:cubicBezTo>
                    <a:pt x="48" y="115"/>
                    <a:pt x="54" y="113"/>
                    <a:pt x="59" y="110"/>
                  </a:cubicBezTo>
                  <a:cubicBezTo>
                    <a:pt x="64" y="107"/>
                    <a:pt x="66" y="102"/>
                    <a:pt x="66" y="96"/>
                  </a:cubicBezTo>
                  <a:close/>
                  <a:moveTo>
                    <a:pt x="50" y="27"/>
                  </a:moveTo>
                  <a:cubicBezTo>
                    <a:pt x="50" y="20"/>
                    <a:pt x="49" y="15"/>
                    <a:pt x="46" y="11"/>
                  </a:cubicBezTo>
                  <a:cubicBezTo>
                    <a:pt x="44" y="8"/>
                    <a:pt x="40" y="6"/>
                    <a:pt x="35" y="6"/>
                  </a:cubicBezTo>
                  <a:cubicBezTo>
                    <a:pt x="33" y="6"/>
                    <a:pt x="30" y="6"/>
                    <a:pt x="28" y="7"/>
                  </a:cubicBezTo>
                  <a:cubicBezTo>
                    <a:pt x="27" y="8"/>
                    <a:pt x="25" y="10"/>
                    <a:pt x="24" y="12"/>
                  </a:cubicBezTo>
                  <a:cubicBezTo>
                    <a:pt x="23" y="14"/>
                    <a:pt x="22" y="16"/>
                    <a:pt x="22" y="19"/>
                  </a:cubicBezTo>
                  <a:cubicBezTo>
                    <a:pt x="21" y="21"/>
                    <a:pt x="21" y="24"/>
                    <a:pt x="21" y="26"/>
                  </a:cubicBezTo>
                  <a:cubicBezTo>
                    <a:pt x="21" y="33"/>
                    <a:pt x="22" y="38"/>
                    <a:pt x="25" y="42"/>
                  </a:cubicBezTo>
                  <a:cubicBezTo>
                    <a:pt x="28" y="45"/>
                    <a:pt x="31" y="47"/>
                    <a:pt x="35" y="47"/>
                  </a:cubicBezTo>
                  <a:cubicBezTo>
                    <a:pt x="40" y="47"/>
                    <a:pt x="44" y="45"/>
                    <a:pt x="46" y="42"/>
                  </a:cubicBezTo>
                  <a:cubicBezTo>
                    <a:pt x="49" y="38"/>
                    <a:pt x="50" y="33"/>
                    <a:pt x="5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30">
              <a:extLst>
                <a:ext uri="{FF2B5EF4-FFF2-40B4-BE49-F238E27FC236}">
                  <a16:creationId xmlns:a16="http://schemas.microsoft.com/office/drawing/2014/main" id="{7DB4E5D4-82EC-4331-9BDA-221A5D6CFD96}"/>
                </a:ext>
              </a:extLst>
            </p:cNvPr>
            <p:cNvSpPr>
              <a:spLocks noEditPoints="1"/>
            </p:cNvSpPr>
            <p:nvPr/>
          </p:nvSpPr>
          <p:spPr bwMode="auto">
            <a:xfrm>
              <a:off x="3247" y="1929"/>
              <a:ext cx="227" cy="281"/>
            </a:xfrm>
            <a:custGeom>
              <a:avLst/>
              <a:gdLst>
                <a:gd name="T0" fmla="*/ 84 w 96"/>
                <a:gd name="T1" fmla="*/ 63 h 118"/>
                <a:gd name="T2" fmla="*/ 92 w 96"/>
                <a:gd name="T3" fmla="*/ 72 h 118"/>
                <a:gd name="T4" fmla="*/ 96 w 96"/>
                <a:gd name="T5" fmla="*/ 86 h 118"/>
                <a:gd name="T6" fmla="*/ 92 w 96"/>
                <a:gd name="T7" fmla="*/ 100 h 118"/>
                <a:gd name="T8" fmla="*/ 83 w 96"/>
                <a:gd name="T9" fmla="*/ 110 h 118"/>
                <a:gd name="T10" fmla="*/ 70 w 96"/>
                <a:gd name="T11" fmla="*/ 116 h 118"/>
                <a:gd name="T12" fmla="*/ 56 w 96"/>
                <a:gd name="T13" fmla="*/ 118 h 118"/>
                <a:gd name="T14" fmla="*/ 0 w 96"/>
                <a:gd name="T15" fmla="*/ 118 h 118"/>
                <a:gd name="T16" fmla="*/ 0 w 96"/>
                <a:gd name="T17" fmla="*/ 112 h 118"/>
                <a:gd name="T18" fmla="*/ 6 w 96"/>
                <a:gd name="T19" fmla="*/ 112 h 118"/>
                <a:gd name="T20" fmla="*/ 11 w 96"/>
                <a:gd name="T21" fmla="*/ 110 h 118"/>
                <a:gd name="T22" fmla="*/ 15 w 96"/>
                <a:gd name="T23" fmla="*/ 107 h 118"/>
                <a:gd name="T24" fmla="*/ 16 w 96"/>
                <a:gd name="T25" fmla="*/ 102 h 118"/>
                <a:gd name="T26" fmla="*/ 16 w 96"/>
                <a:gd name="T27" fmla="*/ 17 h 118"/>
                <a:gd name="T28" fmla="*/ 15 w 96"/>
                <a:gd name="T29" fmla="*/ 12 h 118"/>
                <a:gd name="T30" fmla="*/ 11 w 96"/>
                <a:gd name="T31" fmla="*/ 9 h 118"/>
                <a:gd name="T32" fmla="*/ 6 w 96"/>
                <a:gd name="T33" fmla="*/ 7 h 118"/>
                <a:gd name="T34" fmla="*/ 0 w 96"/>
                <a:gd name="T35" fmla="*/ 6 h 118"/>
                <a:gd name="T36" fmla="*/ 0 w 96"/>
                <a:gd name="T37" fmla="*/ 0 h 118"/>
                <a:gd name="T38" fmla="*/ 55 w 96"/>
                <a:gd name="T39" fmla="*/ 0 h 118"/>
                <a:gd name="T40" fmla="*/ 67 w 96"/>
                <a:gd name="T41" fmla="*/ 1 h 118"/>
                <a:gd name="T42" fmla="*/ 78 w 96"/>
                <a:gd name="T43" fmla="*/ 6 h 118"/>
                <a:gd name="T44" fmla="*/ 86 w 96"/>
                <a:gd name="T45" fmla="*/ 14 h 118"/>
                <a:gd name="T46" fmla="*/ 89 w 96"/>
                <a:gd name="T47" fmla="*/ 26 h 118"/>
                <a:gd name="T48" fmla="*/ 87 w 96"/>
                <a:gd name="T49" fmla="*/ 37 h 118"/>
                <a:gd name="T50" fmla="*/ 81 w 96"/>
                <a:gd name="T51" fmla="*/ 45 h 118"/>
                <a:gd name="T52" fmla="*/ 72 w 96"/>
                <a:gd name="T53" fmla="*/ 51 h 118"/>
                <a:gd name="T54" fmla="*/ 61 w 96"/>
                <a:gd name="T55" fmla="*/ 54 h 118"/>
                <a:gd name="T56" fmla="*/ 61 w 96"/>
                <a:gd name="T57" fmla="*/ 55 h 118"/>
                <a:gd name="T58" fmla="*/ 73 w 96"/>
                <a:gd name="T59" fmla="*/ 58 h 118"/>
                <a:gd name="T60" fmla="*/ 84 w 96"/>
                <a:gd name="T61" fmla="*/ 63 h 118"/>
                <a:gd name="T62" fmla="*/ 64 w 96"/>
                <a:gd name="T63" fmla="*/ 45 h 118"/>
                <a:gd name="T64" fmla="*/ 68 w 96"/>
                <a:gd name="T65" fmla="*/ 38 h 118"/>
                <a:gd name="T66" fmla="*/ 69 w 96"/>
                <a:gd name="T67" fmla="*/ 27 h 118"/>
                <a:gd name="T68" fmla="*/ 64 w 96"/>
                <a:gd name="T69" fmla="*/ 12 h 118"/>
                <a:gd name="T70" fmla="*/ 47 w 96"/>
                <a:gd name="T71" fmla="*/ 7 h 118"/>
                <a:gd name="T72" fmla="*/ 40 w 96"/>
                <a:gd name="T73" fmla="*/ 7 h 118"/>
                <a:gd name="T74" fmla="*/ 34 w 96"/>
                <a:gd name="T75" fmla="*/ 7 h 118"/>
                <a:gd name="T76" fmla="*/ 34 w 96"/>
                <a:gd name="T77" fmla="*/ 52 h 118"/>
                <a:gd name="T78" fmla="*/ 44 w 96"/>
                <a:gd name="T79" fmla="*/ 52 h 118"/>
                <a:gd name="T80" fmla="*/ 56 w 96"/>
                <a:gd name="T81" fmla="*/ 51 h 118"/>
                <a:gd name="T82" fmla="*/ 64 w 96"/>
                <a:gd name="T83" fmla="*/ 45 h 118"/>
                <a:gd name="T84" fmla="*/ 75 w 96"/>
                <a:gd name="T85" fmla="*/ 83 h 118"/>
                <a:gd name="T86" fmla="*/ 68 w 96"/>
                <a:gd name="T87" fmla="*/ 66 h 118"/>
                <a:gd name="T88" fmla="*/ 48 w 96"/>
                <a:gd name="T89" fmla="*/ 59 h 118"/>
                <a:gd name="T90" fmla="*/ 39 w 96"/>
                <a:gd name="T91" fmla="*/ 59 h 118"/>
                <a:gd name="T92" fmla="*/ 34 w 96"/>
                <a:gd name="T93" fmla="*/ 59 h 118"/>
                <a:gd name="T94" fmla="*/ 34 w 96"/>
                <a:gd name="T95" fmla="*/ 101 h 118"/>
                <a:gd name="T96" fmla="*/ 38 w 96"/>
                <a:gd name="T97" fmla="*/ 109 h 118"/>
                <a:gd name="T98" fmla="*/ 50 w 96"/>
                <a:gd name="T99" fmla="*/ 112 h 118"/>
                <a:gd name="T100" fmla="*/ 69 w 96"/>
                <a:gd name="T101" fmla="*/ 104 h 118"/>
                <a:gd name="T102" fmla="*/ 75 w 96"/>
                <a:gd name="T103"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 h="118">
                  <a:moveTo>
                    <a:pt x="84" y="63"/>
                  </a:moveTo>
                  <a:cubicBezTo>
                    <a:pt x="87" y="65"/>
                    <a:pt x="90" y="69"/>
                    <a:pt x="92" y="72"/>
                  </a:cubicBezTo>
                  <a:cubicBezTo>
                    <a:pt x="95" y="76"/>
                    <a:pt x="96" y="81"/>
                    <a:pt x="96" y="86"/>
                  </a:cubicBezTo>
                  <a:cubicBezTo>
                    <a:pt x="96" y="92"/>
                    <a:pt x="95" y="96"/>
                    <a:pt x="92" y="100"/>
                  </a:cubicBezTo>
                  <a:cubicBezTo>
                    <a:pt x="90" y="104"/>
                    <a:pt x="87" y="108"/>
                    <a:pt x="83" y="110"/>
                  </a:cubicBezTo>
                  <a:cubicBezTo>
                    <a:pt x="79" y="113"/>
                    <a:pt x="75" y="115"/>
                    <a:pt x="70" y="116"/>
                  </a:cubicBezTo>
                  <a:cubicBezTo>
                    <a:pt x="66" y="117"/>
                    <a:pt x="61" y="118"/>
                    <a:pt x="56" y="118"/>
                  </a:cubicBezTo>
                  <a:cubicBezTo>
                    <a:pt x="0" y="118"/>
                    <a:pt x="0" y="118"/>
                    <a:pt x="0" y="118"/>
                  </a:cubicBezTo>
                  <a:cubicBezTo>
                    <a:pt x="0" y="112"/>
                    <a:pt x="0" y="112"/>
                    <a:pt x="0" y="112"/>
                  </a:cubicBezTo>
                  <a:cubicBezTo>
                    <a:pt x="1" y="112"/>
                    <a:pt x="3" y="112"/>
                    <a:pt x="6" y="112"/>
                  </a:cubicBezTo>
                  <a:cubicBezTo>
                    <a:pt x="8" y="111"/>
                    <a:pt x="10" y="111"/>
                    <a:pt x="11" y="110"/>
                  </a:cubicBezTo>
                  <a:cubicBezTo>
                    <a:pt x="13" y="109"/>
                    <a:pt x="14" y="108"/>
                    <a:pt x="15" y="107"/>
                  </a:cubicBezTo>
                  <a:cubicBezTo>
                    <a:pt x="16" y="106"/>
                    <a:pt x="16" y="104"/>
                    <a:pt x="16" y="102"/>
                  </a:cubicBezTo>
                  <a:cubicBezTo>
                    <a:pt x="16" y="17"/>
                    <a:pt x="16" y="17"/>
                    <a:pt x="16" y="17"/>
                  </a:cubicBezTo>
                  <a:cubicBezTo>
                    <a:pt x="16" y="15"/>
                    <a:pt x="16" y="14"/>
                    <a:pt x="15" y="12"/>
                  </a:cubicBezTo>
                  <a:cubicBezTo>
                    <a:pt x="14" y="11"/>
                    <a:pt x="13" y="10"/>
                    <a:pt x="11" y="9"/>
                  </a:cubicBezTo>
                  <a:cubicBezTo>
                    <a:pt x="9" y="8"/>
                    <a:pt x="8" y="7"/>
                    <a:pt x="6" y="7"/>
                  </a:cubicBezTo>
                  <a:cubicBezTo>
                    <a:pt x="4" y="6"/>
                    <a:pt x="2" y="6"/>
                    <a:pt x="0" y="6"/>
                  </a:cubicBezTo>
                  <a:cubicBezTo>
                    <a:pt x="0" y="0"/>
                    <a:pt x="0" y="0"/>
                    <a:pt x="0" y="0"/>
                  </a:cubicBezTo>
                  <a:cubicBezTo>
                    <a:pt x="55" y="0"/>
                    <a:pt x="55" y="0"/>
                    <a:pt x="55" y="0"/>
                  </a:cubicBezTo>
                  <a:cubicBezTo>
                    <a:pt x="59" y="0"/>
                    <a:pt x="63" y="1"/>
                    <a:pt x="67" y="1"/>
                  </a:cubicBezTo>
                  <a:cubicBezTo>
                    <a:pt x="71" y="2"/>
                    <a:pt x="75" y="4"/>
                    <a:pt x="78" y="6"/>
                  </a:cubicBezTo>
                  <a:cubicBezTo>
                    <a:pt x="81" y="8"/>
                    <a:pt x="84" y="10"/>
                    <a:pt x="86" y="14"/>
                  </a:cubicBezTo>
                  <a:cubicBezTo>
                    <a:pt x="88" y="17"/>
                    <a:pt x="89" y="21"/>
                    <a:pt x="89" y="26"/>
                  </a:cubicBezTo>
                  <a:cubicBezTo>
                    <a:pt x="89" y="30"/>
                    <a:pt x="89" y="34"/>
                    <a:pt x="87" y="37"/>
                  </a:cubicBezTo>
                  <a:cubicBezTo>
                    <a:pt x="86" y="40"/>
                    <a:pt x="83" y="43"/>
                    <a:pt x="81" y="45"/>
                  </a:cubicBezTo>
                  <a:cubicBezTo>
                    <a:pt x="78" y="47"/>
                    <a:pt x="75" y="49"/>
                    <a:pt x="72" y="51"/>
                  </a:cubicBezTo>
                  <a:cubicBezTo>
                    <a:pt x="69" y="52"/>
                    <a:pt x="65" y="54"/>
                    <a:pt x="61" y="54"/>
                  </a:cubicBezTo>
                  <a:cubicBezTo>
                    <a:pt x="61" y="55"/>
                    <a:pt x="61" y="55"/>
                    <a:pt x="61" y="55"/>
                  </a:cubicBezTo>
                  <a:cubicBezTo>
                    <a:pt x="65" y="56"/>
                    <a:pt x="68" y="56"/>
                    <a:pt x="73" y="58"/>
                  </a:cubicBezTo>
                  <a:cubicBezTo>
                    <a:pt x="77" y="59"/>
                    <a:pt x="80" y="61"/>
                    <a:pt x="84" y="63"/>
                  </a:cubicBezTo>
                  <a:close/>
                  <a:moveTo>
                    <a:pt x="64" y="45"/>
                  </a:moveTo>
                  <a:cubicBezTo>
                    <a:pt x="66" y="43"/>
                    <a:pt x="67" y="40"/>
                    <a:pt x="68" y="38"/>
                  </a:cubicBezTo>
                  <a:cubicBezTo>
                    <a:pt x="69" y="35"/>
                    <a:pt x="69" y="31"/>
                    <a:pt x="69" y="27"/>
                  </a:cubicBezTo>
                  <a:cubicBezTo>
                    <a:pt x="69" y="21"/>
                    <a:pt x="67" y="16"/>
                    <a:pt x="64" y="12"/>
                  </a:cubicBezTo>
                  <a:cubicBezTo>
                    <a:pt x="60" y="8"/>
                    <a:pt x="55" y="7"/>
                    <a:pt x="47" y="7"/>
                  </a:cubicBezTo>
                  <a:cubicBezTo>
                    <a:pt x="45" y="7"/>
                    <a:pt x="43" y="7"/>
                    <a:pt x="40" y="7"/>
                  </a:cubicBezTo>
                  <a:cubicBezTo>
                    <a:pt x="38" y="7"/>
                    <a:pt x="35" y="7"/>
                    <a:pt x="34" y="7"/>
                  </a:cubicBezTo>
                  <a:cubicBezTo>
                    <a:pt x="34" y="52"/>
                    <a:pt x="34" y="52"/>
                    <a:pt x="34" y="52"/>
                  </a:cubicBezTo>
                  <a:cubicBezTo>
                    <a:pt x="44" y="52"/>
                    <a:pt x="44" y="52"/>
                    <a:pt x="44" y="52"/>
                  </a:cubicBezTo>
                  <a:cubicBezTo>
                    <a:pt x="49" y="52"/>
                    <a:pt x="53" y="52"/>
                    <a:pt x="56" y="51"/>
                  </a:cubicBezTo>
                  <a:cubicBezTo>
                    <a:pt x="59" y="49"/>
                    <a:pt x="62" y="48"/>
                    <a:pt x="64" y="45"/>
                  </a:cubicBezTo>
                  <a:close/>
                  <a:moveTo>
                    <a:pt x="75" y="83"/>
                  </a:moveTo>
                  <a:cubicBezTo>
                    <a:pt x="75" y="76"/>
                    <a:pt x="73" y="70"/>
                    <a:pt x="68" y="66"/>
                  </a:cubicBezTo>
                  <a:cubicBezTo>
                    <a:pt x="63" y="61"/>
                    <a:pt x="57" y="59"/>
                    <a:pt x="48" y="59"/>
                  </a:cubicBezTo>
                  <a:cubicBezTo>
                    <a:pt x="45" y="59"/>
                    <a:pt x="42" y="59"/>
                    <a:pt x="39" y="59"/>
                  </a:cubicBezTo>
                  <a:cubicBezTo>
                    <a:pt x="37" y="59"/>
                    <a:pt x="35" y="59"/>
                    <a:pt x="34" y="59"/>
                  </a:cubicBezTo>
                  <a:cubicBezTo>
                    <a:pt x="34" y="101"/>
                    <a:pt x="34" y="101"/>
                    <a:pt x="34" y="101"/>
                  </a:cubicBezTo>
                  <a:cubicBezTo>
                    <a:pt x="34" y="104"/>
                    <a:pt x="35" y="107"/>
                    <a:pt x="38" y="109"/>
                  </a:cubicBezTo>
                  <a:cubicBezTo>
                    <a:pt x="41" y="111"/>
                    <a:pt x="45" y="112"/>
                    <a:pt x="50" y="112"/>
                  </a:cubicBezTo>
                  <a:cubicBezTo>
                    <a:pt x="58" y="112"/>
                    <a:pt x="64" y="109"/>
                    <a:pt x="69" y="104"/>
                  </a:cubicBezTo>
                  <a:cubicBezTo>
                    <a:pt x="73" y="99"/>
                    <a:pt x="75" y="92"/>
                    <a:pt x="7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31">
              <a:extLst>
                <a:ext uri="{FF2B5EF4-FFF2-40B4-BE49-F238E27FC236}">
                  <a16:creationId xmlns:a16="http://schemas.microsoft.com/office/drawing/2014/main" id="{8D3E5AD5-3146-456F-B225-032AA08D611F}"/>
                </a:ext>
              </a:extLst>
            </p:cNvPr>
            <p:cNvSpPr>
              <a:spLocks noEditPoints="1"/>
            </p:cNvSpPr>
            <p:nvPr/>
          </p:nvSpPr>
          <p:spPr bwMode="auto">
            <a:xfrm>
              <a:off x="3491" y="2010"/>
              <a:ext cx="173" cy="204"/>
            </a:xfrm>
            <a:custGeom>
              <a:avLst/>
              <a:gdLst>
                <a:gd name="T0" fmla="*/ 73 w 73"/>
                <a:gd name="T1" fmla="*/ 65 h 86"/>
                <a:gd name="T2" fmla="*/ 59 w 73"/>
                <a:gd name="T3" fmla="*/ 80 h 86"/>
                <a:gd name="T4" fmla="*/ 40 w 73"/>
                <a:gd name="T5" fmla="*/ 86 h 86"/>
                <a:gd name="T6" fmla="*/ 22 w 73"/>
                <a:gd name="T7" fmla="*/ 83 h 86"/>
                <a:gd name="T8" fmla="*/ 10 w 73"/>
                <a:gd name="T9" fmla="*/ 73 h 86"/>
                <a:gd name="T10" fmla="*/ 3 w 73"/>
                <a:gd name="T11" fmla="*/ 59 h 86"/>
                <a:gd name="T12" fmla="*/ 0 w 73"/>
                <a:gd name="T13" fmla="*/ 42 h 86"/>
                <a:gd name="T14" fmla="*/ 3 w 73"/>
                <a:gd name="T15" fmla="*/ 27 h 86"/>
                <a:gd name="T16" fmla="*/ 10 w 73"/>
                <a:gd name="T17" fmla="*/ 13 h 86"/>
                <a:gd name="T18" fmla="*/ 22 w 73"/>
                <a:gd name="T19" fmla="*/ 3 h 86"/>
                <a:gd name="T20" fmla="*/ 38 w 73"/>
                <a:gd name="T21" fmla="*/ 0 h 86"/>
                <a:gd name="T22" fmla="*/ 53 w 73"/>
                <a:gd name="T23" fmla="*/ 3 h 86"/>
                <a:gd name="T24" fmla="*/ 64 w 73"/>
                <a:gd name="T25" fmla="*/ 10 h 86"/>
                <a:gd name="T26" fmla="*/ 69 w 73"/>
                <a:gd name="T27" fmla="*/ 21 h 86"/>
                <a:gd name="T28" fmla="*/ 71 w 73"/>
                <a:gd name="T29" fmla="*/ 35 h 86"/>
                <a:gd name="T30" fmla="*/ 71 w 73"/>
                <a:gd name="T31" fmla="*/ 41 h 86"/>
                <a:gd name="T32" fmla="*/ 17 w 73"/>
                <a:gd name="T33" fmla="*/ 41 h 86"/>
                <a:gd name="T34" fmla="*/ 18 w 73"/>
                <a:gd name="T35" fmla="*/ 55 h 86"/>
                <a:gd name="T36" fmla="*/ 23 w 73"/>
                <a:gd name="T37" fmla="*/ 67 h 86"/>
                <a:gd name="T38" fmla="*/ 32 w 73"/>
                <a:gd name="T39" fmla="*/ 74 h 86"/>
                <a:gd name="T40" fmla="*/ 44 w 73"/>
                <a:gd name="T41" fmla="*/ 77 h 86"/>
                <a:gd name="T42" fmla="*/ 57 w 73"/>
                <a:gd name="T43" fmla="*/ 74 h 86"/>
                <a:gd name="T44" fmla="*/ 67 w 73"/>
                <a:gd name="T45" fmla="*/ 61 h 86"/>
                <a:gd name="T46" fmla="*/ 73 w 73"/>
                <a:gd name="T47" fmla="*/ 65 h 86"/>
                <a:gd name="T48" fmla="*/ 55 w 73"/>
                <a:gd name="T49" fmla="*/ 34 h 86"/>
                <a:gd name="T50" fmla="*/ 54 w 73"/>
                <a:gd name="T51" fmla="*/ 24 h 86"/>
                <a:gd name="T52" fmla="*/ 52 w 73"/>
                <a:gd name="T53" fmla="*/ 15 h 86"/>
                <a:gd name="T54" fmla="*/ 46 w 73"/>
                <a:gd name="T55" fmla="*/ 9 h 86"/>
                <a:gd name="T56" fmla="*/ 38 w 73"/>
                <a:gd name="T57" fmla="*/ 6 h 86"/>
                <a:gd name="T58" fmla="*/ 23 w 73"/>
                <a:gd name="T59" fmla="*/ 13 h 86"/>
                <a:gd name="T60" fmla="*/ 17 w 73"/>
                <a:gd name="T61" fmla="*/ 34 h 86"/>
                <a:gd name="T62" fmla="*/ 55 w 73"/>
                <a:gd name="T6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73" y="65"/>
                  </a:moveTo>
                  <a:cubicBezTo>
                    <a:pt x="70" y="71"/>
                    <a:pt x="65" y="77"/>
                    <a:pt x="59" y="80"/>
                  </a:cubicBezTo>
                  <a:cubicBezTo>
                    <a:pt x="54" y="84"/>
                    <a:pt x="47" y="86"/>
                    <a:pt x="40" y="86"/>
                  </a:cubicBezTo>
                  <a:cubicBezTo>
                    <a:pt x="33" y="86"/>
                    <a:pt x="27" y="85"/>
                    <a:pt x="22" y="83"/>
                  </a:cubicBezTo>
                  <a:cubicBezTo>
                    <a:pt x="17" y="80"/>
                    <a:pt x="13" y="77"/>
                    <a:pt x="10" y="73"/>
                  </a:cubicBezTo>
                  <a:cubicBezTo>
                    <a:pt x="7" y="69"/>
                    <a:pt x="4" y="65"/>
                    <a:pt x="3" y="59"/>
                  </a:cubicBezTo>
                  <a:cubicBezTo>
                    <a:pt x="1" y="54"/>
                    <a:pt x="0" y="48"/>
                    <a:pt x="0" y="42"/>
                  </a:cubicBezTo>
                  <a:cubicBezTo>
                    <a:pt x="0" y="37"/>
                    <a:pt x="1" y="32"/>
                    <a:pt x="3" y="27"/>
                  </a:cubicBezTo>
                  <a:cubicBezTo>
                    <a:pt x="5" y="22"/>
                    <a:pt x="7" y="17"/>
                    <a:pt x="10" y="13"/>
                  </a:cubicBezTo>
                  <a:cubicBezTo>
                    <a:pt x="14" y="9"/>
                    <a:pt x="17" y="6"/>
                    <a:pt x="22" y="3"/>
                  </a:cubicBezTo>
                  <a:cubicBezTo>
                    <a:pt x="27" y="1"/>
                    <a:pt x="32" y="0"/>
                    <a:pt x="38" y="0"/>
                  </a:cubicBezTo>
                  <a:cubicBezTo>
                    <a:pt x="44" y="0"/>
                    <a:pt x="49" y="1"/>
                    <a:pt x="53" y="3"/>
                  </a:cubicBezTo>
                  <a:cubicBezTo>
                    <a:pt x="58" y="4"/>
                    <a:pt x="61" y="7"/>
                    <a:pt x="64" y="10"/>
                  </a:cubicBezTo>
                  <a:cubicBezTo>
                    <a:pt x="66" y="13"/>
                    <a:pt x="68" y="17"/>
                    <a:pt x="69" y="21"/>
                  </a:cubicBezTo>
                  <a:cubicBezTo>
                    <a:pt x="71" y="26"/>
                    <a:pt x="71" y="30"/>
                    <a:pt x="71" y="35"/>
                  </a:cubicBezTo>
                  <a:cubicBezTo>
                    <a:pt x="71" y="41"/>
                    <a:pt x="71" y="41"/>
                    <a:pt x="71" y="41"/>
                  </a:cubicBezTo>
                  <a:cubicBezTo>
                    <a:pt x="17" y="41"/>
                    <a:pt x="17" y="41"/>
                    <a:pt x="17" y="41"/>
                  </a:cubicBezTo>
                  <a:cubicBezTo>
                    <a:pt x="17" y="46"/>
                    <a:pt x="17" y="51"/>
                    <a:pt x="18" y="55"/>
                  </a:cubicBezTo>
                  <a:cubicBezTo>
                    <a:pt x="19" y="60"/>
                    <a:pt x="21" y="63"/>
                    <a:pt x="23" y="67"/>
                  </a:cubicBezTo>
                  <a:cubicBezTo>
                    <a:pt x="25" y="70"/>
                    <a:pt x="28" y="73"/>
                    <a:pt x="32" y="74"/>
                  </a:cubicBezTo>
                  <a:cubicBezTo>
                    <a:pt x="35" y="76"/>
                    <a:pt x="39" y="77"/>
                    <a:pt x="44" y="77"/>
                  </a:cubicBezTo>
                  <a:cubicBezTo>
                    <a:pt x="49" y="77"/>
                    <a:pt x="53" y="76"/>
                    <a:pt x="57" y="74"/>
                  </a:cubicBezTo>
                  <a:cubicBezTo>
                    <a:pt x="61" y="71"/>
                    <a:pt x="64" y="67"/>
                    <a:pt x="67" y="61"/>
                  </a:cubicBezTo>
                  <a:lnTo>
                    <a:pt x="73" y="65"/>
                  </a:lnTo>
                  <a:close/>
                  <a:moveTo>
                    <a:pt x="55" y="34"/>
                  </a:moveTo>
                  <a:cubicBezTo>
                    <a:pt x="55" y="30"/>
                    <a:pt x="55" y="27"/>
                    <a:pt x="54" y="24"/>
                  </a:cubicBezTo>
                  <a:cubicBezTo>
                    <a:pt x="54" y="20"/>
                    <a:pt x="53" y="17"/>
                    <a:pt x="52" y="15"/>
                  </a:cubicBezTo>
                  <a:cubicBezTo>
                    <a:pt x="50" y="12"/>
                    <a:pt x="48" y="10"/>
                    <a:pt x="46" y="9"/>
                  </a:cubicBezTo>
                  <a:cubicBezTo>
                    <a:pt x="44" y="7"/>
                    <a:pt x="41" y="6"/>
                    <a:pt x="38" y="6"/>
                  </a:cubicBezTo>
                  <a:cubicBezTo>
                    <a:pt x="32" y="6"/>
                    <a:pt x="27" y="9"/>
                    <a:pt x="23" y="13"/>
                  </a:cubicBezTo>
                  <a:cubicBezTo>
                    <a:pt x="19" y="18"/>
                    <a:pt x="17" y="25"/>
                    <a:pt x="17" y="34"/>
                  </a:cubicBezTo>
                  <a:lnTo>
                    <a:pt x="5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32">
              <a:extLst>
                <a:ext uri="{FF2B5EF4-FFF2-40B4-BE49-F238E27FC236}">
                  <a16:creationId xmlns:a16="http://schemas.microsoft.com/office/drawing/2014/main" id="{268C14D5-F0C5-4E5A-B904-77F929B73C6C}"/>
                </a:ext>
              </a:extLst>
            </p:cNvPr>
            <p:cNvSpPr>
              <a:spLocks/>
            </p:cNvSpPr>
            <p:nvPr/>
          </p:nvSpPr>
          <p:spPr bwMode="auto">
            <a:xfrm>
              <a:off x="3667" y="2014"/>
              <a:ext cx="209" cy="284"/>
            </a:xfrm>
            <a:custGeom>
              <a:avLst/>
              <a:gdLst>
                <a:gd name="T0" fmla="*/ 1 w 88"/>
                <a:gd name="T1" fmla="*/ 109 h 119"/>
                <a:gd name="T2" fmla="*/ 3 w 88"/>
                <a:gd name="T3" fmla="*/ 102 h 119"/>
                <a:gd name="T4" fmla="*/ 9 w 88"/>
                <a:gd name="T5" fmla="*/ 100 h 119"/>
                <a:gd name="T6" fmla="*/ 14 w 88"/>
                <a:gd name="T7" fmla="*/ 101 h 119"/>
                <a:gd name="T8" fmla="*/ 17 w 88"/>
                <a:gd name="T9" fmla="*/ 103 h 119"/>
                <a:gd name="T10" fmla="*/ 20 w 88"/>
                <a:gd name="T11" fmla="*/ 106 h 119"/>
                <a:gd name="T12" fmla="*/ 22 w 88"/>
                <a:gd name="T13" fmla="*/ 110 h 119"/>
                <a:gd name="T14" fmla="*/ 32 w 88"/>
                <a:gd name="T15" fmla="*/ 98 h 119"/>
                <a:gd name="T16" fmla="*/ 40 w 88"/>
                <a:gd name="T17" fmla="*/ 82 h 119"/>
                <a:gd name="T18" fmla="*/ 26 w 88"/>
                <a:gd name="T19" fmla="*/ 46 h 119"/>
                <a:gd name="T20" fmla="*/ 13 w 88"/>
                <a:gd name="T21" fmla="*/ 14 h 119"/>
                <a:gd name="T22" fmla="*/ 7 w 88"/>
                <a:gd name="T23" fmla="*/ 8 h 119"/>
                <a:gd name="T24" fmla="*/ 0 w 88"/>
                <a:gd name="T25" fmla="*/ 6 h 119"/>
                <a:gd name="T26" fmla="*/ 0 w 88"/>
                <a:gd name="T27" fmla="*/ 0 h 119"/>
                <a:gd name="T28" fmla="*/ 37 w 88"/>
                <a:gd name="T29" fmla="*/ 0 h 119"/>
                <a:gd name="T30" fmla="*/ 37 w 88"/>
                <a:gd name="T31" fmla="*/ 6 h 119"/>
                <a:gd name="T32" fmla="*/ 31 w 88"/>
                <a:gd name="T33" fmla="*/ 7 h 119"/>
                <a:gd name="T34" fmla="*/ 28 w 88"/>
                <a:gd name="T35" fmla="*/ 9 h 119"/>
                <a:gd name="T36" fmla="*/ 28 w 88"/>
                <a:gd name="T37" fmla="*/ 11 h 119"/>
                <a:gd name="T38" fmla="*/ 29 w 88"/>
                <a:gd name="T39" fmla="*/ 13 h 119"/>
                <a:gd name="T40" fmla="*/ 39 w 88"/>
                <a:gd name="T41" fmla="*/ 37 h 119"/>
                <a:gd name="T42" fmla="*/ 49 w 88"/>
                <a:gd name="T43" fmla="*/ 62 h 119"/>
                <a:gd name="T44" fmla="*/ 56 w 88"/>
                <a:gd name="T45" fmla="*/ 43 h 119"/>
                <a:gd name="T46" fmla="*/ 66 w 88"/>
                <a:gd name="T47" fmla="*/ 21 h 119"/>
                <a:gd name="T48" fmla="*/ 67 w 88"/>
                <a:gd name="T49" fmla="*/ 17 h 119"/>
                <a:gd name="T50" fmla="*/ 68 w 88"/>
                <a:gd name="T51" fmla="*/ 12 h 119"/>
                <a:gd name="T52" fmla="*/ 64 w 88"/>
                <a:gd name="T53" fmla="*/ 8 h 119"/>
                <a:gd name="T54" fmla="*/ 57 w 88"/>
                <a:gd name="T55" fmla="*/ 5 h 119"/>
                <a:gd name="T56" fmla="*/ 57 w 88"/>
                <a:gd name="T57" fmla="*/ 0 h 119"/>
                <a:gd name="T58" fmla="*/ 88 w 88"/>
                <a:gd name="T59" fmla="*/ 0 h 119"/>
                <a:gd name="T60" fmla="*/ 88 w 88"/>
                <a:gd name="T61" fmla="*/ 5 h 119"/>
                <a:gd name="T62" fmla="*/ 81 w 88"/>
                <a:gd name="T63" fmla="*/ 8 h 119"/>
                <a:gd name="T64" fmla="*/ 75 w 88"/>
                <a:gd name="T65" fmla="*/ 15 h 119"/>
                <a:gd name="T66" fmla="*/ 57 w 88"/>
                <a:gd name="T67" fmla="*/ 57 h 119"/>
                <a:gd name="T68" fmla="*/ 46 w 88"/>
                <a:gd name="T69" fmla="*/ 85 h 119"/>
                <a:gd name="T70" fmla="*/ 36 w 88"/>
                <a:gd name="T71" fmla="*/ 103 h 119"/>
                <a:gd name="T72" fmla="*/ 28 w 88"/>
                <a:gd name="T73" fmla="*/ 113 h 119"/>
                <a:gd name="T74" fmla="*/ 21 w 88"/>
                <a:gd name="T75" fmla="*/ 118 h 119"/>
                <a:gd name="T76" fmla="*/ 15 w 88"/>
                <a:gd name="T77" fmla="*/ 119 h 119"/>
                <a:gd name="T78" fmla="*/ 5 w 88"/>
                <a:gd name="T79" fmla="*/ 116 h 119"/>
                <a:gd name="T80" fmla="*/ 1 w 88"/>
                <a:gd name="T81" fmla="*/ 10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19">
                  <a:moveTo>
                    <a:pt x="1" y="109"/>
                  </a:moveTo>
                  <a:cubicBezTo>
                    <a:pt x="1" y="106"/>
                    <a:pt x="2" y="104"/>
                    <a:pt x="3" y="102"/>
                  </a:cubicBezTo>
                  <a:cubicBezTo>
                    <a:pt x="5" y="100"/>
                    <a:pt x="7" y="100"/>
                    <a:pt x="9" y="100"/>
                  </a:cubicBezTo>
                  <a:cubicBezTo>
                    <a:pt x="11" y="100"/>
                    <a:pt x="12" y="100"/>
                    <a:pt x="14" y="101"/>
                  </a:cubicBezTo>
                  <a:cubicBezTo>
                    <a:pt x="15" y="101"/>
                    <a:pt x="16" y="102"/>
                    <a:pt x="17" y="103"/>
                  </a:cubicBezTo>
                  <a:cubicBezTo>
                    <a:pt x="18" y="104"/>
                    <a:pt x="19" y="105"/>
                    <a:pt x="20" y="106"/>
                  </a:cubicBezTo>
                  <a:cubicBezTo>
                    <a:pt x="21" y="108"/>
                    <a:pt x="21" y="109"/>
                    <a:pt x="22" y="110"/>
                  </a:cubicBezTo>
                  <a:cubicBezTo>
                    <a:pt x="25" y="109"/>
                    <a:pt x="28" y="105"/>
                    <a:pt x="32" y="98"/>
                  </a:cubicBezTo>
                  <a:cubicBezTo>
                    <a:pt x="36" y="92"/>
                    <a:pt x="39" y="86"/>
                    <a:pt x="40" y="82"/>
                  </a:cubicBezTo>
                  <a:cubicBezTo>
                    <a:pt x="35" y="69"/>
                    <a:pt x="30" y="57"/>
                    <a:pt x="26" y="46"/>
                  </a:cubicBezTo>
                  <a:cubicBezTo>
                    <a:pt x="22" y="36"/>
                    <a:pt x="17" y="25"/>
                    <a:pt x="13" y="14"/>
                  </a:cubicBezTo>
                  <a:cubicBezTo>
                    <a:pt x="12" y="12"/>
                    <a:pt x="10" y="10"/>
                    <a:pt x="7" y="8"/>
                  </a:cubicBezTo>
                  <a:cubicBezTo>
                    <a:pt x="5" y="7"/>
                    <a:pt x="2" y="6"/>
                    <a:pt x="0" y="6"/>
                  </a:cubicBezTo>
                  <a:cubicBezTo>
                    <a:pt x="0" y="0"/>
                    <a:pt x="0" y="0"/>
                    <a:pt x="0" y="0"/>
                  </a:cubicBezTo>
                  <a:cubicBezTo>
                    <a:pt x="37" y="0"/>
                    <a:pt x="37" y="0"/>
                    <a:pt x="37" y="0"/>
                  </a:cubicBezTo>
                  <a:cubicBezTo>
                    <a:pt x="37" y="6"/>
                    <a:pt x="37" y="6"/>
                    <a:pt x="37" y="6"/>
                  </a:cubicBezTo>
                  <a:cubicBezTo>
                    <a:pt x="36" y="6"/>
                    <a:pt x="34" y="6"/>
                    <a:pt x="31" y="7"/>
                  </a:cubicBezTo>
                  <a:cubicBezTo>
                    <a:pt x="29" y="8"/>
                    <a:pt x="28" y="8"/>
                    <a:pt x="28" y="9"/>
                  </a:cubicBezTo>
                  <a:cubicBezTo>
                    <a:pt x="28" y="10"/>
                    <a:pt x="28" y="10"/>
                    <a:pt x="28" y="11"/>
                  </a:cubicBezTo>
                  <a:cubicBezTo>
                    <a:pt x="28" y="12"/>
                    <a:pt x="29" y="12"/>
                    <a:pt x="29" y="13"/>
                  </a:cubicBezTo>
                  <a:cubicBezTo>
                    <a:pt x="31" y="19"/>
                    <a:pt x="34" y="27"/>
                    <a:pt x="39" y="37"/>
                  </a:cubicBezTo>
                  <a:cubicBezTo>
                    <a:pt x="43" y="47"/>
                    <a:pt x="46" y="56"/>
                    <a:pt x="49" y="62"/>
                  </a:cubicBezTo>
                  <a:cubicBezTo>
                    <a:pt x="51" y="56"/>
                    <a:pt x="54" y="50"/>
                    <a:pt x="56" y="43"/>
                  </a:cubicBezTo>
                  <a:cubicBezTo>
                    <a:pt x="59" y="37"/>
                    <a:pt x="62" y="30"/>
                    <a:pt x="66" y="21"/>
                  </a:cubicBezTo>
                  <a:cubicBezTo>
                    <a:pt x="66" y="20"/>
                    <a:pt x="66" y="18"/>
                    <a:pt x="67" y="17"/>
                  </a:cubicBezTo>
                  <a:cubicBezTo>
                    <a:pt x="68" y="15"/>
                    <a:pt x="68" y="13"/>
                    <a:pt x="68" y="12"/>
                  </a:cubicBezTo>
                  <a:cubicBezTo>
                    <a:pt x="68" y="10"/>
                    <a:pt x="67" y="9"/>
                    <a:pt x="64" y="8"/>
                  </a:cubicBezTo>
                  <a:cubicBezTo>
                    <a:pt x="62" y="6"/>
                    <a:pt x="60" y="6"/>
                    <a:pt x="57" y="5"/>
                  </a:cubicBezTo>
                  <a:cubicBezTo>
                    <a:pt x="57" y="0"/>
                    <a:pt x="57" y="0"/>
                    <a:pt x="57" y="0"/>
                  </a:cubicBezTo>
                  <a:cubicBezTo>
                    <a:pt x="88" y="0"/>
                    <a:pt x="88" y="0"/>
                    <a:pt x="88" y="0"/>
                  </a:cubicBezTo>
                  <a:cubicBezTo>
                    <a:pt x="88" y="5"/>
                    <a:pt x="88" y="5"/>
                    <a:pt x="88" y="5"/>
                  </a:cubicBezTo>
                  <a:cubicBezTo>
                    <a:pt x="86" y="6"/>
                    <a:pt x="84" y="7"/>
                    <a:pt x="81" y="8"/>
                  </a:cubicBezTo>
                  <a:cubicBezTo>
                    <a:pt x="78" y="10"/>
                    <a:pt x="76" y="12"/>
                    <a:pt x="75" y="15"/>
                  </a:cubicBezTo>
                  <a:cubicBezTo>
                    <a:pt x="68" y="30"/>
                    <a:pt x="63" y="44"/>
                    <a:pt x="57" y="57"/>
                  </a:cubicBezTo>
                  <a:cubicBezTo>
                    <a:pt x="52" y="70"/>
                    <a:pt x="48" y="79"/>
                    <a:pt x="46" y="85"/>
                  </a:cubicBezTo>
                  <a:cubicBezTo>
                    <a:pt x="42" y="92"/>
                    <a:pt x="39" y="99"/>
                    <a:pt x="36" y="103"/>
                  </a:cubicBezTo>
                  <a:cubicBezTo>
                    <a:pt x="34" y="107"/>
                    <a:pt x="31" y="111"/>
                    <a:pt x="28" y="113"/>
                  </a:cubicBezTo>
                  <a:cubicBezTo>
                    <a:pt x="26" y="115"/>
                    <a:pt x="24" y="117"/>
                    <a:pt x="21" y="118"/>
                  </a:cubicBezTo>
                  <a:cubicBezTo>
                    <a:pt x="19" y="119"/>
                    <a:pt x="17" y="119"/>
                    <a:pt x="15" y="119"/>
                  </a:cubicBezTo>
                  <a:cubicBezTo>
                    <a:pt x="11" y="119"/>
                    <a:pt x="7" y="118"/>
                    <a:pt x="5" y="116"/>
                  </a:cubicBezTo>
                  <a:cubicBezTo>
                    <a:pt x="2" y="114"/>
                    <a:pt x="1" y="112"/>
                    <a:pt x="1"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33">
              <a:extLst>
                <a:ext uri="{FF2B5EF4-FFF2-40B4-BE49-F238E27FC236}">
                  <a16:creationId xmlns:a16="http://schemas.microsoft.com/office/drawing/2014/main" id="{7498921C-F0CA-41E8-801F-FFD4F3F86A9E}"/>
                </a:ext>
              </a:extLst>
            </p:cNvPr>
            <p:cNvSpPr>
              <a:spLocks noEditPoints="1"/>
            </p:cNvSpPr>
            <p:nvPr/>
          </p:nvSpPr>
          <p:spPr bwMode="auto">
            <a:xfrm>
              <a:off x="3864" y="2010"/>
              <a:ext cx="190" cy="207"/>
            </a:xfrm>
            <a:custGeom>
              <a:avLst/>
              <a:gdLst>
                <a:gd name="T0" fmla="*/ 80 w 80"/>
                <a:gd name="T1" fmla="*/ 42 h 87"/>
                <a:gd name="T2" fmla="*/ 78 w 80"/>
                <a:gd name="T3" fmla="*/ 59 h 87"/>
                <a:gd name="T4" fmla="*/ 70 w 80"/>
                <a:gd name="T5" fmla="*/ 73 h 87"/>
                <a:gd name="T6" fmla="*/ 57 w 80"/>
                <a:gd name="T7" fmla="*/ 83 h 87"/>
                <a:gd name="T8" fmla="*/ 40 w 80"/>
                <a:gd name="T9" fmla="*/ 87 h 87"/>
                <a:gd name="T10" fmla="*/ 25 w 80"/>
                <a:gd name="T11" fmla="*/ 84 h 87"/>
                <a:gd name="T12" fmla="*/ 12 w 80"/>
                <a:gd name="T13" fmla="*/ 75 h 87"/>
                <a:gd name="T14" fmla="*/ 3 w 80"/>
                <a:gd name="T15" fmla="*/ 61 h 87"/>
                <a:gd name="T16" fmla="*/ 0 w 80"/>
                <a:gd name="T17" fmla="*/ 43 h 87"/>
                <a:gd name="T18" fmla="*/ 11 w 80"/>
                <a:gd name="T19" fmla="*/ 12 h 87"/>
                <a:gd name="T20" fmla="*/ 41 w 80"/>
                <a:gd name="T21" fmla="*/ 0 h 87"/>
                <a:gd name="T22" fmla="*/ 69 w 80"/>
                <a:gd name="T23" fmla="*/ 11 h 87"/>
                <a:gd name="T24" fmla="*/ 80 w 80"/>
                <a:gd name="T25" fmla="*/ 42 h 87"/>
                <a:gd name="T26" fmla="*/ 63 w 80"/>
                <a:gd name="T27" fmla="*/ 42 h 87"/>
                <a:gd name="T28" fmla="*/ 62 w 80"/>
                <a:gd name="T29" fmla="*/ 29 h 87"/>
                <a:gd name="T30" fmla="*/ 58 w 80"/>
                <a:gd name="T31" fmla="*/ 18 h 87"/>
                <a:gd name="T32" fmla="*/ 51 w 80"/>
                <a:gd name="T33" fmla="*/ 9 h 87"/>
                <a:gd name="T34" fmla="*/ 41 w 80"/>
                <a:gd name="T35" fmla="*/ 6 h 87"/>
                <a:gd name="T36" fmla="*/ 30 w 80"/>
                <a:gd name="T37" fmla="*/ 9 h 87"/>
                <a:gd name="T38" fmla="*/ 22 w 80"/>
                <a:gd name="T39" fmla="*/ 18 h 87"/>
                <a:gd name="T40" fmla="*/ 19 w 80"/>
                <a:gd name="T41" fmla="*/ 29 h 87"/>
                <a:gd name="T42" fmla="*/ 17 w 80"/>
                <a:gd name="T43" fmla="*/ 42 h 87"/>
                <a:gd name="T44" fmla="*/ 19 w 80"/>
                <a:gd name="T45" fmla="*/ 57 h 87"/>
                <a:gd name="T46" fmla="*/ 23 w 80"/>
                <a:gd name="T47" fmla="*/ 69 h 87"/>
                <a:gd name="T48" fmla="*/ 30 w 80"/>
                <a:gd name="T49" fmla="*/ 77 h 87"/>
                <a:gd name="T50" fmla="*/ 41 w 80"/>
                <a:gd name="T51" fmla="*/ 80 h 87"/>
                <a:gd name="T52" fmla="*/ 57 w 80"/>
                <a:gd name="T53" fmla="*/ 70 h 87"/>
                <a:gd name="T54" fmla="*/ 63 w 80"/>
                <a:gd name="T55"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87">
                  <a:moveTo>
                    <a:pt x="80" y="42"/>
                  </a:moveTo>
                  <a:cubicBezTo>
                    <a:pt x="80" y="48"/>
                    <a:pt x="80" y="54"/>
                    <a:pt x="78" y="59"/>
                  </a:cubicBezTo>
                  <a:cubicBezTo>
                    <a:pt x="76" y="65"/>
                    <a:pt x="73" y="70"/>
                    <a:pt x="70" y="73"/>
                  </a:cubicBezTo>
                  <a:cubicBezTo>
                    <a:pt x="66" y="78"/>
                    <a:pt x="62" y="81"/>
                    <a:pt x="57" y="83"/>
                  </a:cubicBezTo>
                  <a:cubicBezTo>
                    <a:pt x="52" y="86"/>
                    <a:pt x="46" y="87"/>
                    <a:pt x="40" y="87"/>
                  </a:cubicBezTo>
                  <a:cubicBezTo>
                    <a:pt x="34" y="87"/>
                    <a:pt x="29" y="86"/>
                    <a:pt x="25" y="84"/>
                  </a:cubicBezTo>
                  <a:cubicBezTo>
                    <a:pt x="20" y="82"/>
                    <a:pt x="16" y="79"/>
                    <a:pt x="12" y="75"/>
                  </a:cubicBezTo>
                  <a:cubicBezTo>
                    <a:pt x="8" y="71"/>
                    <a:pt x="6" y="67"/>
                    <a:pt x="3" y="61"/>
                  </a:cubicBezTo>
                  <a:cubicBezTo>
                    <a:pt x="1" y="56"/>
                    <a:pt x="0" y="50"/>
                    <a:pt x="0" y="43"/>
                  </a:cubicBezTo>
                  <a:cubicBezTo>
                    <a:pt x="0" y="31"/>
                    <a:pt x="4" y="20"/>
                    <a:pt x="11" y="12"/>
                  </a:cubicBezTo>
                  <a:cubicBezTo>
                    <a:pt x="19" y="4"/>
                    <a:pt x="29" y="0"/>
                    <a:pt x="41" y="0"/>
                  </a:cubicBezTo>
                  <a:cubicBezTo>
                    <a:pt x="52" y="0"/>
                    <a:pt x="62" y="4"/>
                    <a:pt x="69" y="11"/>
                  </a:cubicBezTo>
                  <a:cubicBezTo>
                    <a:pt x="77" y="19"/>
                    <a:pt x="80" y="29"/>
                    <a:pt x="80" y="42"/>
                  </a:cubicBezTo>
                  <a:close/>
                  <a:moveTo>
                    <a:pt x="63" y="42"/>
                  </a:moveTo>
                  <a:cubicBezTo>
                    <a:pt x="63" y="38"/>
                    <a:pt x="63" y="34"/>
                    <a:pt x="62" y="29"/>
                  </a:cubicBezTo>
                  <a:cubicBezTo>
                    <a:pt x="61" y="25"/>
                    <a:pt x="60" y="21"/>
                    <a:pt x="58" y="18"/>
                  </a:cubicBezTo>
                  <a:cubicBezTo>
                    <a:pt x="56" y="14"/>
                    <a:pt x="54" y="11"/>
                    <a:pt x="51" y="9"/>
                  </a:cubicBezTo>
                  <a:cubicBezTo>
                    <a:pt x="48" y="7"/>
                    <a:pt x="45" y="6"/>
                    <a:pt x="41" y="6"/>
                  </a:cubicBezTo>
                  <a:cubicBezTo>
                    <a:pt x="36" y="6"/>
                    <a:pt x="33" y="7"/>
                    <a:pt x="30" y="9"/>
                  </a:cubicBezTo>
                  <a:cubicBezTo>
                    <a:pt x="27" y="11"/>
                    <a:pt x="24" y="14"/>
                    <a:pt x="22" y="18"/>
                  </a:cubicBezTo>
                  <a:cubicBezTo>
                    <a:pt x="21" y="21"/>
                    <a:pt x="19" y="25"/>
                    <a:pt x="19" y="29"/>
                  </a:cubicBezTo>
                  <a:cubicBezTo>
                    <a:pt x="18" y="34"/>
                    <a:pt x="17" y="38"/>
                    <a:pt x="17" y="42"/>
                  </a:cubicBezTo>
                  <a:cubicBezTo>
                    <a:pt x="17" y="47"/>
                    <a:pt x="18" y="52"/>
                    <a:pt x="19" y="57"/>
                  </a:cubicBezTo>
                  <a:cubicBezTo>
                    <a:pt x="20" y="61"/>
                    <a:pt x="21" y="65"/>
                    <a:pt x="23" y="69"/>
                  </a:cubicBezTo>
                  <a:cubicBezTo>
                    <a:pt x="25" y="72"/>
                    <a:pt x="27" y="75"/>
                    <a:pt x="30" y="77"/>
                  </a:cubicBezTo>
                  <a:cubicBezTo>
                    <a:pt x="33" y="79"/>
                    <a:pt x="36" y="80"/>
                    <a:pt x="41" y="80"/>
                  </a:cubicBezTo>
                  <a:cubicBezTo>
                    <a:pt x="48" y="80"/>
                    <a:pt x="53" y="77"/>
                    <a:pt x="57" y="70"/>
                  </a:cubicBezTo>
                  <a:cubicBezTo>
                    <a:pt x="61" y="64"/>
                    <a:pt x="63" y="54"/>
                    <a:pt x="6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34">
              <a:extLst>
                <a:ext uri="{FF2B5EF4-FFF2-40B4-BE49-F238E27FC236}">
                  <a16:creationId xmlns:a16="http://schemas.microsoft.com/office/drawing/2014/main" id="{C4D8C670-41DC-4AFF-AE28-0B35B9EC072E}"/>
                </a:ext>
              </a:extLst>
            </p:cNvPr>
            <p:cNvSpPr>
              <a:spLocks/>
            </p:cNvSpPr>
            <p:nvPr/>
          </p:nvSpPr>
          <p:spPr bwMode="auto">
            <a:xfrm>
              <a:off x="4063" y="2010"/>
              <a:ext cx="216" cy="200"/>
            </a:xfrm>
            <a:custGeom>
              <a:avLst/>
              <a:gdLst>
                <a:gd name="T0" fmla="*/ 91 w 91"/>
                <a:gd name="T1" fmla="*/ 84 h 84"/>
                <a:gd name="T2" fmla="*/ 51 w 91"/>
                <a:gd name="T3" fmla="*/ 84 h 84"/>
                <a:gd name="T4" fmla="*/ 51 w 91"/>
                <a:gd name="T5" fmla="*/ 79 h 84"/>
                <a:gd name="T6" fmla="*/ 55 w 91"/>
                <a:gd name="T7" fmla="*/ 78 h 84"/>
                <a:gd name="T8" fmla="*/ 59 w 91"/>
                <a:gd name="T9" fmla="*/ 78 h 84"/>
                <a:gd name="T10" fmla="*/ 62 w 91"/>
                <a:gd name="T11" fmla="*/ 75 h 84"/>
                <a:gd name="T12" fmla="*/ 64 w 91"/>
                <a:gd name="T13" fmla="*/ 70 h 84"/>
                <a:gd name="T14" fmla="*/ 64 w 91"/>
                <a:gd name="T15" fmla="*/ 28 h 84"/>
                <a:gd name="T16" fmla="*/ 59 w 91"/>
                <a:gd name="T17" fmla="*/ 15 h 84"/>
                <a:gd name="T18" fmla="*/ 49 w 91"/>
                <a:gd name="T19" fmla="*/ 10 h 84"/>
                <a:gd name="T20" fmla="*/ 41 w 91"/>
                <a:gd name="T21" fmla="*/ 11 h 84"/>
                <a:gd name="T22" fmla="*/ 35 w 91"/>
                <a:gd name="T23" fmla="*/ 15 h 84"/>
                <a:gd name="T24" fmla="*/ 30 w 91"/>
                <a:gd name="T25" fmla="*/ 19 h 84"/>
                <a:gd name="T26" fmla="*/ 28 w 91"/>
                <a:gd name="T27" fmla="*/ 22 h 84"/>
                <a:gd name="T28" fmla="*/ 28 w 91"/>
                <a:gd name="T29" fmla="*/ 69 h 84"/>
                <a:gd name="T30" fmla="*/ 29 w 91"/>
                <a:gd name="T31" fmla="*/ 74 h 84"/>
                <a:gd name="T32" fmla="*/ 33 w 91"/>
                <a:gd name="T33" fmla="*/ 77 h 84"/>
                <a:gd name="T34" fmla="*/ 36 w 91"/>
                <a:gd name="T35" fmla="*/ 78 h 84"/>
                <a:gd name="T36" fmla="*/ 41 w 91"/>
                <a:gd name="T37" fmla="*/ 79 h 84"/>
                <a:gd name="T38" fmla="*/ 41 w 91"/>
                <a:gd name="T39" fmla="*/ 84 h 84"/>
                <a:gd name="T40" fmla="*/ 0 w 91"/>
                <a:gd name="T41" fmla="*/ 84 h 84"/>
                <a:gd name="T42" fmla="*/ 0 w 91"/>
                <a:gd name="T43" fmla="*/ 79 h 84"/>
                <a:gd name="T44" fmla="*/ 4 w 91"/>
                <a:gd name="T45" fmla="*/ 78 h 84"/>
                <a:gd name="T46" fmla="*/ 8 w 91"/>
                <a:gd name="T47" fmla="*/ 78 h 84"/>
                <a:gd name="T48" fmla="*/ 11 w 91"/>
                <a:gd name="T49" fmla="*/ 75 h 84"/>
                <a:gd name="T50" fmla="*/ 13 w 91"/>
                <a:gd name="T51" fmla="*/ 70 h 84"/>
                <a:gd name="T52" fmla="*/ 13 w 91"/>
                <a:gd name="T53" fmla="*/ 20 h 84"/>
                <a:gd name="T54" fmla="*/ 11 w 91"/>
                <a:gd name="T55" fmla="*/ 14 h 84"/>
                <a:gd name="T56" fmla="*/ 8 w 91"/>
                <a:gd name="T57" fmla="*/ 11 h 84"/>
                <a:gd name="T58" fmla="*/ 4 w 91"/>
                <a:gd name="T59" fmla="*/ 9 h 84"/>
                <a:gd name="T60" fmla="*/ 0 w 91"/>
                <a:gd name="T61" fmla="*/ 8 h 84"/>
                <a:gd name="T62" fmla="*/ 0 w 91"/>
                <a:gd name="T63" fmla="*/ 3 h 84"/>
                <a:gd name="T64" fmla="*/ 27 w 91"/>
                <a:gd name="T65" fmla="*/ 1 h 84"/>
                <a:gd name="T66" fmla="*/ 28 w 91"/>
                <a:gd name="T67" fmla="*/ 2 h 84"/>
                <a:gd name="T68" fmla="*/ 28 w 91"/>
                <a:gd name="T69" fmla="*/ 14 h 84"/>
                <a:gd name="T70" fmla="*/ 28 w 91"/>
                <a:gd name="T71" fmla="*/ 14 h 84"/>
                <a:gd name="T72" fmla="*/ 33 w 91"/>
                <a:gd name="T73" fmla="*/ 9 h 84"/>
                <a:gd name="T74" fmla="*/ 39 w 91"/>
                <a:gd name="T75" fmla="*/ 5 h 84"/>
                <a:gd name="T76" fmla="*/ 46 w 91"/>
                <a:gd name="T77" fmla="*/ 1 h 84"/>
                <a:gd name="T78" fmla="*/ 56 w 91"/>
                <a:gd name="T79" fmla="*/ 0 h 84"/>
                <a:gd name="T80" fmla="*/ 73 w 91"/>
                <a:gd name="T81" fmla="*/ 7 h 84"/>
                <a:gd name="T82" fmla="*/ 79 w 91"/>
                <a:gd name="T83" fmla="*/ 27 h 84"/>
                <a:gd name="T84" fmla="*/ 79 w 91"/>
                <a:gd name="T85" fmla="*/ 69 h 84"/>
                <a:gd name="T86" fmla="*/ 80 w 91"/>
                <a:gd name="T87" fmla="*/ 74 h 84"/>
                <a:gd name="T88" fmla="*/ 84 w 91"/>
                <a:gd name="T89" fmla="*/ 77 h 84"/>
                <a:gd name="T90" fmla="*/ 87 w 91"/>
                <a:gd name="T91" fmla="*/ 78 h 84"/>
                <a:gd name="T92" fmla="*/ 91 w 91"/>
                <a:gd name="T93" fmla="*/ 79 h 84"/>
                <a:gd name="T94" fmla="*/ 91 w 91"/>
                <a:gd name="T9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84">
                  <a:moveTo>
                    <a:pt x="91" y="84"/>
                  </a:moveTo>
                  <a:cubicBezTo>
                    <a:pt x="51" y="84"/>
                    <a:pt x="51" y="84"/>
                    <a:pt x="51" y="84"/>
                  </a:cubicBezTo>
                  <a:cubicBezTo>
                    <a:pt x="51" y="79"/>
                    <a:pt x="51" y="79"/>
                    <a:pt x="51" y="79"/>
                  </a:cubicBezTo>
                  <a:cubicBezTo>
                    <a:pt x="52" y="79"/>
                    <a:pt x="54" y="78"/>
                    <a:pt x="55" y="78"/>
                  </a:cubicBezTo>
                  <a:cubicBezTo>
                    <a:pt x="57" y="78"/>
                    <a:pt x="58" y="78"/>
                    <a:pt x="59" y="78"/>
                  </a:cubicBezTo>
                  <a:cubicBezTo>
                    <a:pt x="60" y="77"/>
                    <a:pt x="62" y="76"/>
                    <a:pt x="62" y="75"/>
                  </a:cubicBezTo>
                  <a:cubicBezTo>
                    <a:pt x="63" y="74"/>
                    <a:pt x="64" y="72"/>
                    <a:pt x="64" y="70"/>
                  </a:cubicBezTo>
                  <a:cubicBezTo>
                    <a:pt x="64" y="28"/>
                    <a:pt x="64" y="28"/>
                    <a:pt x="64" y="28"/>
                  </a:cubicBezTo>
                  <a:cubicBezTo>
                    <a:pt x="64" y="22"/>
                    <a:pt x="62" y="18"/>
                    <a:pt x="59" y="15"/>
                  </a:cubicBezTo>
                  <a:cubicBezTo>
                    <a:pt x="57" y="11"/>
                    <a:pt x="53" y="10"/>
                    <a:pt x="49" y="10"/>
                  </a:cubicBezTo>
                  <a:cubicBezTo>
                    <a:pt x="46" y="10"/>
                    <a:pt x="44" y="10"/>
                    <a:pt x="41" y="11"/>
                  </a:cubicBezTo>
                  <a:cubicBezTo>
                    <a:pt x="39" y="12"/>
                    <a:pt x="37" y="13"/>
                    <a:pt x="35" y="15"/>
                  </a:cubicBezTo>
                  <a:cubicBezTo>
                    <a:pt x="33" y="16"/>
                    <a:pt x="31" y="17"/>
                    <a:pt x="30" y="19"/>
                  </a:cubicBezTo>
                  <a:cubicBezTo>
                    <a:pt x="29" y="20"/>
                    <a:pt x="28" y="21"/>
                    <a:pt x="28" y="22"/>
                  </a:cubicBezTo>
                  <a:cubicBezTo>
                    <a:pt x="28" y="69"/>
                    <a:pt x="28" y="69"/>
                    <a:pt x="28" y="69"/>
                  </a:cubicBezTo>
                  <a:cubicBezTo>
                    <a:pt x="28" y="71"/>
                    <a:pt x="28" y="73"/>
                    <a:pt x="29" y="74"/>
                  </a:cubicBezTo>
                  <a:cubicBezTo>
                    <a:pt x="30" y="75"/>
                    <a:pt x="31" y="76"/>
                    <a:pt x="33" y="77"/>
                  </a:cubicBezTo>
                  <a:cubicBezTo>
                    <a:pt x="34" y="77"/>
                    <a:pt x="35" y="78"/>
                    <a:pt x="36" y="78"/>
                  </a:cubicBezTo>
                  <a:cubicBezTo>
                    <a:pt x="38" y="78"/>
                    <a:pt x="39" y="79"/>
                    <a:pt x="41" y="79"/>
                  </a:cubicBezTo>
                  <a:cubicBezTo>
                    <a:pt x="41" y="84"/>
                    <a:pt x="41" y="84"/>
                    <a:pt x="41" y="84"/>
                  </a:cubicBezTo>
                  <a:cubicBezTo>
                    <a:pt x="0" y="84"/>
                    <a:pt x="0" y="84"/>
                    <a:pt x="0" y="84"/>
                  </a:cubicBezTo>
                  <a:cubicBezTo>
                    <a:pt x="0" y="79"/>
                    <a:pt x="0" y="79"/>
                    <a:pt x="0" y="79"/>
                  </a:cubicBezTo>
                  <a:cubicBezTo>
                    <a:pt x="2" y="79"/>
                    <a:pt x="3" y="78"/>
                    <a:pt x="4" y="78"/>
                  </a:cubicBezTo>
                  <a:cubicBezTo>
                    <a:pt x="6" y="78"/>
                    <a:pt x="7" y="78"/>
                    <a:pt x="8" y="78"/>
                  </a:cubicBezTo>
                  <a:cubicBezTo>
                    <a:pt x="9" y="77"/>
                    <a:pt x="11" y="76"/>
                    <a:pt x="11" y="75"/>
                  </a:cubicBezTo>
                  <a:cubicBezTo>
                    <a:pt x="12" y="74"/>
                    <a:pt x="13" y="72"/>
                    <a:pt x="13" y="70"/>
                  </a:cubicBezTo>
                  <a:cubicBezTo>
                    <a:pt x="13" y="20"/>
                    <a:pt x="13" y="20"/>
                    <a:pt x="13" y="20"/>
                  </a:cubicBezTo>
                  <a:cubicBezTo>
                    <a:pt x="13" y="18"/>
                    <a:pt x="12" y="16"/>
                    <a:pt x="11" y="14"/>
                  </a:cubicBezTo>
                  <a:cubicBezTo>
                    <a:pt x="10" y="13"/>
                    <a:pt x="9" y="12"/>
                    <a:pt x="8" y="11"/>
                  </a:cubicBezTo>
                  <a:cubicBezTo>
                    <a:pt x="7" y="10"/>
                    <a:pt x="6" y="9"/>
                    <a:pt x="4" y="9"/>
                  </a:cubicBezTo>
                  <a:cubicBezTo>
                    <a:pt x="3" y="9"/>
                    <a:pt x="1" y="9"/>
                    <a:pt x="0" y="8"/>
                  </a:cubicBezTo>
                  <a:cubicBezTo>
                    <a:pt x="0" y="3"/>
                    <a:pt x="0" y="3"/>
                    <a:pt x="0" y="3"/>
                  </a:cubicBezTo>
                  <a:cubicBezTo>
                    <a:pt x="27" y="1"/>
                    <a:pt x="27" y="1"/>
                    <a:pt x="27" y="1"/>
                  </a:cubicBezTo>
                  <a:cubicBezTo>
                    <a:pt x="28" y="2"/>
                    <a:pt x="28" y="2"/>
                    <a:pt x="28" y="2"/>
                  </a:cubicBezTo>
                  <a:cubicBezTo>
                    <a:pt x="28" y="14"/>
                    <a:pt x="28" y="14"/>
                    <a:pt x="28" y="14"/>
                  </a:cubicBezTo>
                  <a:cubicBezTo>
                    <a:pt x="28" y="14"/>
                    <a:pt x="28" y="14"/>
                    <a:pt x="28" y="14"/>
                  </a:cubicBezTo>
                  <a:cubicBezTo>
                    <a:pt x="30" y="13"/>
                    <a:pt x="31" y="11"/>
                    <a:pt x="33" y="9"/>
                  </a:cubicBezTo>
                  <a:cubicBezTo>
                    <a:pt x="35" y="7"/>
                    <a:pt x="37" y="6"/>
                    <a:pt x="39" y="5"/>
                  </a:cubicBezTo>
                  <a:cubicBezTo>
                    <a:pt x="41" y="3"/>
                    <a:pt x="44" y="2"/>
                    <a:pt x="46" y="1"/>
                  </a:cubicBezTo>
                  <a:cubicBezTo>
                    <a:pt x="49" y="0"/>
                    <a:pt x="52" y="0"/>
                    <a:pt x="56" y="0"/>
                  </a:cubicBezTo>
                  <a:cubicBezTo>
                    <a:pt x="64" y="0"/>
                    <a:pt x="70" y="2"/>
                    <a:pt x="73" y="7"/>
                  </a:cubicBezTo>
                  <a:cubicBezTo>
                    <a:pt x="77" y="12"/>
                    <a:pt x="79" y="19"/>
                    <a:pt x="79" y="27"/>
                  </a:cubicBezTo>
                  <a:cubicBezTo>
                    <a:pt x="79" y="69"/>
                    <a:pt x="79" y="69"/>
                    <a:pt x="79" y="69"/>
                  </a:cubicBezTo>
                  <a:cubicBezTo>
                    <a:pt x="79" y="71"/>
                    <a:pt x="79" y="73"/>
                    <a:pt x="80" y="74"/>
                  </a:cubicBezTo>
                  <a:cubicBezTo>
                    <a:pt x="81" y="75"/>
                    <a:pt x="82" y="76"/>
                    <a:pt x="84" y="77"/>
                  </a:cubicBezTo>
                  <a:cubicBezTo>
                    <a:pt x="85" y="78"/>
                    <a:pt x="86" y="78"/>
                    <a:pt x="87" y="78"/>
                  </a:cubicBezTo>
                  <a:cubicBezTo>
                    <a:pt x="88" y="78"/>
                    <a:pt x="89" y="79"/>
                    <a:pt x="91" y="79"/>
                  </a:cubicBezTo>
                  <a:lnTo>
                    <a:pt x="9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5" name="Freeform 35">
              <a:extLst>
                <a:ext uri="{FF2B5EF4-FFF2-40B4-BE49-F238E27FC236}">
                  <a16:creationId xmlns:a16="http://schemas.microsoft.com/office/drawing/2014/main" id="{45388886-177C-4CE7-8CA4-CD95AD19297B}"/>
                </a:ext>
              </a:extLst>
            </p:cNvPr>
            <p:cNvSpPr>
              <a:spLocks noEditPoints="1"/>
            </p:cNvSpPr>
            <p:nvPr/>
          </p:nvSpPr>
          <p:spPr bwMode="auto">
            <a:xfrm>
              <a:off x="4282" y="1902"/>
              <a:ext cx="213" cy="312"/>
            </a:xfrm>
            <a:custGeom>
              <a:avLst/>
              <a:gdLst>
                <a:gd name="T0" fmla="*/ 90 w 90"/>
                <a:gd name="T1" fmla="*/ 128 h 131"/>
                <a:gd name="T2" fmla="*/ 61 w 90"/>
                <a:gd name="T3" fmla="*/ 129 h 131"/>
                <a:gd name="T4" fmla="*/ 60 w 90"/>
                <a:gd name="T5" fmla="*/ 128 h 131"/>
                <a:gd name="T6" fmla="*/ 60 w 90"/>
                <a:gd name="T7" fmla="*/ 121 h 131"/>
                <a:gd name="T8" fmla="*/ 60 w 90"/>
                <a:gd name="T9" fmla="*/ 120 h 131"/>
                <a:gd name="T10" fmla="*/ 49 w 90"/>
                <a:gd name="T11" fmla="*/ 128 h 131"/>
                <a:gd name="T12" fmla="*/ 36 w 90"/>
                <a:gd name="T13" fmla="*/ 131 h 131"/>
                <a:gd name="T14" fmla="*/ 22 w 90"/>
                <a:gd name="T15" fmla="*/ 128 h 131"/>
                <a:gd name="T16" fmla="*/ 11 w 90"/>
                <a:gd name="T17" fmla="*/ 120 h 131"/>
                <a:gd name="T18" fmla="*/ 3 w 90"/>
                <a:gd name="T19" fmla="*/ 106 h 131"/>
                <a:gd name="T20" fmla="*/ 0 w 90"/>
                <a:gd name="T21" fmla="*/ 88 h 131"/>
                <a:gd name="T22" fmla="*/ 3 w 90"/>
                <a:gd name="T23" fmla="*/ 71 h 131"/>
                <a:gd name="T24" fmla="*/ 12 w 90"/>
                <a:gd name="T25" fmla="*/ 57 h 131"/>
                <a:gd name="T26" fmla="*/ 24 w 90"/>
                <a:gd name="T27" fmla="*/ 48 h 131"/>
                <a:gd name="T28" fmla="*/ 39 w 90"/>
                <a:gd name="T29" fmla="*/ 45 h 131"/>
                <a:gd name="T30" fmla="*/ 51 w 90"/>
                <a:gd name="T31" fmla="*/ 46 h 131"/>
                <a:gd name="T32" fmla="*/ 60 w 90"/>
                <a:gd name="T33" fmla="*/ 50 h 131"/>
                <a:gd name="T34" fmla="*/ 60 w 90"/>
                <a:gd name="T35" fmla="*/ 21 h 131"/>
                <a:gd name="T36" fmla="*/ 59 w 90"/>
                <a:gd name="T37" fmla="*/ 15 h 131"/>
                <a:gd name="T38" fmla="*/ 56 w 90"/>
                <a:gd name="T39" fmla="*/ 11 h 131"/>
                <a:gd name="T40" fmla="*/ 49 w 90"/>
                <a:gd name="T41" fmla="*/ 8 h 131"/>
                <a:gd name="T42" fmla="*/ 41 w 90"/>
                <a:gd name="T43" fmla="*/ 7 h 131"/>
                <a:gd name="T44" fmla="*/ 41 w 90"/>
                <a:gd name="T45" fmla="*/ 2 h 131"/>
                <a:gd name="T46" fmla="*/ 74 w 90"/>
                <a:gd name="T47" fmla="*/ 0 h 131"/>
                <a:gd name="T48" fmla="*/ 76 w 90"/>
                <a:gd name="T49" fmla="*/ 2 h 131"/>
                <a:gd name="T50" fmla="*/ 76 w 90"/>
                <a:gd name="T51" fmla="*/ 112 h 131"/>
                <a:gd name="T52" fmla="*/ 77 w 90"/>
                <a:gd name="T53" fmla="*/ 117 h 131"/>
                <a:gd name="T54" fmla="*/ 80 w 90"/>
                <a:gd name="T55" fmla="*/ 121 h 131"/>
                <a:gd name="T56" fmla="*/ 85 w 90"/>
                <a:gd name="T57" fmla="*/ 122 h 131"/>
                <a:gd name="T58" fmla="*/ 90 w 90"/>
                <a:gd name="T59" fmla="*/ 122 h 131"/>
                <a:gd name="T60" fmla="*/ 90 w 90"/>
                <a:gd name="T61" fmla="*/ 128 h 131"/>
                <a:gd name="T62" fmla="*/ 60 w 90"/>
                <a:gd name="T63" fmla="*/ 113 h 131"/>
                <a:gd name="T64" fmla="*/ 60 w 90"/>
                <a:gd name="T65" fmla="*/ 65 h 131"/>
                <a:gd name="T66" fmla="*/ 58 w 90"/>
                <a:gd name="T67" fmla="*/ 61 h 131"/>
                <a:gd name="T68" fmla="*/ 54 w 90"/>
                <a:gd name="T69" fmla="*/ 56 h 131"/>
                <a:gd name="T70" fmla="*/ 48 w 90"/>
                <a:gd name="T71" fmla="*/ 53 h 131"/>
                <a:gd name="T72" fmla="*/ 41 w 90"/>
                <a:gd name="T73" fmla="*/ 51 h 131"/>
                <a:gd name="T74" fmla="*/ 32 w 90"/>
                <a:gd name="T75" fmla="*/ 54 h 131"/>
                <a:gd name="T76" fmla="*/ 24 w 90"/>
                <a:gd name="T77" fmla="*/ 61 h 131"/>
                <a:gd name="T78" fmla="*/ 19 w 90"/>
                <a:gd name="T79" fmla="*/ 73 h 131"/>
                <a:gd name="T80" fmla="*/ 18 w 90"/>
                <a:gd name="T81" fmla="*/ 89 h 131"/>
                <a:gd name="T82" fmla="*/ 19 w 90"/>
                <a:gd name="T83" fmla="*/ 102 h 131"/>
                <a:gd name="T84" fmla="*/ 23 w 90"/>
                <a:gd name="T85" fmla="*/ 112 h 131"/>
                <a:gd name="T86" fmla="*/ 31 w 90"/>
                <a:gd name="T87" fmla="*/ 120 h 131"/>
                <a:gd name="T88" fmla="*/ 42 w 90"/>
                <a:gd name="T89" fmla="*/ 123 h 131"/>
                <a:gd name="T90" fmla="*/ 53 w 90"/>
                <a:gd name="T91" fmla="*/ 120 h 131"/>
                <a:gd name="T92" fmla="*/ 60 w 90"/>
                <a:gd name="T93" fmla="*/ 11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31">
                  <a:moveTo>
                    <a:pt x="90" y="128"/>
                  </a:moveTo>
                  <a:cubicBezTo>
                    <a:pt x="61" y="129"/>
                    <a:pt x="61" y="129"/>
                    <a:pt x="61" y="129"/>
                  </a:cubicBezTo>
                  <a:cubicBezTo>
                    <a:pt x="60" y="128"/>
                    <a:pt x="60" y="128"/>
                    <a:pt x="60" y="128"/>
                  </a:cubicBezTo>
                  <a:cubicBezTo>
                    <a:pt x="60" y="121"/>
                    <a:pt x="60" y="121"/>
                    <a:pt x="60" y="121"/>
                  </a:cubicBezTo>
                  <a:cubicBezTo>
                    <a:pt x="60" y="120"/>
                    <a:pt x="60" y="120"/>
                    <a:pt x="60" y="120"/>
                  </a:cubicBezTo>
                  <a:cubicBezTo>
                    <a:pt x="57" y="124"/>
                    <a:pt x="53" y="126"/>
                    <a:pt x="49" y="128"/>
                  </a:cubicBezTo>
                  <a:cubicBezTo>
                    <a:pt x="45" y="130"/>
                    <a:pt x="40" y="131"/>
                    <a:pt x="36" y="131"/>
                  </a:cubicBezTo>
                  <a:cubicBezTo>
                    <a:pt x="31" y="131"/>
                    <a:pt x="27" y="130"/>
                    <a:pt x="22" y="128"/>
                  </a:cubicBezTo>
                  <a:cubicBezTo>
                    <a:pt x="18" y="126"/>
                    <a:pt x="14" y="123"/>
                    <a:pt x="11" y="120"/>
                  </a:cubicBezTo>
                  <a:cubicBezTo>
                    <a:pt x="8" y="116"/>
                    <a:pt x="5" y="111"/>
                    <a:pt x="3" y="106"/>
                  </a:cubicBezTo>
                  <a:cubicBezTo>
                    <a:pt x="1" y="100"/>
                    <a:pt x="0" y="94"/>
                    <a:pt x="0" y="88"/>
                  </a:cubicBezTo>
                  <a:cubicBezTo>
                    <a:pt x="0" y="82"/>
                    <a:pt x="1" y="76"/>
                    <a:pt x="3" y="71"/>
                  </a:cubicBezTo>
                  <a:cubicBezTo>
                    <a:pt x="5" y="66"/>
                    <a:pt x="8" y="61"/>
                    <a:pt x="12" y="57"/>
                  </a:cubicBezTo>
                  <a:cubicBezTo>
                    <a:pt x="15" y="53"/>
                    <a:pt x="19" y="50"/>
                    <a:pt x="24" y="48"/>
                  </a:cubicBezTo>
                  <a:cubicBezTo>
                    <a:pt x="29" y="46"/>
                    <a:pt x="34" y="45"/>
                    <a:pt x="39" y="45"/>
                  </a:cubicBezTo>
                  <a:cubicBezTo>
                    <a:pt x="43" y="45"/>
                    <a:pt x="47" y="45"/>
                    <a:pt x="51" y="46"/>
                  </a:cubicBezTo>
                  <a:cubicBezTo>
                    <a:pt x="54" y="47"/>
                    <a:pt x="57" y="49"/>
                    <a:pt x="60" y="50"/>
                  </a:cubicBezTo>
                  <a:cubicBezTo>
                    <a:pt x="60" y="21"/>
                    <a:pt x="60" y="21"/>
                    <a:pt x="60" y="21"/>
                  </a:cubicBezTo>
                  <a:cubicBezTo>
                    <a:pt x="60" y="19"/>
                    <a:pt x="60" y="17"/>
                    <a:pt x="59" y="15"/>
                  </a:cubicBezTo>
                  <a:cubicBezTo>
                    <a:pt x="58" y="13"/>
                    <a:pt x="57" y="12"/>
                    <a:pt x="56" y="11"/>
                  </a:cubicBezTo>
                  <a:cubicBezTo>
                    <a:pt x="54" y="10"/>
                    <a:pt x="52" y="9"/>
                    <a:pt x="49" y="8"/>
                  </a:cubicBezTo>
                  <a:cubicBezTo>
                    <a:pt x="47" y="8"/>
                    <a:pt x="44" y="8"/>
                    <a:pt x="41" y="7"/>
                  </a:cubicBezTo>
                  <a:cubicBezTo>
                    <a:pt x="41" y="2"/>
                    <a:pt x="41" y="2"/>
                    <a:pt x="41" y="2"/>
                  </a:cubicBezTo>
                  <a:cubicBezTo>
                    <a:pt x="74" y="0"/>
                    <a:pt x="74" y="0"/>
                    <a:pt x="74" y="0"/>
                  </a:cubicBezTo>
                  <a:cubicBezTo>
                    <a:pt x="76" y="2"/>
                    <a:pt x="76" y="2"/>
                    <a:pt x="76" y="2"/>
                  </a:cubicBezTo>
                  <a:cubicBezTo>
                    <a:pt x="76" y="112"/>
                    <a:pt x="76" y="112"/>
                    <a:pt x="76" y="112"/>
                  </a:cubicBezTo>
                  <a:cubicBezTo>
                    <a:pt x="76" y="114"/>
                    <a:pt x="76" y="116"/>
                    <a:pt x="77" y="117"/>
                  </a:cubicBezTo>
                  <a:cubicBezTo>
                    <a:pt x="78" y="118"/>
                    <a:pt x="79" y="120"/>
                    <a:pt x="80" y="121"/>
                  </a:cubicBezTo>
                  <a:cubicBezTo>
                    <a:pt x="81" y="121"/>
                    <a:pt x="83" y="122"/>
                    <a:pt x="85" y="122"/>
                  </a:cubicBezTo>
                  <a:cubicBezTo>
                    <a:pt x="87" y="122"/>
                    <a:pt x="88" y="122"/>
                    <a:pt x="90" y="122"/>
                  </a:cubicBezTo>
                  <a:lnTo>
                    <a:pt x="90" y="128"/>
                  </a:lnTo>
                  <a:close/>
                  <a:moveTo>
                    <a:pt x="60" y="113"/>
                  </a:moveTo>
                  <a:cubicBezTo>
                    <a:pt x="60" y="65"/>
                    <a:pt x="60" y="65"/>
                    <a:pt x="60" y="65"/>
                  </a:cubicBezTo>
                  <a:cubicBezTo>
                    <a:pt x="60" y="64"/>
                    <a:pt x="59" y="62"/>
                    <a:pt x="58" y="61"/>
                  </a:cubicBezTo>
                  <a:cubicBezTo>
                    <a:pt x="57" y="59"/>
                    <a:pt x="56" y="57"/>
                    <a:pt x="54" y="56"/>
                  </a:cubicBezTo>
                  <a:cubicBezTo>
                    <a:pt x="53" y="55"/>
                    <a:pt x="51" y="53"/>
                    <a:pt x="48" y="53"/>
                  </a:cubicBezTo>
                  <a:cubicBezTo>
                    <a:pt x="46" y="52"/>
                    <a:pt x="44" y="51"/>
                    <a:pt x="41" y="51"/>
                  </a:cubicBezTo>
                  <a:cubicBezTo>
                    <a:pt x="38" y="51"/>
                    <a:pt x="35" y="52"/>
                    <a:pt x="32" y="54"/>
                  </a:cubicBezTo>
                  <a:cubicBezTo>
                    <a:pt x="29" y="55"/>
                    <a:pt x="26" y="58"/>
                    <a:pt x="24" y="61"/>
                  </a:cubicBezTo>
                  <a:cubicBezTo>
                    <a:pt x="22" y="64"/>
                    <a:pt x="21" y="68"/>
                    <a:pt x="19" y="73"/>
                  </a:cubicBezTo>
                  <a:cubicBezTo>
                    <a:pt x="18" y="78"/>
                    <a:pt x="18" y="83"/>
                    <a:pt x="18" y="89"/>
                  </a:cubicBezTo>
                  <a:cubicBezTo>
                    <a:pt x="18" y="94"/>
                    <a:pt x="18" y="98"/>
                    <a:pt x="19" y="102"/>
                  </a:cubicBezTo>
                  <a:cubicBezTo>
                    <a:pt x="20" y="105"/>
                    <a:pt x="21" y="109"/>
                    <a:pt x="23" y="112"/>
                  </a:cubicBezTo>
                  <a:cubicBezTo>
                    <a:pt x="25" y="115"/>
                    <a:pt x="28" y="118"/>
                    <a:pt x="31" y="120"/>
                  </a:cubicBezTo>
                  <a:cubicBezTo>
                    <a:pt x="34" y="122"/>
                    <a:pt x="38" y="123"/>
                    <a:pt x="42" y="123"/>
                  </a:cubicBezTo>
                  <a:cubicBezTo>
                    <a:pt x="46" y="123"/>
                    <a:pt x="50" y="122"/>
                    <a:pt x="53" y="120"/>
                  </a:cubicBezTo>
                  <a:cubicBezTo>
                    <a:pt x="56" y="118"/>
                    <a:pt x="58" y="116"/>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6" name="Line">
            <a:extLst>
              <a:ext uri="{FF2B5EF4-FFF2-40B4-BE49-F238E27FC236}">
                <a16:creationId xmlns:a16="http://schemas.microsoft.com/office/drawing/2014/main" id="{05934943-7CE8-4868-BC20-15F199C723A5}"/>
              </a:ext>
            </a:extLst>
          </p:cNvPr>
          <p:cNvSpPr/>
          <p:nvPr/>
        </p:nvSpPr>
        <p:spPr>
          <a:xfrm>
            <a:off x="371475" y="1268413"/>
            <a:ext cx="11449050" cy="0"/>
          </a:xfrm>
          <a:prstGeom prst="line">
            <a:avLst/>
          </a:prstGeom>
          <a:ln w="19050">
            <a:solidFill>
              <a:srgbClr val="FFFFFF"/>
            </a:solidFill>
          </a:ln>
        </p:spPr>
        <p:txBody>
          <a:bodyPr lIns="22859" tIns="22859" rIns="22859" bIns="22859"/>
          <a:lstStyle/>
          <a:p>
            <a:endParaRPr sz="800" dirty="0"/>
          </a:p>
        </p:txBody>
      </p:sp>
    </p:spTree>
    <p:extLst>
      <p:ext uri="{BB962C8B-B14F-4D97-AF65-F5344CB8AC3E}">
        <p14:creationId xmlns:p14="http://schemas.microsoft.com/office/powerpoint/2010/main" val="3043822257"/>
      </p:ext>
    </p:extLst>
  </p:cSld>
  <p:clrMapOvr>
    <a:masterClrMapping/>
  </p:clrMapOvr>
  <p:transition spd="med"/>
  <p:extLst>
    <p:ext uri="{DCECCB84-F9BA-43D5-87BE-67443E8EF086}">
      <p15:sldGuideLst xmlns:p15="http://schemas.microsoft.com/office/powerpoint/2012/main">
        <p15:guide id="3" orient="horz" pos="1366">
          <p15:clr>
            <a:srgbClr val="FBAE40"/>
          </p15:clr>
        </p15:guide>
        <p15:guide id="4" pos="3840">
          <p15:clr>
            <a:srgbClr val="FBAE40"/>
          </p15:clr>
        </p15:guide>
        <p15:guide id="6" orient="horz" pos="3702">
          <p15:clr>
            <a:srgbClr val="FBAE40"/>
          </p15:clr>
        </p15:guide>
        <p15:guide id="7" orient="horz" pos="2636">
          <p15:clr>
            <a:srgbClr val="FBAE40"/>
          </p15:clr>
        </p15:guide>
        <p15:guide id="9" orient="horz" pos="686">
          <p15:clr>
            <a:srgbClr val="FBAE40"/>
          </p15:clr>
        </p15:guide>
        <p15:guide id="10" orient="horz" pos="220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Full Image)">
    <p:bg>
      <p:bgPr>
        <a:solidFill>
          <a:srgbClr val="5E00E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CBDA9A-0D1B-4A66-9FA4-57B974578814}"/>
              </a:ext>
            </a:extLst>
          </p:cNvPr>
          <p:cNvSpPr>
            <a:spLocks noGrp="1"/>
          </p:cNvSpPr>
          <p:nvPr>
            <p:ph type="pic" sz="quarter" idx="12"/>
          </p:nvPr>
        </p:nvSpPr>
        <p:spPr>
          <a:xfrm>
            <a:off x="0" y="0"/>
            <a:ext cx="12192000" cy="6858000"/>
          </a:xfrm>
          <a:prstGeom prst="rect">
            <a:avLst/>
          </a:prstGeom>
          <a:solidFill>
            <a:schemeClr val="bg1">
              <a:lumMod val="95000"/>
            </a:schemeClr>
          </a:solidFill>
        </p:spPr>
        <p:txBody>
          <a:bodyPr/>
          <a:lstStyle>
            <a:lvl1pPr marL="0" indent="0">
              <a:buNone/>
              <a:defRPr/>
            </a:lvl1pPr>
          </a:lstStyle>
          <a:p>
            <a:r>
              <a:rPr lang="en-US" dirty="0"/>
              <a:t>Click icon to add picture</a:t>
            </a:r>
            <a:endParaRPr lang="en-GB" dirty="0"/>
          </a:p>
        </p:txBody>
      </p:sp>
      <p:sp>
        <p:nvSpPr>
          <p:cNvPr id="29" name="Text Placeholder 28">
            <a:extLst>
              <a:ext uri="{FF2B5EF4-FFF2-40B4-BE49-F238E27FC236}">
                <a16:creationId xmlns:a16="http://schemas.microsoft.com/office/drawing/2014/main" id="{AC627C87-0BE9-49DC-BD15-64C829B02CFC}"/>
              </a:ext>
            </a:extLst>
          </p:cNvPr>
          <p:cNvSpPr>
            <a:spLocks noGrp="1"/>
          </p:cNvSpPr>
          <p:nvPr>
            <p:ph type="body" sz="quarter" idx="10" hasCustomPrompt="1"/>
          </p:nvPr>
        </p:nvSpPr>
        <p:spPr>
          <a:xfrm>
            <a:off x="371475" y="5876925"/>
            <a:ext cx="5724525" cy="595313"/>
          </a:xfrm>
          <a:prstGeom prst="rect">
            <a:avLst/>
          </a:prstGeom>
        </p:spPr>
        <p:txBody>
          <a:bodyPr lIns="0" tIns="0" rIns="0" bIns="0" anchor="t">
            <a:noAutofit/>
          </a:bodyPr>
          <a:lstStyle>
            <a:lvl1pPr marL="0" indent="0">
              <a:spcBef>
                <a:spcPts val="0"/>
              </a:spcBef>
              <a:spcAft>
                <a:spcPts val="200"/>
              </a:spcAft>
              <a:buNone/>
              <a:defRPr sz="1200">
                <a:solidFill>
                  <a:schemeClr val="bg1"/>
                </a:solidFill>
                <a:latin typeface="+mn-lt"/>
              </a:defRPr>
            </a:lvl1pPr>
            <a:lvl2pPr marL="222250" indent="0">
              <a:buNone/>
              <a:defRPr/>
            </a:lvl2pPr>
          </a:lstStyle>
          <a:p>
            <a:pPr lvl="0"/>
            <a:r>
              <a:rPr lang="en-US"/>
              <a:t>Footer text</a:t>
            </a:r>
          </a:p>
        </p:txBody>
      </p:sp>
      <p:sp>
        <p:nvSpPr>
          <p:cNvPr id="3" name="Line">
            <a:extLst>
              <a:ext uri="{FF2B5EF4-FFF2-40B4-BE49-F238E27FC236}">
                <a16:creationId xmlns:a16="http://schemas.microsoft.com/office/drawing/2014/main" id="{19AFBA0A-31DF-458D-B241-B041D3A15ECA}"/>
              </a:ext>
            </a:extLst>
          </p:cNvPr>
          <p:cNvSpPr/>
          <p:nvPr/>
        </p:nvSpPr>
        <p:spPr>
          <a:xfrm>
            <a:off x="371475" y="1027510"/>
            <a:ext cx="11449050" cy="0"/>
          </a:xfrm>
          <a:prstGeom prst="line">
            <a:avLst/>
          </a:prstGeom>
          <a:ln w="19050">
            <a:solidFill>
              <a:srgbClr val="FFFFFF"/>
            </a:solidFill>
          </a:ln>
        </p:spPr>
        <p:txBody>
          <a:bodyPr lIns="22859" tIns="22859" rIns="22859" bIns="22859"/>
          <a:lstStyle/>
          <a:p>
            <a:endParaRPr sz="800" dirty="0"/>
          </a:p>
        </p:txBody>
      </p:sp>
      <p:grpSp>
        <p:nvGrpSpPr>
          <p:cNvPr id="30" name="Group 10">
            <a:extLst>
              <a:ext uri="{FF2B5EF4-FFF2-40B4-BE49-F238E27FC236}">
                <a16:creationId xmlns:a16="http://schemas.microsoft.com/office/drawing/2014/main" id="{2C796FFC-4B69-4D11-91A6-142C910D8D46}"/>
              </a:ext>
            </a:extLst>
          </p:cNvPr>
          <p:cNvGrpSpPr>
            <a:grpSpLocks noChangeAspect="1"/>
          </p:cNvGrpSpPr>
          <p:nvPr/>
        </p:nvGrpSpPr>
        <p:grpSpPr bwMode="auto">
          <a:xfrm>
            <a:off x="371475" y="368300"/>
            <a:ext cx="1583636" cy="525600"/>
            <a:chOff x="468" y="1448"/>
            <a:chExt cx="3938" cy="1307"/>
          </a:xfrm>
          <a:solidFill>
            <a:schemeClr val="bg1"/>
          </a:solidFill>
        </p:grpSpPr>
        <p:sp>
          <p:nvSpPr>
            <p:cNvPr id="31" name="Freeform 11">
              <a:extLst>
                <a:ext uri="{FF2B5EF4-FFF2-40B4-BE49-F238E27FC236}">
                  <a16:creationId xmlns:a16="http://schemas.microsoft.com/office/drawing/2014/main" id="{04AFF73D-A724-4BCE-A960-F5C3A820398C}"/>
                </a:ext>
              </a:extLst>
            </p:cNvPr>
            <p:cNvSpPr>
              <a:spLocks noEditPoints="1"/>
            </p:cNvSpPr>
            <p:nvPr/>
          </p:nvSpPr>
          <p:spPr bwMode="auto">
            <a:xfrm>
              <a:off x="946" y="2249"/>
              <a:ext cx="445" cy="375"/>
            </a:xfrm>
            <a:custGeom>
              <a:avLst/>
              <a:gdLst>
                <a:gd name="T0" fmla="*/ 158 w 214"/>
                <a:gd name="T1" fmla="*/ 4 h 180"/>
                <a:gd name="T2" fmla="*/ 158 w 214"/>
                <a:gd name="T3" fmla="*/ 19 h 180"/>
                <a:gd name="T4" fmla="*/ 98 w 214"/>
                <a:gd name="T5" fmla="*/ 0 h 180"/>
                <a:gd name="T6" fmla="*/ 0 w 214"/>
                <a:gd name="T7" fmla="*/ 90 h 180"/>
                <a:gd name="T8" fmla="*/ 98 w 214"/>
                <a:gd name="T9" fmla="*/ 180 h 180"/>
                <a:gd name="T10" fmla="*/ 158 w 214"/>
                <a:gd name="T11" fmla="*/ 162 h 180"/>
                <a:gd name="T12" fmla="*/ 158 w 214"/>
                <a:gd name="T13" fmla="*/ 176 h 180"/>
                <a:gd name="T14" fmla="*/ 214 w 214"/>
                <a:gd name="T15" fmla="*/ 176 h 180"/>
                <a:gd name="T16" fmla="*/ 214 w 214"/>
                <a:gd name="T17" fmla="*/ 4 h 180"/>
                <a:gd name="T18" fmla="*/ 158 w 214"/>
                <a:gd name="T19" fmla="*/ 4 h 180"/>
                <a:gd name="T20" fmla="*/ 110 w 214"/>
                <a:gd name="T21" fmla="*/ 137 h 180"/>
                <a:gd name="T22" fmla="*/ 56 w 214"/>
                <a:gd name="T23" fmla="*/ 91 h 180"/>
                <a:gd name="T24" fmla="*/ 110 w 214"/>
                <a:gd name="T25" fmla="*/ 44 h 180"/>
                <a:gd name="T26" fmla="*/ 163 w 214"/>
                <a:gd name="T27" fmla="*/ 91 h 180"/>
                <a:gd name="T28" fmla="*/ 110 w 214"/>
                <a:gd name="T29" fmla="*/ 1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 h="180">
                  <a:moveTo>
                    <a:pt x="158" y="4"/>
                  </a:moveTo>
                  <a:cubicBezTo>
                    <a:pt x="158" y="19"/>
                    <a:pt x="158" y="19"/>
                    <a:pt x="158" y="19"/>
                  </a:cubicBezTo>
                  <a:cubicBezTo>
                    <a:pt x="144" y="8"/>
                    <a:pt x="125" y="0"/>
                    <a:pt x="98" y="0"/>
                  </a:cubicBezTo>
                  <a:cubicBezTo>
                    <a:pt x="66" y="0"/>
                    <a:pt x="0" y="19"/>
                    <a:pt x="0" y="90"/>
                  </a:cubicBezTo>
                  <a:cubicBezTo>
                    <a:pt x="0" y="161"/>
                    <a:pt x="66" y="180"/>
                    <a:pt x="98" y="180"/>
                  </a:cubicBezTo>
                  <a:cubicBezTo>
                    <a:pt x="125" y="180"/>
                    <a:pt x="144" y="172"/>
                    <a:pt x="158" y="162"/>
                  </a:cubicBezTo>
                  <a:cubicBezTo>
                    <a:pt x="158" y="176"/>
                    <a:pt x="158" y="176"/>
                    <a:pt x="158" y="176"/>
                  </a:cubicBezTo>
                  <a:cubicBezTo>
                    <a:pt x="214" y="176"/>
                    <a:pt x="214" y="176"/>
                    <a:pt x="214" y="176"/>
                  </a:cubicBezTo>
                  <a:cubicBezTo>
                    <a:pt x="214" y="4"/>
                    <a:pt x="214" y="4"/>
                    <a:pt x="214" y="4"/>
                  </a:cubicBezTo>
                  <a:lnTo>
                    <a:pt x="158" y="4"/>
                  </a:lnTo>
                  <a:close/>
                  <a:moveTo>
                    <a:pt x="110" y="137"/>
                  </a:moveTo>
                  <a:cubicBezTo>
                    <a:pt x="78" y="137"/>
                    <a:pt x="56" y="118"/>
                    <a:pt x="56" y="91"/>
                  </a:cubicBezTo>
                  <a:cubicBezTo>
                    <a:pt x="56" y="61"/>
                    <a:pt x="78" y="44"/>
                    <a:pt x="110" y="44"/>
                  </a:cubicBezTo>
                  <a:cubicBezTo>
                    <a:pt x="141" y="44"/>
                    <a:pt x="163" y="63"/>
                    <a:pt x="163" y="91"/>
                  </a:cubicBezTo>
                  <a:cubicBezTo>
                    <a:pt x="163" y="120"/>
                    <a:pt x="141" y="137"/>
                    <a:pt x="110"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2" name="Freeform 12">
              <a:extLst>
                <a:ext uri="{FF2B5EF4-FFF2-40B4-BE49-F238E27FC236}">
                  <a16:creationId xmlns:a16="http://schemas.microsoft.com/office/drawing/2014/main" id="{49F6B192-BF6A-4573-BC3A-3A1951F1189A}"/>
                </a:ext>
              </a:extLst>
            </p:cNvPr>
            <p:cNvSpPr>
              <a:spLocks/>
            </p:cNvSpPr>
            <p:nvPr/>
          </p:nvSpPr>
          <p:spPr bwMode="auto">
            <a:xfrm>
              <a:off x="1952" y="2135"/>
              <a:ext cx="351" cy="480"/>
            </a:xfrm>
            <a:custGeom>
              <a:avLst/>
              <a:gdLst>
                <a:gd name="T0" fmla="*/ 48 w 169"/>
                <a:gd name="T1" fmla="*/ 175 h 231"/>
                <a:gd name="T2" fmla="*/ 48 w 169"/>
                <a:gd name="T3" fmla="*/ 100 h 231"/>
                <a:gd name="T4" fmla="*/ 0 w 169"/>
                <a:gd name="T5" fmla="*/ 100 h 231"/>
                <a:gd name="T6" fmla="*/ 0 w 169"/>
                <a:gd name="T7" fmla="*/ 59 h 231"/>
                <a:gd name="T8" fmla="*/ 48 w 169"/>
                <a:gd name="T9" fmla="*/ 59 h 231"/>
                <a:gd name="T10" fmla="*/ 48 w 169"/>
                <a:gd name="T11" fmla="*/ 0 h 231"/>
                <a:gd name="T12" fmla="*/ 104 w 169"/>
                <a:gd name="T13" fmla="*/ 0 h 231"/>
                <a:gd name="T14" fmla="*/ 104 w 169"/>
                <a:gd name="T15" fmla="*/ 59 h 231"/>
                <a:gd name="T16" fmla="*/ 169 w 169"/>
                <a:gd name="T17" fmla="*/ 59 h 231"/>
                <a:gd name="T18" fmla="*/ 169 w 169"/>
                <a:gd name="T19" fmla="*/ 100 h 231"/>
                <a:gd name="T20" fmla="*/ 104 w 169"/>
                <a:gd name="T21" fmla="*/ 100 h 231"/>
                <a:gd name="T22" fmla="*/ 104 w 169"/>
                <a:gd name="T23" fmla="*/ 189 h 231"/>
                <a:gd name="T24" fmla="*/ 130 w 169"/>
                <a:gd name="T25" fmla="*/ 189 h 231"/>
                <a:gd name="T26" fmla="*/ 165 w 169"/>
                <a:gd name="T27" fmla="*/ 189 h 231"/>
                <a:gd name="T28" fmla="*/ 165 w 169"/>
                <a:gd name="T29" fmla="*/ 231 h 231"/>
                <a:gd name="T30" fmla="*/ 110 w 169"/>
                <a:gd name="T31" fmla="*/ 231 h 231"/>
                <a:gd name="T32" fmla="*/ 48 w 169"/>
                <a:gd name="T33" fmla="*/ 17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231">
                  <a:moveTo>
                    <a:pt x="48" y="175"/>
                  </a:moveTo>
                  <a:cubicBezTo>
                    <a:pt x="48" y="100"/>
                    <a:pt x="48" y="100"/>
                    <a:pt x="48" y="100"/>
                  </a:cubicBezTo>
                  <a:cubicBezTo>
                    <a:pt x="0" y="100"/>
                    <a:pt x="0" y="100"/>
                    <a:pt x="0" y="100"/>
                  </a:cubicBezTo>
                  <a:cubicBezTo>
                    <a:pt x="0" y="59"/>
                    <a:pt x="0" y="59"/>
                    <a:pt x="0" y="59"/>
                  </a:cubicBezTo>
                  <a:cubicBezTo>
                    <a:pt x="48" y="59"/>
                    <a:pt x="48" y="59"/>
                    <a:pt x="48" y="59"/>
                  </a:cubicBezTo>
                  <a:cubicBezTo>
                    <a:pt x="48" y="0"/>
                    <a:pt x="48" y="0"/>
                    <a:pt x="48" y="0"/>
                  </a:cubicBezTo>
                  <a:cubicBezTo>
                    <a:pt x="104" y="0"/>
                    <a:pt x="104" y="0"/>
                    <a:pt x="104" y="0"/>
                  </a:cubicBezTo>
                  <a:cubicBezTo>
                    <a:pt x="104" y="59"/>
                    <a:pt x="104" y="59"/>
                    <a:pt x="104" y="59"/>
                  </a:cubicBezTo>
                  <a:cubicBezTo>
                    <a:pt x="169" y="59"/>
                    <a:pt x="169" y="59"/>
                    <a:pt x="169" y="59"/>
                  </a:cubicBezTo>
                  <a:cubicBezTo>
                    <a:pt x="169" y="100"/>
                    <a:pt x="169" y="100"/>
                    <a:pt x="169" y="100"/>
                  </a:cubicBezTo>
                  <a:cubicBezTo>
                    <a:pt x="104" y="100"/>
                    <a:pt x="104" y="100"/>
                    <a:pt x="104" y="100"/>
                  </a:cubicBezTo>
                  <a:cubicBezTo>
                    <a:pt x="104" y="189"/>
                    <a:pt x="104" y="189"/>
                    <a:pt x="104" y="189"/>
                  </a:cubicBezTo>
                  <a:cubicBezTo>
                    <a:pt x="130" y="189"/>
                    <a:pt x="130" y="189"/>
                    <a:pt x="130" y="189"/>
                  </a:cubicBezTo>
                  <a:cubicBezTo>
                    <a:pt x="165" y="189"/>
                    <a:pt x="165" y="189"/>
                    <a:pt x="165" y="189"/>
                  </a:cubicBezTo>
                  <a:cubicBezTo>
                    <a:pt x="165" y="231"/>
                    <a:pt x="165" y="231"/>
                    <a:pt x="165" y="231"/>
                  </a:cubicBezTo>
                  <a:cubicBezTo>
                    <a:pt x="165" y="231"/>
                    <a:pt x="134" y="231"/>
                    <a:pt x="110" y="231"/>
                  </a:cubicBezTo>
                  <a:cubicBezTo>
                    <a:pt x="62" y="231"/>
                    <a:pt x="48" y="211"/>
                    <a:pt x="48"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4" name="Freeform 13">
              <a:extLst>
                <a:ext uri="{FF2B5EF4-FFF2-40B4-BE49-F238E27FC236}">
                  <a16:creationId xmlns:a16="http://schemas.microsoft.com/office/drawing/2014/main" id="{6C0AAD53-4E73-4EBC-855A-E1659E9E1D28}"/>
                </a:ext>
              </a:extLst>
            </p:cNvPr>
            <p:cNvSpPr>
              <a:spLocks/>
            </p:cNvSpPr>
            <p:nvPr/>
          </p:nvSpPr>
          <p:spPr bwMode="auto">
            <a:xfrm>
              <a:off x="468" y="2118"/>
              <a:ext cx="468" cy="497"/>
            </a:xfrm>
            <a:custGeom>
              <a:avLst/>
              <a:gdLst>
                <a:gd name="T0" fmla="*/ 0 w 468"/>
                <a:gd name="T1" fmla="*/ 0 h 497"/>
                <a:gd name="T2" fmla="*/ 468 w 468"/>
                <a:gd name="T3" fmla="*/ 0 h 497"/>
                <a:gd name="T4" fmla="*/ 468 w 468"/>
                <a:gd name="T5" fmla="*/ 102 h 497"/>
                <a:gd name="T6" fmla="*/ 118 w 468"/>
                <a:gd name="T7" fmla="*/ 102 h 497"/>
                <a:gd name="T8" fmla="*/ 118 w 468"/>
                <a:gd name="T9" fmla="*/ 214 h 497"/>
                <a:gd name="T10" fmla="*/ 405 w 468"/>
                <a:gd name="T11" fmla="*/ 214 h 497"/>
                <a:gd name="T12" fmla="*/ 405 w 468"/>
                <a:gd name="T13" fmla="*/ 308 h 497"/>
                <a:gd name="T14" fmla="*/ 118 w 468"/>
                <a:gd name="T15" fmla="*/ 308 h 497"/>
                <a:gd name="T16" fmla="*/ 118 w 468"/>
                <a:gd name="T17" fmla="*/ 497 h 497"/>
                <a:gd name="T18" fmla="*/ 0 w 468"/>
                <a:gd name="T19" fmla="*/ 497 h 497"/>
                <a:gd name="T20" fmla="*/ 0 w 468"/>
                <a:gd name="T2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497">
                  <a:moveTo>
                    <a:pt x="0" y="0"/>
                  </a:moveTo>
                  <a:lnTo>
                    <a:pt x="468" y="0"/>
                  </a:lnTo>
                  <a:lnTo>
                    <a:pt x="468" y="102"/>
                  </a:lnTo>
                  <a:lnTo>
                    <a:pt x="118" y="102"/>
                  </a:lnTo>
                  <a:lnTo>
                    <a:pt x="118" y="214"/>
                  </a:lnTo>
                  <a:lnTo>
                    <a:pt x="405" y="214"/>
                  </a:lnTo>
                  <a:lnTo>
                    <a:pt x="405" y="308"/>
                  </a:lnTo>
                  <a:lnTo>
                    <a:pt x="118" y="308"/>
                  </a:lnTo>
                  <a:lnTo>
                    <a:pt x="118" y="497"/>
                  </a:lnTo>
                  <a:lnTo>
                    <a:pt x="0" y="49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5" name="Freeform 14">
              <a:extLst>
                <a:ext uri="{FF2B5EF4-FFF2-40B4-BE49-F238E27FC236}">
                  <a16:creationId xmlns:a16="http://schemas.microsoft.com/office/drawing/2014/main" id="{62FBAA98-6D9C-485A-BE6E-A07607B4058A}"/>
                </a:ext>
              </a:extLst>
            </p:cNvPr>
            <p:cNvSpPr>
              <a:spLocks/>
            </p:cNvSpPr>
            <p:nvPr/>
          </p:nvSpPr>
          <p:spPr bwMode="auto">
            <a:xfrm>
              <a:off x="1480" y="2249"/>
              <a:ext cx="432" cy="375"/>
            </a:xfrm>
            <a:custGeom>
              <a:avLst/>
              <a:gdLst>
                <a:gd name="T0" fmla="*/ 0 w 208"/>
                <a:gd name="T1" fmla="*/ 90 h 180"/>
                <a:gd name="T2" fmla="*/ 108 w 208"/>
                <a:gd name="T3" fmla="*/ 0 h 180"/>
                <a:gd name="T4" fmla="*/ 207 w 208"/>
                <a:gd name="T5" fmla="*/ 54 h 180"/>
                <a:gd name="T6" fmla="*/ 156 w 208"/>
                <a:gd name="T7" fmla="*/ 69 h 180"/>
                <a:gd name="T8" fmla="*/ 108 w 208"/>
                <a:gd name="T9" fmla="*/ 44 h 180"/>
                <a:gd name="T10" fmla="*/ 56 w 208"/>
                <a:gd name="T11" fmla="*/ 91 h 180"/>
                <a:gd name="T12" fmla="*/ 107 w 208"/>
                <a:gd name="T13" fmla="*/ 137 h 180"/>
                <a:gd name="T14" fmla="*/ 157 w 208"/>
                <a:gd name="T15" fmla="*/ 110 h 180"/>
                <a:gd name="T16" fmla="*/ 208 w 208"/>
                <a:gd name="T17" fmla="*/ 126 h 180"/>
                <a:gd name="T18" fmla="*/ 103 w 208"/>
                <a:gd name="T19" fmla="*/ 180 h 180"/>
                <a:gd name="T20" fmla="*/ 0 w 208"/>
                <a:gd name="T2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0">
                  <a:moveTo>
                    <a:pt x="0" y="90"/>
                  </a:moveTo>
                  <a:cubicBezTo>
                    <a:pt x="0" y="19"/>
                    <a:pt x="65" y="0"/>
                    <a:pt x="108" y="0"/>
                  </a:cubicBezTo>
                  <a:cubicBezTo>
                    <a:pt x="160" y="0"/>
                    <a:pt x="193" y="19"/>
                    <a:pt x="207" y="54"/>
                  </a:cubicBezTo>
                  <a:cubicBezTo>
                    <a:pt x="156" y="69"/>
                    <a:pt x="156" y="69"/>
                    <a:pt x="156" y="69"/>
                  </a:cubicBezTo>
                  <a:cubicBezTo>
                    <a:pt x="148" y="53"/>
                    <a:pt x="131" y="44"/>
                    <a:pt x="108" y="44"/>
                  </a:cubicBezTo>
                  <a:cubicBezTo>
                    <a:pt x="79" y="44"/>
                    <a:pt x="56" y="60"/>
                    <a:pt x="56" y="91"/>
                  </a:cubicBezTo>
                  <a:cubicBezTo>
                    <a:pt x="56" y="118"/>
                    <a:pt x="76" y="137"/>
                    <a:pt x="107" y="137"/>
                  </a:cubicBezTo>
                  <a:cubicBezTo>
                    <a:pt x="121" y="137"/>
                    <a:pt x="147" y="133"/>
                    <a:pt x="157" y="110"/>
                  </a:cubicBezTo>
                  <a:cubicBezTo>
                    <a:pt x="208" y="126"/>
                    <a:pt x="208" y="126"/>
                    <a:pt x="208" y="126"/>
                  </a:cubicBezTo>
                  <a:cubicBezTo>
                    <a:pt x="197" y="152"/>
                    <a:pt x="163" y="180"/>
                    <a:pt x="103" y="180"/>
                  </a:cubicBezTo>
                  <a:cubicBezTo>
                    <a:pt x="57" y="180"/>
                    <a:pt x="0" y="159"/>
                    <a:pt x="0"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6" name="Freeform 15">
              <a:extLst>
                <a:ext uri="{FF2B5EF4-FFF2-40B4-BE49-F238E27FC236}">
                  <a16:creationId xmlns:a16="http://schemas.microsoft.com/office/drawing/2014/main" id="{5B37BE64-B57A-4B7D-B34E-FF094FED4C68}"/>
                </a:ext>
              </a:extLst>
            </p:cNvPr>
            <p:cNvSpPr>
              <a:spLocks noEditPoints="1"/>
            </p:cNvSpPr>
            <p:nvPr/>
          </p:nvSpPr>
          <p:spPr bwMode="auto">
            <a:xfrm>
              <a:off x="2365" y="2249"/>
              <a:ext cx="455" cy="375"/>
            </a:xfrm>
            <a:custGeom>
              <a:avLst/>
              <a:gdLst>
                <a:gd name="T0" fmla="*/ 0 w 219"/>
                <a:gd name="T1" fmla="*/ 90 h 180"/>
                <a:gd name="T2" fmla="*/ 110 w 219"/>
                <a:gd name="T3" fmla="*/ 0 h 180"/>
                <a:gd name="T4" fmla="*/ 219 w 219"/>
                <a:gd name="T5" fmla="*/ 90 h 180"/>
                <a:gd name="T6" fmla="*/ 110 w 219"/>
                <a:gd name="T7" fmla="*/ 180 h 180"/>
                <a:gd name="T8" fmla="*/ 0 w 219"/>
                <a:gd name="T9" fmla="*/ 90 h 180"/>
                <a:gd name="T10" fmla="*/ 163 w 219"/>
                <a:gd name="T11" fmla="*/ 91 h 180"/>
                <a:gd name="T12" fmla="*/ 110 w 219"/>
                <a:gd name="T13" fmla="*/ 44 h 180"/>
                <a:gd name="T14" fmla="*/ 56 w 219"/>
                <a:gd name="T15" fmla="*/ 91 h 180"/>
                <a:gd name="T16" fmla="*/ 110 w 219"/>
                <a:gd name="T17" fmla="*/ 137 h 180"/>
                <a:gd name="T18" fmla="*/ 163 w 219"/>
                <a:gd name="T19" fmla="*/ 9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180">
                  <a:moveTo>
                    <a:pt x="0" y="90"/>
                  </a:moveTo>
                  <a:cubicBezTo>
                    <a:pt x="0" y="20"/>
                    <a:pt x="62" y="0"/>
                    <a:pt x="110" y="0"/>
                  </a:cubicBezTo>
                  <a:cubicBezTo>
                    <a:pt x="156" y="0"/>
                    <a:pt x="219" y="20"/>
                    <a:pt x="219" y="90"/>
                  </a:cubicBezTo>
                  <a:cubicBezTo>
                    <a:pt x="219" y="160"/>
                    <a:pt x="156" y="180"/>
                    <a:pt x="110" y="180"/>
                  </a:cubicBezTo>
                  <a:cubicBezTo>
                    <a:pt x="63" y="180"/>
                    <a:pt x="0" y="160"/>
                    <a:pt x="0" y="90"/>
                  </a:cubicBezTo>
                  <a:close/>
                  <a:moveTo>
                    <a:pt x="163" y="91"/>
                  </a:moveTo>
                  <a:cubicBezTo>
                    <a:pt x="163" y="63"/>
                    <a:pt x="141" y="44"/>
                    <a:pt x="110" y="44"/>
                  </a:cubicBezTo>
                  <a:cubicBezTo>
                    <a:pt x="78" y="44"/>
                    <a:pt x="56" y="61"/>
                    <a:pt x="56" y="91"/>
                  </a:cubicBezTo>
                  <a:cubicBezTo>
                    <a:pt x="56" y="118"/>
                    <a:pt x="78" y="137"/>
                    <a:pt x="110" y="137"/>
                  </a:cubicBezTo>
                  <a:cubicBezTo>
                    <a:pt x="141" y="137"/>
                    <a:pt x="163" y="120"/>
                    <a:pt x="163"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7" name="Freeform 16">
              <a:extLst>
                <a:ext uri="{FF2B5EF4-FFF2-40B4-BE49-F238E27FC236}">
                  <a16:creationId xmlns:a16="http://schemas.microsoft.com/office/drawing/2014/main" id="{8B499466-5014-495B-B206-123360A06E73}"/>
                </a:ext>
              </a:extLst>
            </p:cNvPr>
            <p:cNvSpPr>
              <a:spLocks/>
            </p:cNvSpPr>
            <p:nvPr/>
          </p:nvSpPr>
          <p:spPr bwMode="auto">
            <a:xfrm>
              <a:off x="2908" y="2249"/>
              <a:ext cx="293" cy="366"/>
            </a:xfrm>
            <a:custGeom>
              <a:avLst/>
              <a:gdLst>
                <a:gd name="T0" fmla="*/ 0 w 141"/>
                <a:gd name="T1" fmla="*/ 4 h 176"/>
                <a:gd name="T2" fmla="*/ 55 w 141"/>
                <a:gd name="T3" fmla="*/ 4 h 176"/>
                <a:gd name="T4" fmla="*/ 55 w 141"/>
                <a:gd name="T5" fmla="*/ 31 h 176"/>
                <a:gd name="T6" fmla="*/ 139 w 141"/>
                <a:gd name="T7" fmla="*/ 0 h 176"/>
                <a:gd name="T8" fmla="*/ 141 w 141"/>
                <a:gd name="T9" fmla="*/ 0 h 176"/>
                <a:gd name="T10" fmla="*/ 141 w 141"/>
                <a:gd name="T11" fmla="*/ 51 h 176"/>
                <a:gd name="T12" fmla="*/ 126 w 141"/>
                <a:gd name="T13" fmla="*/ 50 h 176"/>
                <a:gd name="T14" fmla="*/ 55 w 141"/>
                <a:gd name="T15" fmla="*/ 69 h 176"/>
                <a:gd name="T16" fmla="*/ 55 w 141"/>
                <a:gd name="T17" fmla="*/ 176 h 176"/>
                <a:gd name="T18" fmla="*/ 0 w 141"/>
                <a:gd name="T19" fmla="*/ 176 h 176"/>
                <a:gd name="T20" fmla="*/ 0 w 141"/>
                <a:gd name="T21" fmla="*/ 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76">
                  <a:moveTo>
                    <a:pt x="0" y="4"/>
                  </a:moveTo>
                  <a:cubicBezTo>
                    <a:pt x="55" y="4"/>
                    <a:pt x="55" y="4"/>
                    <a:pt x="55" y="4"/>
                  </a:cubicBezTo>
                  <a:cubicBezTo>
                    <a:pt x="55" y="31"/>
                    <a:pt x="55" y="31"/>
                    <a:pt x="55" y="31"/>
                  </a:cubicBezTo>
                  <a:cubicBezTo>
                    <a:pt x="67" y="17"/>
                    <a:pt x="90" y="0"/>
                    <a:pt x="139" y="0"/>
                  </a:cubicBezTo>
                  <a:cubicBezTo>
                    <a:pt x="141" y="0"/>
                    <a:pt x="141" y="0"/>
                    <a:pt x="141" y="0"/>
                  </a:cubicBezTo>
                  <a:cubicBezTo>
                    <a:pt x="141" y="51"/>
                    <a:pt x="141" y="51"/>
                    <a:pt x="141" y="51"/>
                  </a:cubicBezTo>
                  <a:cubicBezTo>
                    <a:pt x="139" y="51"/>
                    <a:pt x="130" y="50"/>
                    <a:pt x="126" y="50"/>
                  </a:cubicBezTo>
                  <a:cubicBezTo>
                    <a:pt x="88" y="50"/>
                    <a:pt x="65" y="60"/>
                    <a:pt x="55" y="69"/>
                  </a:cubicBezTo>
                  <a:cubicBezTo>
                    <a:pt x="55" y="176"/>
                    <a:pt x="55" y="176"/>
                    <a:pt x="55" y="176"/>
                  </a:cubicBezTo>
                  <a:cubicBezTo>
                    <a:pt x="0" y="176"/>
                    <a:pt x="0" y="176"/>
                    <a:pt x="0" y="176"/>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8" name="Freeform 17">
              <a:extLst>
                <a:ext uri="{FF2B5EF4-FFF2-40B4-BE49-F238E27FC236}">
                  <a16:creationId xmlns:a16="http://schemas.microsoft.com/office/drawing/2014/main" id="{4A287A55-39BB-4CE1-B2DD-2D6087F74D68}"/>
                </a:ext>
              </a:extLst>
            </p:cNvPr>
            <p:cNvSpPr>
              <a:spLocks/>
            </p:cNvSpPr>
            <p:nvPr/>
          </p:nvSpPr>
          <p:spPr bwMode="auto">
            <a:xfrm>
              <a:off x="3240" y="2258"/>
              <a:ext cx="478" cy="497"/>
            </a:xfrm>
            <a:custGeom>
              <a:avLst/>
              <a:gdLst>
                <a:gd name="T0" fmla="*/ 25 w 230"/>
                <a:gd name="T1" fmla="*/ 239 h 239"/>
                <a:gd name="T2" fmla="*/ 25 w 230"/>
                <a:gd name="T3" fmla="*/ 197 h 239"/>
                <a:gd name="T4" fmla="*/ 81 w 230"/>
                <a:gd name="T5" fmla="*/ 197 h 239"/>
                <a:gd name="T6" fmla="*/ 88 w 230"/>
                <a:gd name="T7" fmla="*/ 182 h 239"/>
                <a:gd name="T8" fmla="*/ 0 w 230"/>
                <a:gd name="T9" fmla="*/ 0 h 239"/>
                <a:gd name="T10" fmla="*/ 60 w 230"/>
                <a:gd name="T11" fmla="*/ 0 h 239"/>
                <a:gd name="T12" fmla="*/ 117 w 230"/>
                <a:gd name="T13" fmla="*/ 120 h 239"/>
                <a:gd name="T14" fmla="*/ 174 w 230"/>
                <a:gd name="T15" fmla="*/ 0 h 239"/>
                <a:gd name="T16" fmla="*/ 230 w 230"/>
                <a:gd name="T17" fmla="*/ 0 h 239"/>
                <a:gd name="T18" fmla="*/ 140 w 230"/>
                <a:gd name="T19" fmla="*/ 185 h 239"/>
                <a:gd name="T20" fmla="*/ 67 w 230"/>
                <a:gd name="T21" fmla="*/ 239 h 239"/>
                <a:gd name="T22" fmla="*/ 25 w 230"/>
                <a:gd name="T23"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 h="239">
                  <a:moveTo>
                    <a:pt x="25" y="239"/>
                  </a:moveTo>
                  <a:cubicBezTo>
                    <a:pt x="25" y="197"/>
                    <a:pt x="25" y="197"/>
                    <a:pt x="25" y="197"/>
                  </a:cubicBezTo>
                  <a:cubicBezTo>
                    <a:pt x="81" y="197"/>
                    <a:pt x="81" y="197"/>
                    <a:pt x="81" y="197"/>
                  </a:cubicBezTo>
                  <a:cubicBezTo>
                    <a:pt x="88" y="182"/>
                    <a:pt x="88" y="182"/>
                    <a:pt x="88" y="182"/>
                  </a:cubicBezTo>
                  <a:cubicBezTo>
                    <a:pt x="0" y="0"/>
                    <a:pt x="0" y="0"/>
                    <a:pt x="0" y="0"/>
                  </a:cubicBezTo>
                  <a:cubicBezTo>
                    <a:pt x="60" y="0"/>
                    <a:pt x="60" y="0"/>
                    <a:pt x="60" y="0"/>
                  </a:cubicBezTo>
                  <a:cubicBezTo>
                    <a:pt x="117" y="120"/>
                    <a:pt x="117" y="120"/>
                    <a:pt x="117" y="120"/>
                  </a:cubicBezTo>
                  <a:cubicBezTo>
                    <a:pt x="174" y="0"/>
                    <a:pt x="174" y="0"/>
                    <a:pt x="174" y="0"/>
                  </a:cubicBezTo>
                  <a:cubicBezTo>
                    <a:pt x="230" y="0"/>
                    <a:pt x="230" y="0"/>
                    <a:pt x="230" y="0"/>
                  </a:cubicBezTo>
                  <a:cubicBezTo>
                    <a:pt x="140" y="185"/>
                    <a:pt x="140" y="185"/>
                    <a:pt x="140" y="185"/>
                  </a:cubicBezTo>
                  <a:cubicBezTo>
                    <a:pt x="120" y="226"/>
                    <a:pt x="103" y="239"/>
                    <a:pt x="67" y="239"/>
                  </a:cubicBezTo>
                  <a:cubicBezTo>
                    <a:pt x="38" y="239"/>
                    <a:pt x="25" y="239"/>
                    <a:pt x="25" y="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39" name="Freeform 18">
              <a:extLst>
                <a:ext uri="{FF2B5EF4-FFF2-40B4-BE49-F238E27FC236}">
                  <a16:creationId xmlns:a16="http://schemas.microsoft.com/office/drawing/2014/main" id="{D48B7C41-C1AB-4587-B2B1-2DB108E6B098}"/>
                </a:ext>
              </a:extLst>
            </p:cNvPr>
            <p:cNvSpPr>
              <a:spLocks noEditPoints="1"/>
            </p:cNvSpPr>
            <p:nvPr/>
          </p:nvSpPr>
          <p:spPr bwMode="auto">
            <a:xfrm>
              <a:off x="3024" y="1579"/>
              <a:ext cx="445" cy="525"/>
            </a:xfrm>
            <a:custGeom>
              <a:avLst/>
              <a:gdLst>
                <a:gd name="T0" fmla="*/ 214 w 214"/>
                <a:gd name="T1" fmla="*/ 4 h 252"/>
                <a:gd name="T2" fmla="*/ 158 w 214"/>
                <a:gd name="T3" fmla="*/ 4 h 252"/>
                <a:gd name="T4" fmla="*/ 158 w 214"/>
                <a:gd name="T5" fmla="*/ 19 h 252"/>
                <a:gd name="T6" fmla="*/ 98 w 214"/>
                <a:gd name="T7" fmla="*/ 0 h 252"/>
                <a:gd name="T8" fmla="*/ 0 w 214"/>
                <a:gd name="T9" fmla="*/ 90 h 252"/>
                <a:gd name="T10" fmla="*/ 98 w 214"/>
                <a:gd name="T11" fmla="*/ 180 h 252"/>
                <a:gd name="T12" fmla="*/ 158 w 214"/>
                <a:gd name="T13" fmla="*/ 162 h 252"/>
                <a:gd name="T14" fmla="*/ 158 w 214"/>
                <a:gd name="T15" fmla="*/ 165 h 252"/>
                <a:gd name="T16" fmla="*/ 105 w 214"/>
                <a:gd name="T17" fmla="*/ 210 h 252"/>
                <a:gd name="T18" fmla="*/ 46 w 214"/>
                <a:gd name="T19" fmla="*/ 189 h 252"/>
                <a:gd name="T20" fmla="*/ 8 w 214"/>
                <a:gd name="T21" fmla="*/ 214 h 252"/>
                <a:gd name="T22" fmla="*/ 109 w 214"/>
                <a:gd name="T23" fmla="*/ 252 h 252"/>
                <a:gd name="T24" fmla="*/ 214 w 214"/>
                <a:gd name="T25" fmla="*/ 160 h 252"/>
                <a:gd name="T26" fmla="*/ 214 w 214"/>
                <a:gd name="T27" fmla="*/ 4 h 252"/>
                <a:gd name="T28" fmla="*/ 109 w 214"/>
                <a:gd name="T29" fmla="*/ 137 h 252"/>
                <a:gd name="T30" fmla="*/ 56 w 214"/>
                <a:gd name="T31" fmla="*/ 91 h 252"/>
                <a:gd name="T32" fmla="*/ 109 w 214"/>
                <a:gd name="T33" fmla="*/ 45 h 252"/>
                <a:gd name="T34" fmla="*/ 162 w 214"/>
                <a:gd name="T35" fmla="*/ 91 h 252"/>
                <a:gd name="T36" fmla="*/ 109 w 214"/>
                <a:gd name="T37" fmla="*/ 13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252">
                  <a:moveTo>
                    <a:pt x="214" y="4"/>
                  </a:moveTo>
                  <a:cubicBezTo>
                    <a:pt x="158" y="4"/>
                    <a:pt x="158" y="4"/>
                    <a:pt x="158" y="4"/>
                  </a:cubicBezTo>
                  <a:cubicBezTo>
                    <a:pt x="158" y="19"/>
                    <a:pt x="158" y="19"/>
                    <a:pt x="158" y="19"/>
                  </a:cubicBezTo>
                  <a:cubicBezTo>
                    <a:pt x="144" y="8"/>
                    <a:pt x="124" y="0"/>
                    <a:pt x="98" y="0"/>
                  </a:cubicBezTo>
                  <a:cubicBezTo>
                    <a:pt x="66" y="0"/>
                    <a:pt x="0" y="19"/>
                    <a:pt x="0" y="90"/>
                  </a:cubicBezTo>
                  <a:cubicBezTo>
                    <a:pt x="0" y="162"/>
                    <a:pt x="66" y="180"/>
                    <a:pt x="98" y="180"/>
                  </a:cubicBezTo>
                  <a:cubicBezTo>
                    <a:pt x="125" y="180"/>
                    <a:pt x="144" y="173"/>
                    <a:pt x="158" y="162"/>
                  </a:cubicBezTo>
                  <a:cubicBezTo>
                    <a:pt x="158" y="165"/>
                    <a:pt x="158" y="165"/>
                    <a:pt x="158" y="165"/>
                  </a:cubicBezTo>
                  <a:cubicBezTo>
                    <a:pt x="158" y="196"/>
                    <a:pt x="141" y="210"/>
                    <a:pt x="105" y="210"/>
                  </a:cubicBezTo>
                  <a:cubicBezTo>
                    <a:pt x="83" y="210"/>
                    <a:pt x="60" y="201"/>
                    <a:pt x="46" y="189"/>
                  </a:cubicBezTo>
                  <a:cubicBezTo>
                    <a:pt x="8" y="214"/>
                    <a:pt x="8" y="214"/>
                    <a:pt x="8" y="214"/>
                  </a:cubicBezTo>
                  <a:cubicBezTo>
                    <a:pt x="22" y="233"/>
                    <a:pt x="58" y="252"/>
                    <a:pt x="109" y="252"/>
                  </a:cubicBezTo>
                  <a:cubicBezTo>
                    <a:pt x="159" y="252"/>
                    <a:pt x="214" y="235"/>
                    <a:pt x="214" y="160"/>
                  </a:cubicBezTo>
                  <a:cubicBezTo>
                    <a:pt x="214" y="153"/>
                    <a:pt x="214" y="4"/>
                    <a:pt x="214" y="4"/>
                  </a:cubicBezTo>
                  <a:close/>
                  <a:moveTo>
                    <a:pt x="109" y="137"/>
                  </a:moveTo>
                  <a:cubicBezTo>
                    <a:pt x="78" y="137"/>
                    <a:pt x="56" y="118"/>
                    <a:pt x="56" y="91"/>
                  </a:cubicBezTo>
                  <a:cubicBezTo>
                    <a:pt x="56" y="61"/>
                    <a:pt x="78" y="45"/>
                    <a:pt x="109" y="45"/>
                  </a:cubicBezTo>
                  <a:cubicBezTo>
                    <a:pt x="141" y="45"/>
                    <a:pt x="162" y="63"/>
                    <a:pt x="162" y="91"/>
                  </a:cubicBezTo>
                  <a:cubicBezTo>
                    <a:pt x="162" y="120"/>
                    <a:pt x="141" y="137"/>
                    <a:pt x="109"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0" name="Freeform 19">
              <a:extLst>
                <a:ext uri="{FF2B5EF4-FFF2-40B4-BE49-F238E27FC236}">
                  <a16:creationId xmlns:a16="http://schemas.microsoft.com/office/drawing/2014/main" id="{7BBA5CC6-ED2B-4F1F-98B1-5DD3623D068A}"/>
                </a:ext>
              </a:extLst>
            </p:cNvPr>
            <p:cNvSpPr>
              <a:spLocks/>
            </p:cNvSpPr>
            <p:nvPr/>
          </p:nvSpPr>
          <p:spPr bwMode="auto">
            <a:xfrm>
              <a:off x="468" y="1448"/>
              <a:ext cx="468" cy="499"/>
            </a:xfrm>
            <a:custGeom>
              <a:avLst/>
              <a:gdLst>
                <a:gd name="T0" fmla="*/ 0 w 468"/>
                <a:gd name="T1" fmla="*/ 0 h 499"/>
                <a:gd name="T2" fmla="*/ 468 w 468"/>
                <a:gd name="T3" fmla="*/ 0 h 499"/>
                <a:gd name="T4" fmla="*/ 468 w 468"/>
                <a:gd name="T5" fmla="*/ 102 h 499"/>
                <a:gd name="T6" fmla="*/ 118 w 468"/>
                <a:gd name="T7" fmla="*/ 102 h 499"/>
                <a:gd name="T8" fmla="*/ 118 w 468"/>
                <a:gd name="T9" fmla="*/ 214 h 499"/>
                <a:gd name="T10" fmla="*/ 405 w 468"/>
                <a:gd name="T11" fmla="*/ 214 h 499"/>
                <a:gd name="T12" fmla="*/ 405 w 468"/>
                <a:gd name="T13" fmla="*/ 308 h 499"/>
                <a:gd name="T14" fmla="*/ 118 w 468"/>
                <a:gd name="T15" fmla="*/ 308 h 499"/>
                <a:gd name="T16" fmla="*/ 118 w 468"/>
                <a:gd name="T17" fmla="*/ 499 h 499"/>
                <a:gd name="T18" fmla="*/ 0 w 468"/>
                <a:gd name="T19" fmla="*/ 499 h 499"/>
                <a:gd name="T20" fmla="*/ 0 w 468"/>
                <a:gd name="T21"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499">
                  <a:moveTo>
                    <a:pt x="0" y="0"/>
                  </a:moveTo>
                  <a:lnTo>
                    <a:pt x="468" y="0"/>
                  </a:lnTo>
                  <a:lnTo>
                    <a:pt x="468" y="102"/>
                  </a:lnTo>
                  <a:lnTo>
                    <a:pt x="118" y="102"/>
                  </a:lnTo>
                  <a:lnTo>
                    <a:pt x="118" y="214"/>
                  </a:lnTo>
                  <a:lnTo>
                    <a:pt x="405" y="214"/>
                  </a:lnTo>
                  <a:lnTo>
                    <a:pt x="405" y="308"/>
                  </a:lnTo>
                  <a:lnTo>
                    <a:pt x="118" y="308"/>
                  </a:lnTo>
                  <a:lnTo>
                    <a:pt x="118" y="499"/>
                  </a:lnTo>
                  <a:lnTo>
                    <a:pt x="0" y="49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1" name="Freeform 20">
              <a:extLst>
                <a:ext uri="{FF2B5EF4-FFF2-40B4-BE49-F238E27FC236}">
                  <a16:creationId xmlns:a16="http://schemas.microsoft.com/office/drawing/2014/main" id="{FEF400EE-DA1B-4E78-923F-2C05EDD4614D}"/>
                </a:ext>
              </a:extLst>
            </p:cNvPr>
            <p:cNvSpPr>
              <a:spLocks noEditPoints="1"/>
            </p:cNvSpPr>
            <p:nvPr/>
          </p:nvSpPr>
          <p:spPr bwMode="auto">
            <a:xfrm>
              <a:off x="954" y="1579"/>
              <a:ext cx="455" cy="375"/>
            </a:xfrm>
            <a:custGeom>
              <a:avLst/>
              <a:gdLst>
                <a:gd name="T0" fmla="*/ 0 w 219"/>
                <a:gd name="T1" fmla="*/ 90 h 180"/>
                <a:gd name="T2" fmla="*/ 110 w 219"/>
                <a:gd name="T3" fmla="*/ 0 h 180"/>
                <a:gd name="T4" fmla="*/ 219 w 219"/>
                <a:gd name="T5" fmla="*/ 90 h 180"/>
                <a:gd name="T6" fmla="*/ 110 w 219"/>
                <a:gd name="T7" fmla="*/ 180 h 180"/>
                <a:gd name="T8" fmla="*/ 0 w 219"/>
                <a:gd name="T9" fmla="*/ 90 h 180"/>
                <a:gd name="T10" fmla="*/ 163 w 219"/>
                <a:gd name="T11" fmla="*/ 91 h 180"/>
                <a:gd name="T12" fmla="*/ 110 w 219"/>
                <a:gd name="T13" fmla="*/ 45 h 180"/>
                <a:gd name="T14" fmla="*/ 56 w 219"/>
                <a:gd name="T15" fmla="*/ 91 h 180"/>
                <a:gd name="T16" fmla="*/ 110 w 219"/>
                <a:gd name="T17" fmla="*/ 137 h 180"/>
                <a:gd name="T18" fmla="*/ 163 w 219"/>
                <a:gd name="T19" fmla="*/ 9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180">
                  <a:moveTo>
                    <a:pt x="0" y="90"/>
                  </a:moveTo>
                  <a:cubicBezTo>
                    <a:pt x="0" y="20"/>
                    <a:pt x="62" y="0"/>
                    <a:pt x="110" y="0"/>
                  </a:cubicBezTo>
                  <a:cubicBezTo>
                    <a:pt x="156" y="0"/>
                    <a:pt x="219" y="20"/>
                    <a:pt x="219" y="90"/>
                  </a:cubicBezTo>
                  <a:cubicBezTo>
                    <a:pt x="219" y="160"/>
                    <a:pt x="156" y="180"/>
                    <a:pt x="110" y="180"/>
                  </a:cubicBezTo>
                  <a:cubicBezTo>
                    <a:pt x="63" y="180"/>
                    <a:pt x="0" y="160"/>
                    <a:pt x="0" y="90"/>
                  </a:cubicBezTo>
                  <a:close/>
                  <a:moveTo>
                    <a:pt x="163" y="91"/>
                  </a:moveTo>
                  <a:cubicBezTo>
                    <a:pt x="163" y="63"/>
                    <a:pt x="141" y="45"/>
                    <a:pt x="110" y="45"/>
                  </a:cubicBezTo>
                  <a:cubicBezTo>
                    <a:pt x="78" y="45"/>
                    <a:pt x="56" y="61"/>
                    <a:pt x="56" y="91"/>
                  </a:cubicBezTo>
                  <a:cubicBezTo>
                    <a:pt x="56" y="118"/>
                    <a:pt x="78" y="137"/>
                    <a:pt x="110" y="137"/>
                  </a:cubicBezTo>
                  <a:cubicBezTo>
                    <a:pt x="141" y="137"/>
                    <a:pt x="163" y="120"/>
                    <a:pt x="163"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2" name="Freeform 21">
              <a:extLst>
                <a:ext uri="{FF2B5EF4-FFF2-40B4-BE49-F238E27FC236}">
                  <a16:creationId xmlns:a16="http://schemas.microsoft.com/office/drawing/2014/main" id="{DB9B1ABD-4B09-4C80-9D75-C8DF1919673F}"/>
                </a:ext>
              </a:extLst>
            </p:cNvPr>
            <p:cNvSpPr>
              <a:spLocks/>
            </p:cNvSpPr>
            <p:nvPr/>
          </p:nvSpPr>
          <p:spPr bwMode="auto">
            <a:xfrm>
              <a:off x="1497" y="1579"/>
              <a:ext cx="293" cy="368"/>
            </a:xfrm>
            <a:custGeom>
              <a:avLst/>
              <a:gdLst>
                <a:gd name="T0" fmla="*/ 0 w 141"/>
                <a:gd name="T1" fmla="*/ 4 h 177"/>
                <a:gd name="T2" fmla="*/ 55 w 141"/>
                <a:gd name="T3" fmla="*/ 4 h 177"/>
                <a:gd name="T4" fmla="*/ 55 w 141"/>
                <a:gd name="T5" fmla="*/ 31 h 177"/>
                <a:gd name="T6" fmla="*/ 139 w 141"/>
                <a:gd name="T7" fmla="*/ 1 h 177"/>
                <a:gd name="T8" fmla="*/ 141 w 141"/>
                <a:gd name="T9" fmla="*/ 1 h 177"/>
                <a:gd name="T10" fmla="*/ 141 w 141"/>
                <a:gd name="T11" fmla="*/ 51 h 177"/>
                <a:gd name="T12" fmla="*/ 126 w 141"/>
                <a:gd name="T13" fmla="*/ 51 h 177"/>
                <a:gd name="T14" fmla="*/ 55 w 141"/>
                <a:gd name="T15" fmla="*/ 70 h 177"/>
                <a:gd name="T16" fmla="*/ 55 w 141"/>
                <a:gd name="T17" fmla="*/ 177 h 177"/>
                <a:gd name="T18" fmla="*/ 0 w 141"/>
                <a:gd name="T19" fmla="*/ 177 h 177"/>
                <a:gd name="T20" fmla="*/ 0 w 141"/>
                <a:gd name="T21" fmla="*/ 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77">
                  <a:moveTo>
                    <a:pt x="0" y="4"/>
                  </a:moveTo>
                  <a:cubicBezTo>
                    <a:pt x="55" y="4"/>
                    <a:pt x="55" y="4"/>
                    <a:pt x="55" y="4"/>
                  </a:cubicBezTo>
                  <a:cubicBezTo>
                    <a:pt x="55" y="31"/>
                    <a:pt x="55" y="31"/>
                    <a:pt x="55" y="31"/>
                  </a:cubicBezTo>
                  <a:cubicBezTo>
                    <a:pt x="67" y="17"/>
                    <a:pt x="90" y="0"/>
                    <a:pt x="139" y="1"/>
                  </a:cubicBezTo>
                  <a:cubicBezTo>
                    <a:pt x="141" y="1"/>
                    <a:pt x="141" y="1"/>
                    <a:pt x="141" y="1"/>
                  </a:cubicBezTo>
                  <a:cubicBezTo>
                    <a:pt x="141" y="51"/>
                    <a:pt x="141" y="51"/>
                    <a:pt x="141" y="51"/>
                  </a:cubicBezTo>
                  <a:cubicBezTo>
                    <a:pt x="139" y="51"/>
                    <a:pt x="130" y="51"/>
                    <a:pt x="126" y="51"/>
                  </a:cubicBezTo>
                  <a:cubicBezTo>
                    <a:pt x="88" y="50"/>
                    <a:pt x="65" y="60"/>
                    <a:pt x="55" y="70"/>
                  </a:cubicBezTo>
                  <a:cubicBezTo>
                    <a:pt x="55" y="177"/>
                    <a:pt x="55" y="177"/>
                    <a:pt x="55" y="177"/>
                  </a:cubicBezTo>
                  <a:cubicBezTo>
                    <a:pt x="0" y="177"/>
                    <a:pt x="0" y="177"/>
                    <a:pt x="0" y="177"/>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3" name="Freeform 22">
              <a:extLst>
                <a:ext uri="{FF2B5EF4-FFF2-40B4-BE49-F238E27FC236}">
                  <a16:creationId xmlns:a16="http://schemas.microsoft.com/office/drawing/2014/main" id="{70DA25A8-1655-4971-B458-EF8BDA0B2BCD}"/>
                </a:ext>
              </a:extLst>
            </p:cNvPr>
            <p:cNvSpPr>
              <a:spLocks noEditPoints="1"/>
            </p:cNvSpPr>
            <p:nvPr/>
          </p:nvSpPr>
          <p:spPr bwMode="auto">
            <a:xfrm>
              <a:off x="1829" y="1579"/>
              <a:ext cx="439" cy="375"/>
            </a:xfrm>
            <a:custGeom>
              <a:avLst/>
              <a:gdLst>
                <a:gd name="T0" fmla="*/ 107 w 211"/>
                <a:gd name="T1" fmla="*/ 180 h 180"/>
                <a:gd name="T2" fmla="*/ 0 w 211"/>
                <a:gd name="T3" fmla="*/ 90 h 180"/>
                <a:gd name="T4" fmla="*/ 107 w 211"/>
                <a:gd name="T5" fmla="*/ 0 h 180"/>
                <a:gd name="T6" fmla="*/ 211 w 211"/>
                <a:gd name="T7" fmla="*/ 98 h 180"/>
                <a:gd name="T8" fmla="*/ 211 w 211"/>
                <a:gd name="T9" fmla="*/ 108 h 180"/>
                <a:gd name="T10" fmla="*/ 55 w 211"/>
                <a:gd name="T11" fmla="*/ 108 h 180"/>
                <a:gd name="T12" fmla="*/ 109 w 211"/>
                <a:gd name="T13" fmla="*/ 140 h 180"/>
                <a:gd name="T14" fmla="*/ 159 w 211"/>
                <a:gd name="T15" fmla="*/ 119 h 180"/>
                <a:gd name="T16" fmla="*/ 207 w 211"/>
                <a:gd name="T17" fmla="*/ 137 h 180"/>
                <a:gd name="T18" fmla="*/ 107 w 211"/>
                <a:gd name="T19" fmla="*/ 180 h 180"/>
                <a:gd name="T20" fmla="*/ 56 w 211"/>
                <a:gd name="T21" fmla="*/ 72 h 180"/>
                <a:gd name="T22" fmla="*/ 157 w 211"/>
                <a:gd name="T23" fmla="*/ 72 h 180"/>
                <a:gd name="T24" fmla="*/ 107 w 211"/>
                <a:gd name="T25" fmla="*/ 41 h 180"/>
                <a:gd name="T26" fmla="*/ 56 w 211"/>
                <a:gd name="T27" fmla="*/ 7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180">
                  <a:moveTo>
                    <a:pt x="107" y="180"/>
                  </a:moveTo>
                  <a:cubicBezTo>
                    <a:pt x="53" y="180"/>
                    <a:pt x="0" y="159"/>
                    <a:pt x="0" y="90"/>
                  </a:cubicBezTo>
                  <a:cubicBezTo>
                    <a:pt x="0" y="22"/>
                    <a:pt x="60" y="0"/>
                    <a:pt x="107" y="0"/>
                  </a:cubicBezTo>
                  <a:cubicBezTo>
                    <a:pt x="155" y="0"/>
                    <a:pt x="211" y="14"/>
                    <a:pt x="211" y="98"/>
                  </a:cubicBezTo>
                  <a:cubicBezTo>
                    <a:pt x="211" y="108"/>
                    <a:pt x="211" y="108"/>
                    <a:pt x="211" y="108"/>
                  </a:cubicBezTo>
                  <a:cubicBezTo>
                    <a:pt x="55" y="108"/>
                    <a:pt x="55" y="108"/>
                    <a:pt x="55" y="108"/>
                  </a:cubicBezTo>
                  <a:cubicBezTo>
                    <a:pt x="62" y="133"/>
                    <a:pt x="86" y="140"/>
                    <a:pt x="109" y="140"/>
                  </a:cubicBezTo>
                  <a:cubicBezTo>
                    <a:pt x="135" y="140"/>
                    <a:pt x="151" y="135"/>
                    <a:pt x="159" y="119"/>
                  </a:cubicBezTo>
                  <a:cubicBezTo>
                    <a:pt x="207" y="137"/>
                    <a:pt x="207" y="137"/>
                    <a:pt x="207" y="137"/>
                  </a:cubicBezTo>
                  <a:cubicBezTo>
                    <a:pt x="192" y="163"/>
                    <a:pt x="166" y="180"/>
                    <a:pt x="107" y="180"/>
                  </a:cubicBezTo>
                  <a:close/>
                  <a:moveTo>
                    <a:pt x="56" y="72"/>
                  </a:moveTo>
                  <a:cubicBezTo>
                    <a:pt x="157" y="72"/>
                    <a:pt x="157" y="72"/>
                    <a:pt x="157" y="72"/>
                  </a:cubicBezTo>
                  <a:cubicBezTo>
                    <a:pt x="153" y="49"/>
                    <a:pt x="135" y="41"/>
                    <a:pt x="107" y="41"/>
                  </a:cubicBezTo>
                  <a:cubicBezTo>
                    <a:pt x="90" y="41"/>
                    <a:pt x="64" y="48"/>
                    <a:pt x="5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4" name="Freeform 23">
              <a:extLst>
                <a:ext uri="{FF2B5EF4-FFF2-40B4-BE49-F238E27FC236}">
                  <a16:creationId xmlns:a16="http://schemas.microsoft.com/office/drawing/2014/main" id="{F8D086C2-1003-4E77-81A6-9A5438F40236}"/>
                </a:ext>
              </a:extLst>
            </p:cNvPr>
            <p:cNvSpPr>
              <a:spLocks/>
            </p:cNvSpPr>
            <p:nvPr/>
          </p:nvSpPr>
          <p:spPr bwMode="auto">
            <a:xfrm>
              <a:off x="2320" y="1579"/>
              <a:ext cx="417" cy="375"/>
            </a:xfrm>
            <a:custGeom>
              <a:avLst/>
              <a:gdLst>
                <a:gd name="T0" fmla="*/ 0 w 201"/>
                <a:gd name="T1" fmla="*/ 144 h 180"/>
                <a:gd name="T2" fmla="*/ 37 w 201"/>
                <a:gd name="T3" fmla="*/ 119 h 180"/>
                <a:gd name="T4" fmla="*/ 104 w 201"/>
                <a:gd name="T5" fmla="*/ 141 h 180"/>
                <a:gd name="T6" fmla="*/ 149 w 201"/>
                <a:gd name="T7" fmla="*/ 126 h 180"/>
                <a:gd name="T8" fmla="*/ 95 w 201"/>
                <a:gd name="T9" fmla="*/ 109 h 180"/>
                <a:gd name="T10" fmla="*/ 10 w 201"/>
                <a:gd name="T11" fmla="*/ 56 h 180"/>
                <a:gd name="T12" fmla="*/ 98 w 201"/>
                <a:gd name="T13" fmla="*/ 0 h 180"/>
                <a:gd name="T14" fmla="*/ 198 w 201"/>
                <a:gd name="T15" fmla="*/ 30 h 180"/>
                <a:gd name="T16" fmla="*/ 165 w 201"/>
                <a:gd name="T17" fmla="*/ 59 h 180"/>
                <a:gd name="T18" fmla="*/ 103 w 201"/>
                <a:gd name="T19" fmla="*/ 41 h 180"/>
                <a:gd name="T20" fmla="*/ 63 w 201"/>
                <a:gd name="T21" fmla="*/ 54 h 180"/>
                <a:gd name="T22" fmla="*/ 117 w 201"/>
                <a:gd name="T23" fmla="*/ 71 h 180"/>
                <a:gd name="T24" fmla="*/ 201 w 201"/>
                <a:gd name="T25" fmla="*/ 125 h 180"/>
                <a:gd name="T26" fmla="*/ 104 w 201"/>
                <a:gd name="T27" fmla="*/ 180 h 180"/>
                <a:gd name="T28" fmla="*/ 0 w 201"/>
                <a:gd name="T29" fmla="*/ 14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180">
                  <a:moveTo>
                    <a:pt x="0" y="144"/>
                  </a:moveTo>
                  <a:cubicBezTo>
                    <a:pt x="37" y="119"/>
                    <a:pt x="37" y="119"/>
                    <a:pt x="37" y="119"/>
                  </a:cubicBezTo>
                  <a:cubicBezTo>
                    <a:pt x="47" y="132"/>
                    <a:pt x="69" y="141"/>
                    <a:pt x="104" y="141"/>
                  </a:cubicBezTo>
                  <a:cubicBezTo>
                    <a:pt x="136" y="141"/>
                    <a:pt x="149" y="137"/>
                    <a:pt x="149" y="126"/>
                  </a:cubicBezTo>
                  <a:cubicBezTo>
                    <a:pt x="149" y="115"/>
                    <a:pt x="132" y="113"/>
                    <a:pt x="95" y="109"/>
                  </a:cubicBezTo>
                  <a:cubicBezTo>
                    <a:pt x="54" y="104"/>
                    <a:pt x="10" y="96"/>
                    <a:pt x="10" y="56"/>
                  </a:cubicBezTo>
                  <a:cubicBezTo>
                    <a:pt x="11" y="16"/>
                    <a:pt x="53" y="0"/>
                    <a:pt x="98" y="0"/>
                  </a:cubicBezTo>
                  <a:cubicBezTo>
                    <a:pt x="153" y="0"/>
                    <a:pt x="182" y="14"/>
                    <a:pt x="198" y="30"/>
                  </a:cubicBezTo>
                  <a:cubicBezTo>
                    <a:pt x="165" y="59"/>
                    <a:pt x="165" y="59"/>
                    <a:pt x="165" y="59"/>
                  </a:cubicBezTo>
                  <a:cubicBezTo>
                    <a:pt x="152" y="49"/>
                    <a:pt x="131" y="41"/>
                    <a:pt x="103" y="41"/>
                  </a:cubicBezTo>
                  <a:cubicBezTo>
                    <a:pt x="73" y="41"/>
                    <a:pt x="63" y="45"/>
                    <a:pt x="63" y="54"/>
                  </a:cubicBezTo>
                  <a:cubicBezTo>
                    <a:pt x="63" y="66"/>
                    <a:pt x="81" y="67"/>
                    <a:pt x="117" y="71"/>
                  </a:cubicBezTo>
                  <a:cubicBezTo>
                    <a:pt x="161" y="76"/>
                    <a:pt x="201" y="84"/>
                    <a:pt x="201" y="125"/>
                  </a:cubicBezTo>
                  <a:cubicBezTo>
                    <a:pt x="201" y="164"/>
                    <a:pt x="167" y="180"/>
                    <a:pt x="104" y="180"/>
                  </a:cubicBezTo>
                  <a:cubicBezTo>
                    <a:pt x="45" y="180"/>
                    <a:pt x="13" y="165"/>
                    <a:pt x="0"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5" name="Freeform 24">
              <a:extLst>
                <a:ext uri="{FF2B5EF4-FFF2-40B4-BE49-F238E27FC236}">
                  <a16:creationId xmlns:a16="http://schemas.microsoft.com/office/drawing/2014/main" id="{5C942A88-0DA9-45BF-A667-43B63A379400}"/>
                </a:ext>
              </a:extLst>
            </p:cNvPr>
            <p:cNvSpPr>
              <a:spLocks noEditPoints="1"/>
            </p:cNvSpPr>
            <p:nvPr/>
          </p:nvSpPr>
          <p:spPr bwMode="auto">
            <a:xfrm>
              <a:off x="2820" y="1454"/>
              <a:ext cx="117" cy="493"/>
            </a:xfrm>
            <a:custGeom>
              <a:avLst/>
              <a:gdLst>
                <a:gd name="T0" fmla="*/ 0 w 117"/>
                <a:gd name="T1" fmla="*/ 0 h 493"/>
                <a:gd name="T2" fmla="*/ 59 w 117"/>
                <a:gd name="T3" fmla="*/ 0 h 493"/>
                <a:gd name="T4" fmla="*/ 117 w 117"/>
                <a:gd name="T5" fmla="*/ 0 h 493"/>
                <a:gd name="T6" fmla="*/ 117 w 117"/>
                <a:gd name="T7" fmla="*/ 92 h 493"/>
                <a:gd name="T8" fmla="*/ 0 w 117"/>
                <a:gd name="T9" fmla="*/ 92 h 493"/>
                <a:gd name="T10" fmla="*/ 0 w 117"/>
                <a:gd name="T11" fmla="*/ 0 h 493"/>
                <a:gd name="T12" fmla="*/ 2 w 117"/>
                <a:gd name="T13" fmla="*/ 133 h 493"/>
                <a:gd name="T14" fmla="*/ 117 w 117"/>
                <a:gd name="T15" fmla="*/ 133 h 493"/>
                <a:gd name="T16" fmla="*/ 117 w 117"/>
                <a:gd name="T17" fmla="*/ 493 h 493"/>
                <a:gd name="T18" fmla="*/ 2 w 117"/>
                <a:gd name="T19" fmla="*/ 493 h 493"/>
                <a:gd name="T20" fmla="*/ 2 w 117"/>
                <a:gd name="T21" fmla="*/ 275 h 493"/>
                <a:gd name="T22" fmla="*/ 2 w 117"/>
                <a:gd name="T23" fmla="*/ 13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493">
                  <a:moveTo>
                    <a:pt x="0" y="0"/>
                  </a:moveTo>
                  <a:lnTo>
                    <a:pt x="59" y="0"/>
                  </a:lnTo>
                  <a:lnTo>
                    <a:pt x="117" y="0"/>
                  </a:lnTo>
                  <a:lnTo>
                    <a:pt x="117" y="92"/>
                  </a:lnTo>
                  <a:lnTo>
                    <a:pt x="0" y="92"/>
                  </a:lnTo>
                  <a:lnTo>
                    <a:pt x="0" y="0"/>
                  </a:lnTo>
                  <a:close/>
                  <a:moveTo>
                    <a:pt x="2" y="133"/>
                  </a:moveTo>
                  <a:lnTo>
                    <a:pt x="117" y="133"/>
                  </a:lnTo>
                  <a:lnTo>
                    <a:pt x="117" y="493"/>
                  </a:lnTo>
                  <a:lnTo>
                    <a:pt x="2" y="493"/>
                  </a:lnTo>
                  <a:lnTo>
                    <a:pt x="2" y="275"/>
                  </a:lnTo>
                  <a:lnTo>
                    <a:pt x="2"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6" name="Freeform 25">
              <a:extLst>
                <a:ext uri="{FF2B5EF4-FFF2-40B4-BE49-F238E27FC236}">
                  <a16:creationId xmlns:a16="http://schemas.microsoft.com/office/drawing/2014/main" id="{1BA4A05E-5611-41E4-8ACE-6B6372DA0BB4}"/>
                </a:ext>
              </a:extLst>
            </p:cNvPr>
            <p:cNvSpPr>
              <a:spLocks/>
            </p:cNvSpPr>
            <p:nvPr/>
          </p:nvSpPr>
          <p:spPr bwMode="auto">
            <a:xfrm>
              <a:off x="3575" y="1448"/>
              <a:ext cx="417" cy="499"/>
            </a:xfrm>
            <a:custGeom>
              <a:avLst/>
              <a:gdLst>
                <a:gd name="T0" fmla="*/ 0 w 201"/>
                <a:gd name="T1" fmla="*/ 0 h 240"/>
                <a:gd name="T2" fmla="*/ 55 w 201"/>
                <a:gd name="T3" fmla="*/ 0 h 240"/>
                <a:gd name="T4" fmla="*/ 55 w 201"/>
                <a:gd name="T5" fmla="*/ 86 h 240"/>
                <a:gd name="T6" fmla="*/ 133 w 201"/>
                <a:gd name="T7" fmla="*/ 63 h 240"/>
                <a:gd name="T8" fmla="*/ 201 w 201"/>
                <a:gd name="T9" fmla="*/ 129 h 240"/>
                <a:gd name="T10" fmla="*/ 201 w 201"/>
                <a:gd name="T11" fmla="*/ 240 h 240"/>
                <a:gd name="T12" fmla="*/ 145 w 201"/>
                <a:gd name="T13" fmla="*/ 240 h 240"/>
                <a:gd name="T14" fmla="*/ 145 w 201"/>
                <a:gd name="T15" fmla="*/ 133 h 240"/>
                <a:gd name="T16" fmla="*/ 109 w 201"/>
                <a:gd name="T17" fmla="*/ 111 h 240"/>
                <a:gd name="T18" fmla="*/ 55 w 201"/>
                <a:gd name="T19" fmla="*/ 125 h 240"/>
                <a:gd name="T20" fmla="*/ 55 w 201"/>
                <a:gd name="T21" fmla="*/ 240 h 240"/>
                <a:gd name="T22" fmla="*/ 0 w 201"/>
                <a:gd name="T23" fmla="*/ 240 h 240"/>
                <a:gd name="T24" fmla="*/ 0 w 201"/>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240">
                  <a:moveTo>
                    <a:pt x="0" y="0"/>
                  </a:moveTo>
                  <a:cubicBezTo>
                    <a:pt x="55" y="0"/>
                    <a:pt x="55" y="0"/>
                    <a:pt x="55" y="0"/>
                  </a:cubicBezTo>
                  <a:cubicBezTo>
                    <a:pt x="55" y="86"/>
                    <a:pt x="55" y="86"/>
                    <a:pt x="55" y="86"/>
                  </a:cubicBezTo>
                  <a:cubicBezTo>
                    <a:pt x="65" y="78"/>
                    <a:pt x="95" y="63"/>
                    <a:pt x="133" y="63"/>
                  </a:cubicBezTo>
                  <a:cubicBezTo>
                    <a:pt x="170" y="63"/>
                    <a:pt x="201" y="81"/>
                    <a:pt x="201" y="129"/>
                  </a:cubicBezTo>
                  <a:cubicBezTo>
                    <a:pt x="201" y="240"/>
                    <a:pt x="201" y="240"/>
                    <a:pt x="201" y="240"/>
                  </a:cubicBezTo>
                  <a:cubicBezTo>
                    <a:pt x="145" y="240"/>
                    <a:pt x="145" y="240"/>
                    <a:pt x="145" y="240"/>
                  </a:cubicBezTo>
                  <a:cubicBezTo>
                    <a:pt x="145" y="133"/>
                    <a:pt x="145" y="133"/>
                    <a:pt x="145" y="133"/>
                  </a:cubicBezTo>
                  <a:cubicBezTo>
                    <a:pt x="145" y="119"/>
                    <a:pt x="134" y="111"/>
                    <a:pt x="109" y="111"/>
                  </a:cubicBezTo>
                  <a:cubicBezTo>
                    <a:pt x="86" y="111"/>
                    <a:pt x="65" y="118"/>
                    <a:pt x="55" y="125"/>
                  </a:cubicBezTo>
                  <a:cubicBezTo>
                    <a:pt x="55" y="240"/>
                    <a:pt x="55" y="240"/>
                    <a:pt x="55" y="240"/>
                  </a:cubicBezTo>
                  <a:cubicBezTo>
                    <a:pt x="0" y="240"/>
                    <a:pt x="0" y="240"/>
                    <a:pt x="0" y="24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47" name="Freeform 26">
              <a:extLst>
                <a:ext uri="{FF2B5EF4-FFF2-40B4-BE49-F238E27FC236}">
                  <a16:creationId xmlns:a16="http://schemas.microsoft.com/office/drawing/2014/main" id="{E0A0DD7D-515D-4865-80BD-506AFB8327F2}"/>
                </a:ext>
              </a:extLst>
            </p:cNvPr>
            <p:cNvSpPr>
              <a:spLocks/>
            </p:cNvSpPr>
            <p:nvPr/>
          </p:nvSpPr>
          <p:spPr bwMode="auto">
            <a:xfrm>
              <a:off x="4057" y="1465"/>
              <a:ext cx="349" cy="482"/>
            </a:xfrm>
            <a:custGeom>
              <a:avLst/>
              <a:gdLst>
                <a:gd name="T0" fmla="*/ 48 w 168"/>
                <a:gd name="T1" fmla="*/ 176 h 232"/>
                <a:gd name="T2" fmla="*/ 48 w 168"/>
                <a:gd name="T3" fmla="*/ 101 h 232"/>
                <a:gd name="T4" fmla="*/ 0 w 168"/>
                <a:gd name="T5" fmla="*/ 101 h 232"/>
                <a:gd name="T6" fmla="*/ 0 w 168"/>
                <a:gd name="T7" fmla="*/ 59 h 232"/>
                <a:gd name="T8" fmla="*/ 48 w 168"/>
                <a:gd name="T9" fmla="*/ 59 h 232"/>
                <a:gd name="T10" fmla="*/ 48 w 168"/>
                <a:gd name="T11" fmla="*/ 0 h 232"/>
                <a:gd name="T12" fmla="*/ 104 w 168"/>
                <a:gd name="T13" fmla="*/ 0 h 232"/>
                <a:gd name="T14" fmla="*/ 104 w 168"/>
                <a:gd name="T15" fmla="*/ 59 h 232"/>
                <a:gd name="T16" fmla="*/ 168 w 168"/>
                <a:gd name="T17" fmla="*/ 59 h 232"/>
                <a:gd name="T18" fmla="*/ 168 w 168"/>
                <a:gd name="T19" fmla="*/ 101 h 232"/>
                <a:gd name="T20" fmla="*/ 104 w 168"/>
                <a:gd name="T21" fmla="*/ 101 h 232"/>
                <a:gd name="T22" fmla="*/ 104 w 168"/>
                <a:gd name="T23" fmla="*/ 190 h 232"/>
                <a:gd name="T24" fmla="*/ 129 w 168"/>
                <a:gd name="T25" fmla="*/ 190 h 232"/>
                <a:gd name="T26" fmla="*/ 164 w 168"/>
                <a:gd name="T27" fmla="*/ 190 h 232"/>
                <a:gd name="T28" fmla="*/ 164 w 168"/>
                <a:gd name="T29" fmla="*/ 232 h 232"/>
                <a:gd name="T30" fmla="*/ 110 w 168"/>
                <a:gd name="T31" fmla="*/ 232 h 232"/>
                <a:gd name="T32" fmla="*/ 48 w 168"/>
                <a:gd name="T33" fmla="*/ 1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232">
                  <a:moveTo>
                    <a:pt x="48" y="176"/>
                  </a:moveTo>
                  <a:cubicBezTo>
                    <a:pt x="48" y="101"/>
                    <a:pt x="48" y="101"/>
                    <a:pt x="48" y="101"/>
                  </a:cubicBezTo>
                  <a:cubicBezTo>
                    <a:pt x="0" y="101"/>
                    <a:pt x="0" y="101"/>
                    <a:pt x="0" y="101"/>
                  </a:cubicBezTo>
                  <a:cubicBezTo>
                    <a:pt x="0" y="59"/>
                    <a:pt x="0" y="59"/>
                    <a:pt x="0" y="59"/>
                  </a:cubicBezTo>
                  <a:cubicBezTo>
                    <a:pt x="48" y="59"/>
                    <a:pt x="48" y="59"/>
                    <a:pt x="48" y="59"/>
                  </a:cubicBezTo>
                  <a:cubicBezTo>
                    <a:pt x="48" y="0"/>
                    <a:pt x="48" y="0"/>
                    <a:pt x="48" y="0"/>
                  </a:cubicBezTo>
                  <a:cubicBezTo>
                    <a:pt x="104" y="0"/>
                    <a:pt x="104" y="0"/>
                    <a:pt x="104" y="0"/>
                  </a:cubicBezTo>
                  <a:cubicBezTo>
                    <a:pt x="104" y="59"/>
                    <a:pt x="104" y="59"/>
                    <a:pt x="104" y="59"/>
                  </a:cubicBezTo>
                  <a:cubicBezTo>
                    <a:pt x="168" y="59"/>
                    <a:pt x="168" y="59"/>
                    <a:pt x="168" y="59"/>
                  </a:cubicBezTo>
                  <a:cubicBezTo>
                    <a:pt x="168" y="101"/>
                    <a:pt x="168" y="101"/>
                    <a:pt x="168" y="101"/>
                  </a:cubicBezTo>
                  <a:cubicBezTo>
                    <a:pt x="104" y="101"/>
                    <a:pt x="104" y="101"/>
                    <a:pt x="104" y="101"/>
                  </a:cubicBezTo>
                  <a:cubicBezTo>
                    <a:pt x="104" y="190"/>
                    <a:pt x="104" y="190"/>
                    <a:pt x="104" y="190"/>
                  </a:cubicBezTo>
                  <a:cubicBezTo>
                    <a:pt x="129" y="190"/>
                    <a:pt x="129" y="190"/>
                    <a:pt x="129" y="190"/>
                  </a:cubicBezTo>
                  <a:cubicBezTo>
                    <a:pt x="164" y="190"/>
                    <a:pt x="164" y="190"/>
                    <a:pt x="164" y="190"/>
                  </a:cubicBezTo>
                  <a:cubicBezTo>
                    <a:pt x="164" y="232"/>
                    <a:pt x="164" y="232"/>
                    <a:pt x="164" y="232"/>
                  </a:cubicBezTo>
                  <a:cubicBezTo>
                    <a:pt x="164" y="232"/>
                    <a:pt x="133" y="232"/>
                    <a:pt x="110" y="232"/>
                  </a:cubicBezTo>
                  <a:cubicBezTo>
                    <a:pt x="62" y="232"/>
                    <a:pt x="48" y="211"/>
                    <a:pt x="48"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grpSp>
        <p:nvGrpSpPr>
          <p:cNvPr id="48" name="Group 4">
            <a:extLst>
              <a:ext uri="{FF2B5EF4-FFF2-40B4-BE49-F238E27FC236}">
                <a16:creationId xmlns:a16="http://schemas.microsoft.com/office/drawing/2014/main" id="{6C258F4B-5097-4EB4-BF4E-BA0AEDB3AA92}"/>
              </a:ext>
            </a:extLst>
          </p:cNvPr>
          <p:cNvGrpSpPr>
            <a:grpSpLocks noChangeAspect="1"/>
          </p:cNvGrpSpPr>
          <p:nvPr/>
        </p:nvGrpSpPr>
        <p:grpSpPr bwMode="auto">
          <a:xfrm>
            <a:off x="11296078" y="368300"/>
            <a:ext cx="524447" cy="468313"/>
            <a:chOff x="7024" y="3734"/>
            <a:chExt cx="1308" cy="1168"/>
          </a:xfrm>
          <a:solidFill>
            <a:schemeClr val="bg1"/>
          </a:solidFill>
        </p:grpSpPr>
        <p:sp>
          <p:nvSpPr>
            <p:cNvPr id="49" name="Rectangle 5">
              <a:extLst>
                <a:ext uri="{FF2B5EF4-FFF2-40B4-BE49-F238E27FC236}">
                  <a16:creationId xmlns:a16="http://schemas.microsoft.com/office/drawing/2014/main" id="{BE5664E6-4F7F-4184-98F8-D38CAF215B64}"/>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50" name="Rectangle 6">
              <a:extLst>
                <a:ext uri="{FF2B5EF4-FFF2-40B4-BE49-F238E27FC236}">
                  <a16:creationId xmlns:a16="http://schemas.microsoft.com/office/drawing/2014/main" id="{436DBAE0-47A4-4583-860A-C6F1AD84404A}"/>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51" name="Rectangle 7">
              <a:extLst>
                <a:ext uri="{FF2B5EF4-FFF2-40B4-BE49-F238E27FC236}">
                  <a16:creationId xmlns:a16="http://schemas.microsoft.com/office/drawing/2014/main" id="{D2C32597-8EB2-4137-9E4A-AB41D79FCDAD}"/>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8" name="Text Placeholder 7">
            <a:extLst>
              <a:ext uri="{FF2B5EF4-FFF2-40B4-BE49-F238E27FC236}">
                <a16:creationId xmlns:a16="http://schemas.microsoft.com/office/drawing/2014/main" id="{5560FA01-98B8-4F93-92DF-99DBE356A014}"/>
              </a:ext>
            </a:extLst>
          </p:cNvPr>
          <p:cNvSpPr>
            <a:spLocks noGrp="1"/>
          </p:cNvSpPr>
          <p:nvPr>
            <p:ph type="body" sz="quarter" idx="13" hasCustomPrompt="1"/>
          </p:nvPr>
        </p:nvSpPr>
        <p:spPr>
          <a:xfrm>
            <a:off x="371474" y="2168525"/>
            <a:ext cx="5724525" cy="692497"/>
          </a:xfrm>
          <a:prstGeom prst="rect">
            <a:avLst/>
          </a:prstGeom>
        </p:spPr>
        <p:txBody>
          <a:bodyPr lIns="0" tIns="0" rIns="0" bIns="0">
            <a:spAutoFit/>
          </a:bodyPr>
          <a:lstStyle>
            <a:lvl1pPr marL="0" indent="0">
              <a:lnSpc>
                <a:spcPct val="90000"/>
              </a:lnSpc>
              <a:spcBef>
                <a:spcPts val="0"/>
              </a:spcBef>
              <a:spcAft>
                <a:spcPts val="800"/>
              </a:spcAft>
              <a:buNone/>
              <a:defRPr sz="5000" b="1">
                <a:solidFill>
                  <a:schemeClr val="bg1"/>
                </a:solidFill>
              </a:defRPr>
            </a:lvl1pPr>
          </a:lstStyle>
          <a:p>
            <a:pPr lvl="0"/>
            <a:r>
              <a:rPr lang="en-US"/>
              <a:t>Title text</a:t>
            </a:r>
            <a:endParaRPr lang="en-GB"/>
          </a:p>
        </p:txBody>
      </p:sp>
      <p:sp>
        <p:nvSpPr>
          <p:cNvPr id="33" name="Text Placeholder 32">
            <a:extLst>
              <a:ext uri="{FF2B5EF4-FFF2-40B4-BE49-F238E27FC236}">
                <a16:creationId xmlns:a16="http://schemas.microsoft.com/office/drawing/2014/main" id="{B2376695-7E17-4360-87C5-E38D7E798D56}"/>
              </a:ext>
            </a:extLst>
          </p:cNvPr>
          <p:cNvSpPr>
            <a:spLocks noGrp="1"/>
          </p:cNvSpPr>
          <p:nvPr>
            <p:ph type="body" sz="quarter" idx="11" hasCustomPrompt="1"/>
          </p:nvPr>
        </p:nvSpPr>
        <p:spPr>
          <a:xfrm>
            <a:off x="371475" y="4184650"/>
            <a:ext cx="5724525" cy="304699"/>
          </a:xfrm>
          <a:prstGeom prst="rect">
            <a:avLst/>
          </a:prstGeom>
        </p:spPr>
        <p:txBody>
          <a:bodyPr lIns="0" tIns="0" rIns="0" bIns="0" anchor="t">
            <a:spAutoFit/>
          </a:bodyPr>
          <a:lstStyle>
            <a:lvl1pPr marL="0" indent="0">
              <a:lnSpc>
                <a:spcPct val="90000"/>
              </a:lnSpc>
              <a:spcBef>
                <a:spcPts val="0"/>
              </a:spcBef>
              <a:spcAft>
                <a:spcPts val="800"/>
              </a:spcAft>
              <a:buNone/>
              <a:defRPr b="1">
                <a:solidFill>
                  <a:schemeClr val="bg1"/>
                </a:solidFill>
              </a:defRPr>
            </a:lvl1pPr>
            <a:lvl2pPr marL="22225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text</a:t>
            </a:r>
          </a:p>
        </p:txBody>
      </p:sp>
    </p:spTree>
    <p:extLst>
      <p:ext uri="{BB962C8B-B14F-4D97-AF65-F5344CB8AC3E}">
        <p14:creationId xmlns:p14="http://schemas.microsoft.com/office/powerpoint/2010/main" val="4053046138"/>
      </p:ext>
    </p:extLst>
  </p:cSld>
  <p:clrMapOvr>
    <a:masterClrMapping/>
  </p:clrMapOvr>
  <p:transition spd="med"/>
  <p:extLst>
    <p:ext uri="{DCECCB84-F9BA-43D5-87BE-67443E8EF086}">
      <p15:sldGuideLst xmlns:p15="http://schemas.microsoft.com/office/powerpoint/2012/main">
        <p15:guide id="3" orient="horz" pos="1366">
          <p15:clr>
            <a:srgbClr val="FBAE40"/>
          </p15:clr>
        </p15:guide>
        <p15:guide id="4" pos="3840">
          <p15:clr>
            <a:srgbClr val="FBAE40"/>
          </p15:clr>
        </p15:guide>
        <p15:guide id="6" orient="horz" pos="3702">
          <p15:clr>
            <a:srgbClr val="FBAE40"/>
          </p15:clr>
        </p15:guide>
        <p15:guide id="7" orient="horz" pos="2636">
          <p15:clr>
            <a:srgbClr val="FBAE40"/>
          </p15:clr>
        </p15:guide>
        <p15:guide id="9" orient="horz" pos="527">
          <p15:clr>
            <a:srgbClr val="FBAE40"/>
          </p15:clr>
        </p15:guide>
        <p15:guide id="10" orient="horz" pos="220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Image">
    <p:bg>
      <p:bgPr>
        <a:solidFill>
          <a:srgbClr val="FFFFFF"/>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8B0FC029-6276-407C-BF67-E1874A08838F}"/>
              </a:ext>
            </a:extLst>
          </p:cNvPr>
          <p:cNvSpPr>
            <a:spLocks noGrp="1"/>
          </p:cNvSpPr>
          <p:nvPr>
            <p:ph type="pic" sz="quarter" idx="14"/>
          </p:nvPr>
        </p:nvSpPr>
        <p:spPr>
          <a:xfrm>
            <a:off x="6203950" y="1412874"/>
            <a:ext cx="5988050" cy="5445125"/>
          </a:xfrm>
          <a:prstGeom prst="rect">
            <a:avLst/>
          </a:prstGeom>
          <a:solidFill>
            <a:schemeClr val="bg1">
              <a:lumMod val="95000"/>
            </a:schemeClr>
          </a:solidFill>
        </p:spPr>
        <p:txBody>
          <a:bodyPr/>
          <a:lstStyle>
            <a:lvl1pPr marL="0" indent="0">
              <a:buNone/>
              <a:defRPr/>
            </a:lvl1pPr>
          </a:lstStyle>
          <a:p>
            <a:r>
              <a:rPr lang="en-US" dirty="0"/>
              <a:t>Click icon to add picture</a:t>
            </a:r>
            <a:endParaRPr lang="en-GB" dirty="0"/>
          </a:p>
        </p:txBody>
      </p:sp>
      <p:sp>
        <p:nvSpPr>
          <p:cNvPr id="9" name="Line">
            <a:extLst>
              <a:ext uri="{FF2B5EF4-FFF2-40B4-BE49-F238E27FC236}">
                <a16:creationId xmlns:a16="http://schemas.microsoft.com/office/drawing/2014/main" id="{7F23680B-0A1E-4FB3-8F8B-DF47984B4980}"/>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0DDA0EC7-AE7F-4D16-B77C-47B1812D71FE}"/>
              </a:ext>
            </a:extLst>
          </p:cNvPr>
          <p:cNvGrpSpPr>
            <a:grpSpLocks noChangeAspect="1"/>
          </p:cNvGrpSpPr>
          <p:nvPr/>
        </p:nvGrpSpPr>
        <p:grpSpPr bwMode="auto">
          <a:xfrm>
            <a:off x="11296078" y="368300"/>
            <a:ext cx="524447" cy="468313"/>
            <a:chOff x="7024" y="3734"/>
            <a:chExt cx="1308" cy="1168"/>
          </a:xfrm>
          <a:solidFill>
            <a:schemeClr val="tx1"/>
          </a:solidFill>
        </p:grpSpPr>
        <p:sp>
          <p:nvSpPr>
            <p:cNvPr id="11" name="Rectangle 5">
              <a:extLst>
                <a:ext uri="{FF2B5EF4-FFF2-40B4-BE49-F238E27FC236}">
                  <a16:creationId xmlns:a16="http://schemas.microsoft.com/office/drawing/2014/main" id="{CE0D7CB2-CDC4-4729-82C0-D5F2AF2D1DB6}"/>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FFEF35BF-5E0C-4CC2-BB18-413C40F66D6B}"/>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2FEF34D0-3696-44FF-A859-8CBCC68F6D35}"/>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3" name="Text Placeholder 2">
            <a:extLst>
              <a:ext uri="{FF2B5EF4-FFF2-40B4-BE49-F238E27FC236}">
                <a16:creationId xmlns:a16="http://schemas.microsoft.com/office/drawing/2014/main" id="{84966BFC-D009-49B1-8894-38041CA16705}"/>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tx1"/>
                </a:solidFill>
              </a:defRPr>
            </a:lvl1pPr>
          </a:lstStyle>
          <a:p>
            <a:pPr lvl="0"/>
            <a:r>
              <a:rPr lang="en-US"/>
              <a:t>Presentation name</a:t>
            </a:r>
          </a:p>
        </p:txBody>
      </p:sp>
      <p:sp>
        <p:nvSpPr>
          <p:cNvPr id="16" name="Text Placeholder 2">
            <a:extLst>
              <a:ext uri="{FF2B5EF4-FFF2-40B4-BE49-F238E27FC236}">
                <a16:creationId xmlns:a16="http://schemas.microsoft.com/office/drawing/2014/main" id="{2432EE97-29C4-4CA5-BCB4-537E596FEEC1}"/>
              </a:ext>
            </a:extLst>
          </p:cNvPr>
          <p:cNvSpPr>
            <a:spLocks noGrp="1"/>
          </p:cNvSpPr>
          <p:nvPr>
            <p:ph type="body" sz="quarter" idx="11"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tx1"/>
                </a:solidFill>
                <a:latin typeface="+mn-lt"/>
              </a:defRPr>
            </a:lvl1pPr>
          </a:lstStyle>
          <a:p>
            <a:pPr lvl="0"/>
            <a:r>
              <a:rPr lang="en-US"/>
              <a:t>Section name</a:t>
            </a:r>
            <a:endParaRPr lang="en-GB"/>
          </a:p>
        </p:txBody>
      </p:sp>
      <p:sp>
        <p:nvSpPr>
          <p:cNvPr id="17" name="Title 4">
            <a:extLst>
              <a:ext uri="{FF2B5EF4-FFF2-40B4-BE49-F238E27FC236}">
                <a16:creationId xmlns:a16="http://schemas.microsoft.com/office/drawing/2014/main" id="{5FC06AB4-4D7B-425C-8037-86352CC1DFE6}"/>
              </a:ext>
            </a:extLst>
          </p:cNvPr>
          <p:cNvSpPr>
            <a:spLocks noGrp="1"/>
          </p:cNvSpPr>
          <p:nvPr>
            <p:ph type="title" hasCustomPrompt="1"/>
          </p:nvPr>
        </p:nvSpPr>
        <p:spPr>
          <a:xfrm>
            <a:off x="371476" y="1412875"/>
            <a:ext cx="5616574" cy="553998"/>
          </a:xfrm>
          <a:prstGeom prst="rect">
            <a:avLst/>
          </a:prstGeom>
        </p:spPr>
        <p:txBody>
          <a:bodyPr lIns="0" tIns="0" rIns="0" bIns="0" anchor="t">
            <a:spAutoFit/>
          </a:bodyPr>
          <a:lstStyle>
            <a:lvl1pPr algn="l">
              <a:lnSpc>
                <a:spcPct val="90000"/>
              </a:lnSpc>
              <a:spcAft>
                <a:spcPts val="800"/>
              </a:spcAft>
              <a:defRPr sz="4000" b="1">
                <a:solidFill>
                  <a:schemeClr val="bg2"/>
                </a:solidFill>
                <a:latin typeface="+mj-lt"/>
              </a:defRPr>
            </a:lvl1pPr>
          </a:lstStyle>
          <a:p>
            <a:r>
              <a:rPr lang="en-US"/>
              <a:t>Title text</a:t>
            </a:r>
            <a:endParaRPr lang="en-GB"/>
          </a:p>
        </p:txBody>
      </p:sp>
      <p:sp>
        <p:nvSpPr>
          <p:cNvPr id="14" name="Content Placeholder 13">
            <a:extLst>
              <a:ext uri="{FF2B5EF4-FFF2-40B4-BE49-F238E27FC236}">
                <a16:creationId xmlns:a16="http://schemas.microsoft.com/office/drawing/2014/main" id="{55786F14-B0C4-4EE5-9D4A-C2665FD44805}"/>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A722456F-0944-4F2E-A599-91993B79A7F2}"/>
              </a:ext>
            </a:extLst>
          </p:cNvPr>
          <p:cNvSpPr>
            <a:spLocks noGrp="1"/>
          </p:cNvSpPr>
          <p:nvPr>
            <p:ph type="body" sz="quarter" idx="13"/>
          </p:nvPr>
        </p:nvSpPr>
        <p:spPr>
          <a:xfrm>
            <a:off x="371475" y="3249613"/>
            <a:ext cx="5616575" cy="3240087"/>
          </a:xfrm>
          <a:prstGeom prst="rect">
            <a:avLst/>
          </a:prstGeom>
        </p:spPr>
        <p:txBody>
          <a:bodyPr lIns="0" tIns="0" rIns="0" bIns="0"/>
          <a:lstStyle>
            <a:lvl1pPr marL="0" indent="0">
              <a:lnSpc>
                <a:spcPct val="90000"/>
              </a:lnSpc>
              <a:spcBef>
                <a:spcPts val="0"/>
              </a:spcBef>
              <a:spcAft>
                <a:spcPts val="1800"/>
              </a:spcAft>
              <a:buNone/>
              <a:defRPr sz="1600">
                <a:solidFill>
                  <a:schemeClr val="tx1"/>
                </a:solidFill>
                <a:latin typeface="+mn-lt"/>
              </a:defRPr>
            </a:lvl1pPr>
            <a:lvl2pPr marL="176213" indent="-176213">
              <a:lnSpc>
                <a:spcPct val="90000"/>
              </a:lnSpc>
              <a:spcBef>
                <a:spcPts val="0"/>
              </a:spcBef>
              <a:spcAft>
                <a:spcPts val="1800"/>
              </a:spcAft>
              <a:buFont typeface="Georgia" panose="02040502050405020303" pitchFamily="18" charset="0"/>
              <a:buChar char="­"/>
              <a:defRPr sz="1600">
                <a:solidFill>
                  <a:schemeClr val="tx1"/>
                </a:solidFill>
                <a:latin typeface="+mn-lt"/>
              </a:defRPr>
            </a:lvl2pPr>
            <a:lvl3pPr marL="360363" indent="-184150">
              <a:lnSpc>
                <a:spcPct val="90000"/>
              </a:lnSpc>
              <a:spcBef>
                <a:spcPts val="0"/>
              </a:spcBef>
              <a:spcAft>
                <a:spcPts val="1800"/>
              </a:spcAft>
              <a:buFont typeface="Georgia" panose="02040502050405020303" pitchFamily="18" charset="0"/>
              <a:buChar char="­"/>
              <a:defRPr sz="1600">
                <a:solidFill>
                  <a:schemeClr val="tx1"/>
                </a:solidFill>
                <a:latin typeface="+mn-lt"/>
              </a:defRPr>
            </a:lvl3pPr>
            <a:lvl4pPr marL="666749" indent="0">
              <a:buNone/>
              <a:defRPr>
                <a:latin typeface="+mn-lt"/>
              </a:defRPr>
            </a:lvl4pPr>
            <a:lvl5pPr marL="889000" indent="0">
              <a:buNone/>
              <a:defRPr>
                <a:latin typeface="+mn-lt"/>
              </a:defRPr>
            </a:lvl5pPr>
          </a:lstStyle>
          <a:p>
            <a:pPr lvl="0"/>
            <a:r>
              <a:rPr lang="en-US"/>
              <a:t>Click to edit Master text styles</a:t>
            </a:r>
          </a:p>
          <a:p>
            <a:pPr lvl="1"/>
            <a:r>
              <a:rPr lang="en-US"/>
              <a:t>Second level</a:t>
            </a:r>
          </a:p>
          <a:p>
            <a:pPr lvl="2"/>
            <a:r>
              <a:rPr lang="en-US"/>
              <a:t>Third level</a:t>
            </a:r>
          </a:p>
        </p:txBody>
      </p:sp>
      <p:sp>
        <p:nvSpPr>
          <p:cNvPr id="15" name="Line">
            <a:extLst>
              <a:ext uri="{FF2B5EF4-FFF2-40B4-BE49-F238E27FC236}">
                <a16:creationId xmlns:a16="http://schemas.microsoft.com/office/drawing/2014/main" id="{7605534B-D246-4E04-A6A0-8BB6446FDF92}"/>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9" name="Group 4">
            <a:extLst>
              <a:ext uri="{FF2B5EF4-FFF2-40B4-BE49-F238E27FC236}">
                <a16:creationId xmlns:a16="http://schemas.microsoft.com/office/drawing/2014/main" id="{551C8A59-F448-4621-92BA-F08F2539731C}"/>
              </a:ext>
            </a:extLst>
          </p:cNvPr>
          <p:cNvGrpSpPr>
            <a:grpSpLocks noChangeAspect="1"/>
          </p:cNvGrpSpPr>
          <p:nvPr/>
        </p:nvGrpSpPr>
        <p:grpSpPr bwMode="auto">
          <a:xfrm>
            <a:off x="11296078" y="368300"/>
            <a:ext cx="524447" cy="468313"/>
            <a:chOff x="7024" y="3734"/>
            <a:chExt cx="1308" cy="1168"/>
          </a:xfrm>
          <a:solidFill>
            <a:schemeClr val="tx1"/>
          </a:solidFill>
        </p:grpSpPr>
        <p:sp>
          <p:nvSpPr>
            <p:cNvPr id="20" name="Rectangle 5">
              <a:extLst>
                <a:ext uri="{FF2B5EF4-FFF2-40B4-BE49-F238E27FC236}">
                  <a16:creationId xmlns:a16="http://schemas.microsoft.com/office/drawing/2014/main" id="{C41C4D5E-32FE-400C-BA09-A240BF81C782}"/>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1" name="Rectangle 6">
              <a:extLst>
                <a:ext uri="{FF2B5EF4-FFF2-40B4-BE49-F238E27FC236}">
                  <a16:creationId xmlns:a16="http://schemas.microsoft.com/office/drawing/2014/main" id="{7B11E9D5-6A98-4436-9B93-438836EB2AE8}"/>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3" name="Rectangle 7">
              <a:extLst>
                <a:ext uri="{FF2B5EF4-FFF2-40B4-BE49-F238E27FC236}">
                  <a16:creationId xmlns:a16="http://schemas.microsoft.com/office/drawing/2014/main" id="{20D92A17-905F-4B8F-BC25-391B5EE866EE}"/>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6" name="Slide Number Placeholder 5">
            <a:extLst>
              <a:ext uri="{FF2B5EF4-FFF2-40B4-BE49-F238E27FC236}">
                <a16:creationId xmlns:a16="http://schemas.microsoft.com/office/drawing/2014/main" id="{861AF6D6-265F-4714-83FE-A69846E6EB12}"/>
              </a:ext>
            </a:extLst>
          </p:cNvPr>
          <p:cNvSpPr>
            <a:spLocks noGrp="1"/>
          </p:cNvSpPr>
          <p:nvPr>
            <p:ph type="sldNum" sz="quarter" idx="15"/>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2173556977"/>
      </p:ext>
    </p:extLst>
  </p:cSld>
  <p:clrMapOvr>
    <a:masterClrMapping/>
  </p:clrMapOvr>
  <p:transition spd="med"/>
  <p:extLst>
    <p:ext uri="{DCECCB84-F9BA-43D5-87BE-67443E8EF086}">
      <p15:sldGuideLst xmlns:p15="http://schemas.microsoft.com/office/powerpoint/2012/main">
        <p15:guide id="18" pos="234">
          <p15:clr>
            <a:srgbClr val="FBAE40"/>
          </p15:clr>
        </p15:guide>
        <p15:guide id="19" orient="horz" pos="527">
          <p15:clr>
            <a:srgbClr val="FBAE40"/>
          </p15:clr>
        </p15:guide>
        <p15:guide id="20" pos="3772">
          <p15:clr>
            <a:srgbClr val="FBAE40"/>
          </p15:clr>
        </p15:guide>
        <p15:guide id="21" pos="3908">
          <p15:clr>
            <a:srgbClr val="FBAE40"/>
          </p15:clr>
        </p15:guide>
        <p15:guide id="22" orient="horz" pos="1366">
          <p15:clr>
            <a:srgbClr val="FBAE40"/>
          </p15:clr>
        </p15:guide>
        <p15:guide id="23" orient="horz" pos="890">
          <p15:clr>
            <a:srgbClr val="FBAE40"/>
          </p15:clr>
        </p15:guide>
        <p15:guide id="24" orient="horz" pos="2047">
          <p15:clr>
            <a:srgbClr val="FBAE40"/>
          </p15:clr>
        </p15:guide>
        <p15:guide id="25" pos="2683">
          <p15:clr>
            <a:srgbClr val="FBAE40"/>
          </p15:clr>
        </p15:guide>
        <p15:guide id="26" pos="5133">
          <p15:clr>
            <a:srgbClr val="FBAE40"/>
          </p15:clr>
        </p15:guide>
        <p15:guide id="27" pos="4997">
          <p15:clr>
            <a:srgbClr val="FBAE40"/>
          </p15:clr>
        </p15:guide>
        <p15:guide id="28" pos="25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and Title">
    <p:bg>
      <p:bgPr>
        <a:solidFill>
          <a:srgbClr val="FFFFFF"/>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8B0FC029-6276-407C-BF67-E1874A08838F}"/>
              </a:ext>
            </a:extLst>
          </p:cNvPr>
          <p:cNvSpPr>
            <a:spLocks noGrp="1"/>
          </p:cNvSpPr>
          <p:nvPr>
            <p:ph type="pic" sz="quarter" idx="14"/>
          </p:nvPr>
        </p:nvSpPr>
        <p:spPr>
          <a:xfrm>
            <a:off x="1" y="1412874"/>
            <a:ext cx="5988050" cy="5445125"/>
          </a:xfrm>
          <a:prstGeom prst="rect">
            <a:avLst/>
          </a:prstGeom>
          <a:solidFill>
            <a:schemeClr val="bg1">
              <a:lumMod val="95000"/>
            </a:schemeClr>
          </a:solidFill>
        </p:spPr>
        <p:txBody>
          <a:bodyPr/>
          <a:lstStyle>
            <a:lvl1pPr marL="0" indent="0">
              <a:buNone/>
              <a:defRPr/>
            </a:lvl1pPr>
          </a:lstStyle>
          <a:p>
            <a:r>
              <a:rPr lang="en-US" dirty="0"/>
              <a:t>Click icon to add picture</a:t>
            </a:r>
            <a:endParaRPr lang="en-GB" dirty="0"/>
          </a:p>
        </p:txBody>
      </p:sp>
      <p:sp>
        <p:nvSpPr>
          <p:cNvPr id="9" name="Line">
            <a:extLst>
              <a:ext uri="{FF2B5EF4-FFF2-40B4-BE49-F238E27FC236}">
                <a16:creationId xmlns:a16="http://schemas.microsoft.com/office/drawing/2014/main" id="{7F23680B-0A1E-4FB3-8F8B-DF47984B4980}"/>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0DDA0EC7-AE7F-4D16-B77C-47B1812D71FE}"/>
              </a:ext>
            </a:extLst>
          </p:cNvPr>
          <p:cNvGrpSpPr>
            <a:grpSpLocks noChangeAspect="1"/>
          </p:cNvGrpSpPr>
          <p:nvPr/>
        </p:nvGrpSpPr>
        <p:grpSpPr bwMode="auto">
          <a:xfrm>
            <a:off x="11296078" y="368300"/>
            <a:ext cx="524447" cy="468313"/>
            <a:chOff x="7024" y="3734"/>
            <a:chExt cx="1308" cy="1168"/>
          </a:xfrm>
          <a:solidFill>
            <a:schemeClr val="tx1"/>
          </a:solidFill>
        </p:grpSpPr>
        <p:sp>
          <p:nvSpPr>
            <p:cNvPr id="11" name="Rectangle 5">
              <a:extLst>
                <a:ext uri="{FF2B5EF4-FFF2-40B4-BE49-F238E27FC236}">
                  <a16:creationId xmlns:a16="http://schemas.microsoft.com/office/drawing/2014/main" id="{CE0D7CB2-CDC4-4729-82C0-D5F2AF2D1DB6}"/>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FFEF35BF-5E0C-4CC2-BB18-413C40F66D6B}"/>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2FEF34D0-3696-44FF-A859-8CBCC68F6D35}"/>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3" name="Text Placeholder 2">
            <a:extLst>
              <a:ext uri="{FF2B5EF4-FFF2-40B4-BE49-F238E27FC236}">
                <a16:creationId xmlns:a16="http://schemas.microsoft.com/office/drawing/2014/main" id="{84966BFC-D009-49B1-8894-38041CA16705}"/>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tx1"/>
                </a:solidFill>
              </a:defRPr>
            </a:lvl1pPr>
          </a:lstStyle>
          <a:p>
            <a:pPr lvl="0"/>
            <a:r>
              <a:rPr lang="en-US"/>
              <a:t>Presentation name</a:t>
            </a:r>
          </a:p>
        </p:txBody>
      </p:sp>
      <p:sp>
        <p:nvSpPr>
          <p:cNvPr id="16" name="Text Placeholder 2">
            <a:extLst>
              <a:ext uri="{FF2B5EF4-FFF2-40B4-BE49-F238E27FC236}">
                <a16:creationId xmlns:a16="http://schemas.microsoft.com/office/drawing/2014/main" id="{2432EE97-29C4-4CA5-BCB4-537E596FEEC1}"/>
              </a:ext>
            </a:extLst>
          </p:cNvPr>
          <p:cNvSpPr>
            <a:spLocks noGrp="1"/>
          </p:cNvSpPr>
          <p:nvPr>
            <p:ph type="body" sz="quarter" idx="11"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tx1"/>
                </a:solidFill>
                <a:latin typeface="+mn-lt"/>
              </a:defRPr>
            </a:lvl1pPr>
          </a:lstStyle>
          <a:p>
            <a:pPr lvl="0"/>
            <a:r>
              <a:rPr lang="en-US"/>
              <a:t>Section name</a:t>
            </a:r>
            <a:endParaRPr lang="en-GB"/>
          </a:p>
        </p:txBody>
      </p:sp>
      <p:sp>
        <p:nvSpPr>
          <p:cNvPr id="17" name="Title 4">
            <a:extLst>
              <a:ext uri="{FF2B5EF4-FFF2-40B4-BE49-F238E27FC236}">
                <a16:creationId xmlns:a16="http://schemas.microsoft.com/office/drawing/2014/main" id="{5FC06AB4-4D7B-425C-8037-86352CC1DFE6}"/>
              </a:ext>
            </a:extLst>
          </p:cNvPr>
          <p:cNvSpPr>
            <a:spLocks noGrp="1"/>
          </p:cNvSpPr>
          <p:nvPr>
            <p:ph type="title" hasCustomPrompt="1"/>
          </p:nvPr>
        </p:nvSpPr>
        <p:spPr>
          <a:xfrm>
            <a:off x="6203950" y="1412875"/>
            <a:ext cx="5616574" cy="553998"/>
          </a:xfrm>
          <a:prstGeom prst="rect">
            <a:avLst/>
          </a:prstGeom>
        </p:spPr>
        <p:txBody>
          <a:bodyPr lIns="0" tIns="0" rIns="0" bIns="0" anchor="t">
            <a:spAutoFit/>
          </a:bodyPr>
          <a:lstStyle>
            <a:lvl1pPr algn="l">
              <a:lnSpc>
                <a:spcPct val="90000"/>
              </a:lnSpc>
              <a:spcAft>
                <a:spcPts val="800"/>
              </a:spcAft>
              <a:defRPr sz="4000" b="1">
                <a:solidFill>
                  <a:schemeClr val="bg2"/>
                </a:solidFill>
                <a:latin typeface="+mj-lt"/>
              </a:defRPr>
            </a:lvl1pPr>
          </a:lstStyle>
          <a:p>
            <a:r>
              <a:rPr lang="en-US"/>
              <a:t>Title text</a:t>
            </a:r>
            <a:endParaRPr lang="en-GB"/>
          </a:p>
        </p:txBody>
      </p:sp>
      <p:sp>
        <p:nvSpPr>
          <p:cNvPr id="14" name="Content Placeholder 13">
            <a:extLst>
              <a:ext uri="{FF2B5EF4-FFF2-40B4-BE49-F238E27FC236}">
                <a16:creationId xmlns:a16="http://schemas.microsoft.com/office/drawing/2014/main" id="{55786F14-B0C4-4EE5-9D4A-C2665FD44805}"/>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A722456F-0944-4F2E-A599-91993B79A7F2}"/>
              </a:ext>
            </a:extLst>
          </p:cNvPr>
          <p:cNvSpPr>
            <a:spLocks noGrp="1"/>
          </p:cNvSpPr>
          <p:nvPr>
            <p:ph type="body" sz="quarter" idx="13"/>
          </p:nvPr>
        </p:nvSpPr>
        <p:spPr>
          <a:xfrm>
            <a:off x="6203949" y="3249613"/>
            <a:ext cx="5616575" cy="3240087"/>
          </a:xfrm>
          <a:prstGeom prst="rect">
            <a:avLst/>
          </a:prstGeom>
        </p:spPr>
        <p:txBody>
          <a:bodyPr lIns="0" tIns="0" rIns="0" bIns="0"/>
          <a:lstStyle>
            <a:lvl1pPr marL="0" indent="0">
              <a:lnSpc>
                <a:spcPct val="90000"/>
              </a:lnSpc>
              <a:spcBef>
                <a:spcPts val="0"/>
              </a:spcBef>
              <a:spcAft>
                <a:spcPts val="1800"/>
              </a:spcAft>
              <a:buNone/>
              <a:defRPr sz="1600">
                <a:solidFill>
                  <a:schemeClr val="tx1"/>
                </a:solidFill>
                <a:latin typeface="+mn-lt"/>
              </a:defRPr>
            </a:lvl1pPr>
            <a:lvl2pPr marL="176213" indent="-176213">
              <a:lnSpc>
                <a:spcPct val="90000"/>
              </a:lnSpc>
              <a:spcBef>
                <a:spcPts val="0"/>
              </a:spcBef>
              <a:spcAft>
                <a:spcPts val="1800"/>
              </a:spcAft>
              <a:buFont typeface="Georgia" panose="02040502050405020303" pitchFamily="18" charset="0"/>
              <a:buChar char="­"/>
              <a:defRPr sz="1600">
                <a:solidFill>
                  <a:schemeClr val="tx1"/>
                </a:solidFill>
                <a:latin typeface="+mn-lt"/>
              </a:defRPr>
            </a:lvl2pPr>
            <a:lvl3pPr marL="360363" indent="-184150">
              <a:lnSpc>
                <a:spcPct val="90000"/>
              </a:lnSpc>
              <a:spcBef>
                <a:spcPts val="0"/>
              </a:spcBef>
              <a:spcAft>
                <a:spcPts val="1800"/>
              </a:spcAft>
              <a:buFont typeface="Georgia" panose="02040502050405020303" pitchFamily="18" charset="0"/>
              <a:buChar char="­"/>
              <a:defRPr sz="1600">
                <a:solidFill>
                  <a:schemeClr val="tx1"/>
                </a:solidFill>
                <a:latin typeface="+mn-lt"/>
              </a:defRPr>
            </a:lvl3pPr>
            <a:lvl4pPr marL="666749" indent="0">
              <a:buNone/>
              <a:defRPr>
                <a:latin typeface="+mn-lt"/>
              </a:defRPr>
            </a:lvl4pPr>
            <a:lvl5pPr marL="889000" indent="0">
              <a:buNone/>
              <a:defRPr>
                <a:latin typeface="+mn-lt"/>
              </a:defRPr>
            </a:lvl5pPr>
          </a:lstStyle>
          <a:p>
            <a:pPr lvl="0"/>
            <a:r>
              <a:rPr lang="en-US"/>
              <a:t>Click to edit Master text styles</a:t>
            </a:r>
          </a:p>
          <a:p>
            <a:pPr lvl="1"/>
            <a:r>
              <a:rPr lang="en-US"/>
              <a:t>Second level</a:t>
            </a:r>
          </a:p>
          <a:p>
            <a:pPr lvl="2"/>
            <a:r>
              <a:rPr lang="en-US"/>
              <a:t>Third level</a:t>
            </a:r>
          </a:p>
        </p:txBody>
      </p:sp>
      <p:sp>
        <p:nvSpPr>
          <p:cNvPr id="15" name="Line">
            <a:extLst>
              <a:ext uri="{FF2B5EF4-FFF2-40B4-BE49-F238E27FC236}">
                <a16:creationId xmlns:a16="http://schemas.microsoft.com/office/drawing/2014/main" id="{EF2FA5D4-9B99-433D-9430-8B3C1F0ED74B}"/>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8" name="Group 4">
            <a:extLst>
              <a:ext uri="{FF2B5EF4-FFF2-40B4-BE49-F238E27FC236}">
                <a16:creationId xmlns:a16="http://schemas.microsoft.com/office/drawing/2014/main" id="{D850291E-45AE-47FC-BACC-653E95C3BF31}"/>
              </a:ext>
            </a:extLst>
          </p:cNvPr>
          <p:cNvGrpSpPr>
            <a:grpSpLocks noChangeAspect="1"/>
          </p:cNvGrpSpPr>
          <p:nvPr/>
        </p:nvGrpSpPr>
        <p:grpSpPr bwMode="auto">
          <a:xfrm>
            <a:off x="11296078" y="368300"/>
            <a:ext cx="524447" cy="468313"/>
            <a:chOff x="7024" y="3734"/>
            <a:chExt cx="1308" cy="1168"/>
          </a:xfrm>
          <a:solidFill>
            <a:schemeClr val="tx1"/>
          </a:solidFill>
        </p:grpSpPr>
        <p:sp>
          <p:nvSpPr>
            <p:cNvPr id="19" name="Rectangle 5">
              <a:extLst>
                <a:ext uri="{FF2B5EF4-FFF2-40B4-BE49-F238E27FC236}">
                  <a16:creationId xmlns:a16="http://schemas.microsoft.com/office/drawing/2014/main" id="{4C8331F4-D101-4EB0-9860-8972EE5EFD56}"/>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0" name="Rectangle 6">
              <a:extLst>
                <a:ext uri="{FF2B5EF4-FFF2-40B4-BE49-F238E27FC236}">
                  <a16:creationId xmlns:a16="http://schemas.microsoft.com/office/drawing/2014/main" id="{48947B90-F68D-47EB-822C-56AECDCC9E22}"/>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1" name="Rectangle 7">
              <a:extLst>
                <a:ext uri="{FF2B5EF4-FFF2-40B4-BE49-F238E27FC236}">
                  <a16:creationId xmlns:a16="http://schemas.microsoft.com/office/drawing/2014/main" id="{B15B5EC5-61DA-4045-B4DC-7EB6F22429F6}"/>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4" name="Slide Number Placeholder 3">
            <a:extLst>
              <a:ext uri="{FF2B5EF4-FFF2-40B4-BE49-F238E27FC236}">
                <a16:creationId xmlns:a16="http://schemas.microsoft.com/office/drawing/2014/main" id="{A0FB9E66-49BA-471B-A4D3-A5D64BC1B4E9}"/>
              </a:ext>
            </a:extLst>
          </p:cNvPr>
          <p:cNvSpPr>
            <a:spLocks noGrp="1"/>
          </p:cNvSpPr>
          <p:nvPr>
            <p:ph type="sldNum" sz="quarter" idx="15"/>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1216265262"/>
      </p:ext>
    </p:extLst>
  </p:cSld>
  <p:clrMapOvr>
    <a:masterClrMapping/>
  </p:clrMapOvr>
  <p:transition spd="med"/>
  <p:extLst>
    <p:ext uri="{DCECCB84-F9BA-43D5-87BE-67443E8EF086}">
      <p15:sldGuideLst xmlns:p15="http://schemas.microsoft.com/office/powerpoint/2012/main">
        <p15:guide id="4" orient="horz" pos="527">
          <p15:clr>
            <a:srgbClr val="FBAE40"/>
          </p15:clr>
        </p15:guide>
        <p15:guide id="5" pos="3772">
          <p15:clr>
            <a:srgbClr val="FBAE40"/>
          </p15:clr>
        </p15:guide>
        <p15:guide id="6" pos="3908">
          <p15:clr>
            <a:srgbClr val="FBAE40"/>
          </p15:clr>
        </p15:guide>
        <p15:guide id="8" orient="horz" pos="1366">
          <p15:clr>
            <a:srgbClr val="FBAE40"/>
          </p15:clr>
        </p15:guide>
        <p15:guide id="12" orient="horz" pos="890">
          <p15:clr>
            <a:srgbClr val="FBAE40"/>
          </p15:clr>
        </p15:guide>
        <p15:guide id="13" orient="horz" pos="2047">
          <p15:clr>
            <a:srgbClr val="FBAE40"/>
          </p15:clr>
        </p15:guide>
        <p15:guide id="18" pos="2683">
          <p15:clr>
            <a:srgbClr val="FBAE40"/>
          </p15:clr>
        </p15:guide>
        <p15:guide id="19" pos="2547">
          <p15:clr>
            <a:srgbClr val="FBAE40"/>
          </p15:clr>
        </p15:guide>
        <p15:guide id="20" pos="4997">
          <p15:clr>
            <a:srgbClr val="FBAE40"/>
          </p15:clr>
        </p15:guide>
        <p15:guide id="21" pos="513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ext (FULL)">
    <p:bg>
      <p:bgPr>
        <a:solidFill>
          <a:srgbClr val="FFFFFF"/>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7F23680B-0A1E-4FB3-8F8B-DF47984B4980}"/>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0DDA0EC7-AE7F-4D16-B77C-47B1812D71FE}"/>
              </a:ext>
            </a:extLst>
          </p:cNvPr>
          <p:cNvGrpSpPr>
            <a:grpSpLocks noChangeAspect="1"/>
          </p:cNvGrpSpPr>
          <p:nvPr/>
        </p:nvGrpSpPr>
        <p:grpSpPr bwMode="auto">
          <a:xfrm>
            <a:off x="11296078" y="368300"/>
            <a:ext cx="524447" cy="468313"/>
            <a:chOff x="7024" y="3734"/>
            <a:chExt cx="1308" cy="1168"/>
          </a:xfrm>
          <a:solidFill>
            <a:schemeClr val="tx1"/>
          </a:solidFill>
        </p:grpSpPr>
        <p:sp>
          <p:nvSpPr>
            <p:cNvPr id="11" name="Rectangle 5">
              <a:extLst>
                <a:ext uri="{FF2B5EF4-FFF2-40B4-BE49-F238E27FC236}">
                  <a16:creationId xmlns:a16="http://schemas.microsoft.com/office/drawing/2014/main" id="{CE0D7CB2-CDC4-4729-82C0-D5F2AF2D1DB6}"/>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FFEF35BF-5E0C-4CC2-BB18-413C40F66D6B}"/>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2FEF34D0-3696-44FF-A859-8CBCC68F6D35}"/>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3" name="Text Placeholder 2">
            <a:extLst>
              <a:ext uri="{FF2B5EF4-FFF2-40B4-BE49-F238E27FC236}">
                <a16:creationId xmlns:a16="http://schemas.microsoft.com/office/drawing/2014/main" id="{84966BFC-D009-49B1-8894-38041CA16705}"/>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tx1"/>
                </a:solidFill>
              </a:defRPr>
            </a:lvl1pPr>
          </a:lstStyle>
          <a:p>
            <a:pPr lvl="0"/>
            <a:r>
              <a:rPr lang="en-US"/>
              <a:t>Presentation name</a:t>
            </a:r>
          </a:p>
        </p:txBody>
      </p:sp>
      <p:sp>
        <p:nvSpPr>
          <p:cNvPr id="16" name="Text Placeholder 2">
            <a:extLst>
              <a:ext uri="{FF2B5EF4-FFF2-40B4-BE49-F238E27FC236}">
                <a16:creationId xmlns:a16="http://schemas.microsoft.com/office/drawing/2014/main" id="{2432EE97-29C4-4CA5-BCB4-537E596FEEC1}"/>
              </a:ext>
            </a:extLst>
          </p:cNvPr>
          <p:cNvSpPr>
            <a:spLocks noGrp="1"/>
          </p:cNvSpPr>
          <p:nvPr>
            <p:ph type="body" sz="quarter" idx="11"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tx1"/>
                </a:solidFill>
                <a:latin typeface="+mn-lt"/>
              </a:defRPr>
            </a:lvl1pPr>
          </a:lstStyle>
          <a:p>
            <a:pPr lvl="0"/>
            <a:r>
              <a:rPr lang="en-US"/>
              <a:t>Section name</a:t>
            </a:r>
            <a:endParaRPr lang="en-GB"/>
          </a:p>
        </p:txBody>
      </p:sp>
      <p:sp>
        <p:nvSpPr>
          <p:cNvPr id="17" name="Title 4">
            <a:extLst>
              <a:ext uri="{FF2B5EF4-FFF2-40B4-BE49-F238E27FC236}">
                <a16:creationId xmlns:a16="http://schemas.microsoft.com/office/drawing/2014/main" id="{5FC06AB4-4D7B-425C-8037-86352CC1DFE6}"/>
              </a:ext>
            </a:extLst>
          </p:cNvPr>
          <p:cNvSpPr>
            <a:spLocks noGrp="1"/>
          </p:cNvSpPr>
          <p:nvPr>
            <p:ph type="title" hasCustomPrompt="1"/>
          </p:nvPr>
        </p:nvSpPr>
        <p:spPr>
          <a:xfrm>
            <a:off x="371476" y="1412875"/>
            <a:ext cx="11449049" cy="553998"/>
          </a:xfrm>
          <a:prstGeom prst="rect">
            <a:avLst/>
          </a:prstGeom>
        </p:spPr>
        <p:txBody>
          <a:bodyPr wrap="square" lIns="0" tIns="0" rIns="0" bIns="0" anchor="t">
            <a:spAutoFit/>
          </a:bodyPr>
          <a:lstStyle>
            <a:lvl1pPr algn="l">
              <a:lnSpc>
                <a:spcPct val="90000"/>
              </a:lnSpc>
              <a:spcAft>
                <a:spcPts val="800"/>
              </a:spcAft>
              <a:defRPr sz="4000" b="1">
                <a:solidFill>
                  <a:schemeClr val="bg2"/>
                </a:solidFill>
                <a:latin typeface="+mj-lt"/>
              </a:defRPr>
            </a:lvl1pPr>
          </a:lstStyle>
          <a:p>
            <a:r>
              <a:rPr lang="en-US"/>
              <a:t>Title text</a:t>
            </a:r>
            <a:endParaRPr lang="en-GB"/>
          </a:p>
        </p:txBody>
      </p:sp>
      <p:sp>
        <p:nvSpPr>
          <p:cNvPr id="14" name="Content Placeholder 13">
            <a:extLst>
              <a:ext uri="{FF2B5EF4-FFF2-40B4-BE49-F238E27FC236}">
                <a16:creationId xmlns:a16="http://schemas.microsoft.com/office/drawing/2014/main" id="{55786F14-B0C4-4EE5-9D4A-C2665FD44805}"/>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A722456F-0944-4F2E-A599-91993B79A7F2}"/>
              </a:ext>
            </a:extLst>
          </p:cNvPr>
          <p:cNvSpPr>
            <a:spLocks noGrp="1"/>
          </p:cNvSpPr>
          <p:nvPr>
            <p:ph type="body" sz="quarter" idx="13"/>
          </p:nvPr>
        </p:nvSpPr>
        <p:spPr>
          <a:xfrm>
            <a:off x="371475" y="2168525"/>
            <a:ext cx="11449051" cy="4321175"/>
          </a:xfrm>
          <a:prstGeom prst="rect">
            <a:avLst/>
          </a:prstGeom>
        </p:spPr>
        <p:txBody>
          <a:bodyPr lIns="0" tIns="0" rIns="0" bIns="0"/>
          <a:lstStyle>
            <a:lvl1pPr marL="0" indent="0">
              <a:lnSpc>
                <a:spcPct val="90000"/>
              </a:lnSpc>
              <a:spcBef>
                <a:spcPts val="0"/>
              </a:spcBef>
              <a:spcAft>
                <a:spcPts val="1800"/>
              </a:spcAft>
              <a:buNone/>
              <a:defRPr sz="1600">
                <a:solidFill>
                  <a:schemeClr val="tx1"/>
                </a:solidFill>
                <a:latin typeface="+mn-lt"/>
              </a:defRPr>
            </a:lvl1pPr>
            <a:lvl2pPr marL="176213" indent="-176213">
              <a:lnSpc>
                <a:spcPct val="90000"/>
              </a:lnSpc>
              <a:spcBef>
                <a:spcPts val="0"/>
              </a:spcBef>
              <a:spcAft>
                <a:spcPts val="1800"/>
              </a:spcAft>
              <a:buFont typeface="Georgia" panose="02040502050405020303" pitchFamily="18" charset="0"/>
              <a:buChar char="­"/>
              <a:defRPr sz="1600">
                <a:solidFill>
                  <a:schemeClr val="tx1"/>
                </a:solidFill>
                <a:latin typeface="+mn-lt"/>
              </a:defRPr>
            </a:lvl2pPr>
            <a:lvl3pPr marL="360363" indent="-184150">
              <a:lnSpc>
                <a:spcPct val="90000"/>
              </a:lnSpc>
              <a:spcBef>
                <a:spcPts val="0"/>
              </a:spcBef>
              <a:spcAft>
                <a:spcPts val="1800"/>
              </a:spcAft>
              <a:buFont typeface="Georgia" panose="02040502050405020303" pitchFamily="18" charset="0"/>
              <a:buChar char="­"/>
              <a:defRPr sz="1600">
                <a:solidFill>
                  <a:schemeClr val="tx1"/>
                </a:solidFill>
                <a:latin typeface="+mn-lt"/>
              </a:defRPr>
            </a:lvl3pPr>
            <a:lvl4pPr marL="666749" indent="0">
              <a:buNone/>
              <a:defRPr>
                <a:latin typeface="+mn-lt"/>
              </a:defRPr>
            </a:lvl4pPr>
            <a:lvl5pPr marL="889000" indent="0">
              <a:buNone/>
              <a:defRPr>
                <a:latin typeface="+mn-lt"/>
              </a:defRPr>
            </a:lvl5pPr>
          </a:lstStyle>
          <a:p>
            <a:pPr lvl="0"/>
            <a:r>
              <a:rPr lang="en-US"/>
              <a:t>Click to edit Master text styles</a:t>
            </a:r>
          </a:p>
          <a:p>
            <a:pPr lvl="1"/>
            <a:r>
              <a:rPr lang="en-US"/>
              <a:t>Second level</a:t>
            </a:r>
          </a:p>
          <a:p>
            <a:pPr lvl="2"/>
            <a:r>
              <a:rPr lang="en-US"/>
              <a:t>Third level</a:t>
            </a:r>
          </a:p>
        </p:txBody>
      </p:sp>
      <p:sp>
        <p:nvSpPr>
          <p:cNvPr id="15" name="Line">
            <a:extLst>
              <a:ext uri="{FF2B5EF4-FFF2-40B4-BE49-F238E27FC236}">
                <a16:creationId xmlns:a16="http://schemas.microsoft.com/office/drawing/2014/main" id="{09367C65-3FF5-424D-97B5-D85E61AE8804}"/>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8" name="Group 4">
            <a:extLst>
              <a:ext uri="{FF2B5EF4-FFF2-40B4-BE49-F238E27FC236}">
                <a16:creationId xmlns:a16="http://schemas.microsoft.com/office/drawing/2014/main" id="{31803961-6693-4ECB-BD73-7A67A559301A}"/>
              </a:ext>
            </a:extLst>
          </p:cNvPr>
          <p:cNvGrpSpPr>
            <a:grpSpLocks noChangeAspect="1"/>
          </p:cNvGrpSpPr>
          <p:nvPr/>
        </p:nvGrpSpPr>
        <p:grpSpPr bwMode="auto">
          <a:xfrm>
            <a:off x="11296078" y="368300"/>
            <a:ext cx="524447" cy="468313"/>
            <a:chOff x="7024" y="3734"/>
            <a:chExt cx="1308" cy="1168"/>
          </a:xfrm>
          <a:solidFill>
            <a:schemeClr val="tx1"/>
          </a:solidFill>
        </p:grpSpPr>
        <p:sp>
          <p:nvSpPr>
            <p:cNvPr id="19" name="Rectangle 5">
              <a:extLst>
                <a:ext uri="{FF2B5EF4-FFF2-40B4-BE49-F238E27FC236}">
                  <a16:creationId xmlns:a16="http://schemas.microsoft.com/office/drawing/2014/main" id="{8997B274-4F37-491B-BA75-DD29299B0ADE}"/>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0" name="Rectangle 6">
              <a:extLst>
                <a:ext uri="{FF2B5EF4-FFF2-40B4-BE49-F238E27FC236}">
                  <a16:creationId xmlns:a16="http://schemas.microsoft.com/office/drawing/2014/main" id="{30BAFB26-0563-4B9E-835B-9C7C1D3201C4}"/>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1" name="Rectangle 7">
              <a:extLst>
                <a:ext uri="{FF2B5EF4-FFF2-40B4-BE49-F238E27FC236}">
                  <a16:creationId xmlns:a16="http://schemas.microsoft.com/office/drawing/2014/main" id="{7892BCD4-8FEE-4F88-9624-A8F083BE1225}"/>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 name="Slide Number Placeholder 1">
            <a:extLst>
              <a:ext uri="{FF2B5EF4-FFF2-40B4-BE49-F238E27FC236}">
                <a16:creationId xmlns:a16="http://schemas.microsoft.com/office/drawing/2014/main" id="{4A6D0DA1-9357-4ED7-89AF-192FBBAE7480}"/>
              </a:ext>
            </a:extLst>
          </p:cNvPr>
          <p:cNvSpPr>
            <a:spLocks noGrp="1"/>
          </p:cNvSpPr>
          <p:nvPr>
            <p:ph type="sldNum" sz="quarter" idx="14"/>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784381274"/>
      </p:ext>
    </p:extLst>
  </p:cSld>
  <p:clrMapOvr>
    <a:masterClrMapping/>
  </p:clrMapOvr>
  <p:transition spd="med"/>
  <p:extLst>
    <p:ext uri="{DCECCB84-F9BA-43D5-87BE-67443E8EF086}">
      <p15:sldGuideLst xmlns:p15="http://schemas.microsoft.com/office/powerpoint/2012/main">
        <p15:guide id="4" orient="horz" pos="527">
          <p15:clr>
            <a:srgbClr val="FBAE40"/>
          </p15:clr>
        </p15:guide>
        <p15:guide id="8" orient="horz" pos="1366">
          <p15:clr>
            <a:srgbClr val="FBAE40"/>
          </p15:clr>
        </p15:guide>
        <p15:guide id="12" orient="horz" pos="890">
          <p15:clr>
            <a:srgbClr val="FBAE40"/>
          </p15:clr>
        </p15:guide>
        <p15:guide id="13" orient="horz" pos="1661" userDrawn="1">
          <p15:clr>
            <a:srgbClr val="FBAE40"/>
          </p15:clr>
        </p15:guide>
        <p15:guide id="18" pos="2683">
          <p15:clr>
            <a:srgbClr val="FBAE40"/>
          </p15:clr>
        </p15:guide>
        <p15:guide id="19" pos="2547">
          <p15:clr>
            <a:srgbClr val="FBAE40"/>
          </p15:clr>
        </p15:guide>
        <p15:guide id="20" pos="3772">
          <p15:clr>
            <a:srgbClr val="FBAE40"/>
          </p15:clr>
        </p15:guide>
        <p15:guide id="21" pos="3908">
          <p15:clr>
            <a:srgbClr val="FBAE40"/>
          </p15:clr>
        </p15:guide>
        <p15:guide id="22" pos="5133">
          <p15:clr>
            <a:srgbClr val="FBAE40"/>
          </p15:clr>
        </p15:guide>
        <p15:guide id="23" pos="499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ext (1/3 - 2/3)">
    <p:bg>
      <p:bgPr>
        <a:solidFill>
          <a:srgbClr val="FFFFFF"/>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7F23680B-0A1E-4FB3-8F8B-DF47984B4980}"/>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0DDA0EC7-AE7F-4D16-B77C-47B1812D71FE}"/>
              </a:ext>
            </a:extLst>
          </p:cNvPr>
          <p:cNvGrpSpPr>
            <a:grpSpLocks noChangeAspect="1"/>
          </p:cNvGrpSpPr>
          <p:nvPr/>
        </p:nvGrpSpPr>
        <p:grpSpPr bwMode="auto">
          <a:xfrm>
            <a:off x="11296078" y="368300"/>
            <a:ext cx="524447" cy="468313"/>
            <a:chOff x="7024" y="3734"/>
            <a:chExt cx="1308" cy="1168"/>
          </a:xfrm>
          <a:solidFill>
            <a:schemeClr val="tx1"/>
          </a:solidFill>
        </p:grpSpPr>
        <p:sp>
          <p:nvSpPr>
            <p:cNvPr id="11" name="Rectangle 5">
              <a:extLst>
                <a:ext uri="{FF2B5EF4-FFF2-40B4-BE49-F238E27FC236}">
                  <a16:creationId xmlns:a16="http://schemas.microsoft.com/office/drawing/2014/main" id="{CE0D7CB2-CDC4-4729-82C0-D5F2AF2D1DB6}"/>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FFEF35BF-5E0C-4CC2-BB18-413C40F66D6B}"/>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2FEF34D0-3696-44FF-A859-8CBCC68F6D35}"/>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3" name="Text Placeholder 2">
            <a:extLst>
              <a:ext uri="{FF2B5EF4-FFF2-40B4-BE49-F238E27FC236}">
                <a16:creationId xmlns:a16="http://schemas.microsoft.com/office/drawing/2014/main" id="{84966BFC-D009-49B1-8894-38041CA16705}"/>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tx1"/>
                </a:solidFill>
              </a:defRPr>
            </a:lvl1pPr>
          </a:lstStyle>
          <a:p>
            <a:pPr lvl="0"/>
            <a:r>
              <a:rPr lang="en-US"/>
              <a:t>Presentation name</a:t>
            </a:r>
          </a:p>
        </p:txBody>
      </p:sp>
      <p:sp>
        <p:nvSpPr>
          <p:cNvPr id="16" name="Text Placeholder 2">
            <a:extLst>
              <a:ext uri="{FF2B5EF4-FFF2-40B4-BE49-F238E27FC236}">
                <a16:creationId xmlns:a16="http://schemas.microsoft.com/office/drawing/2014/main" id="{2432EE97-29C4-4CA5-BCB4-537E596FEEC1}"/>
              </a:ext>
            </a:extLst>
          </p:cNvPr>
          <p:cNvSpPr>
            <a:spLocks noGrp="1"/>
          </p:cNvSpPr>
          <p:nvPr>
            <p:ph type="body" sz="quarter" idx="11"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tx1"/>
                </a:solidFill>
                <a:latin typeface="+mn-lt"/>
              </a:defRPr>
            </a:lvl1pPr>
          </a:lstStyle>
          <a:p>
            <a:pPr lvl="0"/>
            <a:r>
              <a:rPr lang="en-US"/>
              <a:t>Section name</a:t>
            </a:r>
            <a:endParaRPr lang="en-GB"/>
          </a:p>
        </p:txBody>
      </p:sp>
      <p:sp>
        <p:nvSpPr>
          <p:cNvPr id="17" name="Title 4">
            <a:extLst>
              <a:ext uri="{FF2B5EF4-FFF2-40B4-BE49-F238E27FC236}">
                <a16:creationId xmlns:a16="http://schemas.microsoft.com/office/drawing/2014/main" id="{5FC06AB4-4D7B-425C-8037-86352CC1DFE6}"/>
              </a:ext>
            </a:extLst>
          </p:cNvPr>
          <p:cNvSpPr>
            <a:spLocks noGrp="1"/>
          </p:cNvSpPr>
          <p:nvPr>
            <p:ph type="title" hasCustomPrompt="1"/>
          </p:nvPr>
        </p:nvSpPr>
        <p:spPr>
          <a:xfrm>
            <a:off x="371476" y="1412875"/>
            <a:ext cx="3671887" cy="553998"/>
          </a:xfrm>
          <a:prstGeom prst="rect">
            <a:avLst/>
          </a:prstGeom>
        </p:spPr>
        <p:txBody>
          <a:bodyPr wrap="square" lIns="0" tIns="0" rIns="0" bIns="0" anchor="t">
            <a:spAutoFit/>
          </a:bodyPr>
          <a:lstStyle>
            <a:lvl1pPr algn="l">
              <a:lnSpc>
                <a:spcPct val="90000"/>
              </a:lnSpc>
              <a:spcAft>
                <a:spcPts val="800"/>
              </a:spcAft>
              <a:defRPr sz="4000" b="1">
                <a:solidFill>
                  <a:schemeClr val="bg2"/>
                </a:solidFill>
                <a:latin typeface="+mj-lt"/>
              </a:defRPr>
            </a:lvl1pPr>
          </a:lstStyle>
          <a:p>
            <a:r>
              <a:rPr lang="en-US"/>
              <a:t>Title text</a:t>
            </a:r>
            <a:endParaRPr lang="en-GB"/>
          </a:p>
        </p:txBody>
      </p:sp>
      <p:sp>
        <p:nvSpPr>
          <p:cNvPr id="14" name="Content Placeholder 13">
            <a:extLst>
              <a:ext uri="{FF2B5EF4-FFF2-40B4-BE49-F238E27FC236}">
                <a16:creationId xmlns:a16="http://schemas.microsoft.com/office/drawing/2014/main" id="{55786F14-B0C4-4EE5-9D4A-C2665FD44805}"/>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A722456F-0944-4F2E-A599-91993B79A7F2}"/>
              </a:ext>
            </a:extLst>
          </p:cNvPr>
          <p:cNvSpPr>
            <a:spLocks noGrp="1"/>
          </p:cNvSpPr>
          <p:nvPr>
            <p:ph type="body" sz="quarter" idx="13"/>
          </p:nvPr>
        </p:nvSpPr>
        <p:spPr>
          <a:xfrm>
            <a:off x="4259264" y="1412875"/>
            <a:ext cx="7561262" cy="5076825"/>
          </a:xfrm>
          <a:prstGeom prst="rect">
            <a:avLst/>
          </a:prstGeom>
        </p:spPr>
        <p:txBody>
          <a:bodyPr lIns="0" tIns="0" rIns="0" bIns="0"/>
          <a:lstStyle>
            <a:lvl1pPr marL="0" indent="0">
              <a:lnSpc>
                <a:spcPct val="90000"/>
              </a:lnSpc>
              <a:spcBef>
                <a:spcPts val="0"/>
              </a:spcBef>
              <a:spcAft>
                <a:spcPts val="1800"/>
              </a:spcAft>
              <a:buNone/>
              <a:defRPr sz="1600">
                <a:solidFill>
                  <a:schemeClr val="tx1"/>
                </a:solidFill>
                <a:latin typeface="+mn-lt"/>
              </a:defRPr>
            </a:lvl1pPr>
            <a:lvl2pPr marL="176213" indent="-176213">
              <a:lnSpc>
                <a:spcPct val="90000"/>
              </a:lnSpc>
              <a:spcBef>
                <a:spcPts val="0"/>
              </a:spcBef>
              <a:spcAft>
                <a:spcPts val="1800"/>
              </a:spcAft>
              <a:buFont typeface="Georgia" panose="02040502050405020303" pitchFamily="18" charset="0"/>
              <a:buChar char="­"/>
              <a:defRPr sz="1600">
                <a:solidFill>
                  <a:schemeClr val="tx1"/>
                </a:solidFill>
                <a:latin typeface="+mn-lt"/>
              </a:defRPr>
            </a:lvl2pPr>
            <a:lvl3pPr marL="360363" indent="-184150">
              <a:lnSpc>
                <a:spcPct val="90000"/>
              </a:lnSpc>
              <a:spcBef>
                <a:spcPts val="0"/>
              </a:spcBef>
              <a:spcAft>
                <a:spcPts val="1800"/>
              </a:spcAft>
              <a:buFont typeface="Georgia" panose="02040502050405020303" pitchFamily="18" charset="0"/>
              <a:buChar char="­"/>
              <a:defRPr sz="1600">
                <a:solidFill>
                  <a:schemeClr val="tx1"/>
                </a:solidFill>
                <a:latin typeface="+mn-lt"/>
              </a:defRPr>
            </a:lvl3pPr>
            <a:lvl4pPr marL="666749" indent="0">
              <a:buNone/>
              <a:defRPr>
                <a:latin typeface="+mn-lt"/>
              </a:defRPr>
            </a:lvl4pPr>
            <a:lvl5pPr marL="889000" indent="0">
              <a:buNone/>
              <a:defRPr>
                <a:latin typeface="+mn-lt"/>
              </a:defRPr>
            </a:lvl5pPr>
          </a:lstStyle>
          <a:p>
            <a:pPr lvl="0"/>
            <a:r>
              <a:rPr lang="en-US"/>
              <a:t>Click to edit Master text styles</a:t>
            </a:r>
          </a:p>
          <a:p>
            <a:pPr lvl="1"/>
            <a:r>
              <a:rPr lang="en-US"/>
              <a:t>Second level</a:t>
            </a:r>
          </a:p>
          <a:p>
            <a:pPr lvl="2"/>
            <a:r>
              <a:rPr lang="en-US"/>
              <a:t>Third level</a:t>
            </a:r>
          </a:p>
        </p:txBody>
      </p:sp>
      <p:sp>
        <p:nvSpPr>
          <p:cNvPr id="15" name="Line">
            <a:extLst>
              <a:ext uri="{FF2B5EF4-FFF2-40B4-BE49-F238E27FC236}">
                <a16:creationId xmlns:a16="http://schemas.microsoft.com/office/drawing/2014/main" id="{09367C65-3FF5-424D-97B5-D85E61AE8804}"/>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8" name="Group 4">
            <a:extLst>
              <a:ext uri="{FF2B5EF4-FFF2-40B4-BE49-F238E27FC236}">
                <a16:creationId xmlns:a16="http://schemas.microsoft.com/office/drawing/2014/main" id="{31803961-6693-4ECB-BD73-7A67A559301A}"/>
              </a:ext>
            </a:extLst>
          </p:cNvPr>
          <p:cNvGrpSpPr>
            <a:grpSpLocks noChangeAspect="1"/>
          </p:cNvGrpSpPr>
          <p:nvPr/>
        </p:nvGrpSpPr>
        <p:grpSpPr bwMode="auto">
          <a:xfrm>
            <a:off x="11296078" y="368300"/>
            <a:ext cx="524447" cy="468313"/>
            <a:chOff x="7024" y="3734"/>
            <a:chExt cx="1308" cy="1168"/>
          </a:xfrm>
          <a:solidFill>
            <a:schemeClr val="tx1"/>
          </a:solidFill>
        </p:grpSpPr>
        <p:sp>
          <p:nvSpPr>
            <p:cNvPr id="19" name="Rectangle 5">
              <a:extLst>
                <a:ext uri="{FF2B5EF4-FFF2-40B4-BE49-F238E27FC236}">
                  <a16:creationId xmlns:a16="http://schemas.microsoft.com/office/drawing/2014/main" id="{8997B274-4F37-491B-BA75-DD29299B0ADE}"/>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0" name="Rectangle 6">
              <a:extLst>
                <a:ext uri="{FF2B5EF4-FFF2-40B4-BE49-F238E27FC236}">
                  <a16:creationId xmlns:a16="http://schemas.microsoft.com/office/drawing/2014/main" id="{30BAFB26-0563-4B9E-835B-9C7C1D3201C4}"/>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1" name="Rectangle 7">
              <a:extLst>
                <a:ext uri="{FF2B5EF4-FFF2-40B4-BE49-F238E27FC236}">
                  <a16:creationId xmlns:a16="http://schemas.microsoft.com/office/drawing/2014/main" id="{7892BCD4-8FEE-4F88-9624-A8F083BE1225}"/>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 name="Slide Number Placeholder 1">
            <a:extLst>
              <a:ext uri="{FF2B5EF4-FFF2-40B4-BE49-F238E27FC236}">
                <a16:creationId xmlns:a16="http://schemas.microsoft.com/office/drawing/2014/main" id="{4A6D0DA1-9357-4ED7-89AF-192FBBAE7480}"/>
              </a:ext>
            </a:extLst>
          </p:cNvPr>
          <p:cNvSpPr>
            <a:spLocks noGrp="1"/>
          </p:cNvSpPr>
          <p:nvPr>
            <p:ph type="sldNum" sz="quarter" idx="14"/>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1922181406"/>
      </p:ext>
    </p:extLst>
  </p:cSld>
  <p:clrMapOvr>
    <a:masterClrMapping/>
  </p:clrMapOvr>
  <p:transition spd="med"/>
  <p:extLst>
    <p:ext uri="{DCECCB84-F9BA-43D5-87BE-67443E8EF086}">
      <p15:sldGuideLst xmlns:p15="http://schemas.microsoft.com/office/powerpoint/2012/main">
        <p15:guide id="4" orient="horz" pos="527">
          <p15:clr>
            <a:srgbClr val="FBAE40"/>
          </p15:clr>
        </p15:guide>
        <p15:guide id="8" orient="horz" pos="890" userDrawn="1">
          <p15:clr>
            <a:srgbClr val="FBAE40"/>
          </p15:clr>
        </p15:guide>
        <p15:guide id="18" pos="2683">
          <p15:clr>
            <a:srgbClr val="FBAE40"/>
          </p15:clr>
        </p15:guide>
        <p15:guide id="19" pos="2547">
          <p15:clr>
            <a:srgbClr val="FBAE40"/>
          </p15:clr>
        </p15:guide>
        <p15:guide id="20" pos="3772">
          <p15:clr>
            <a:srgbClr val="FBAE40"/>
          </p15:clr>
        </p15:guide>
        <p15:guide id="21" pos="3908">
          <p15:clr>
            <a:srgbClr val="FBAE40"/>
          </p15:clr>
        </p15:guide>
        <p15:guide id="22" pos="5133">
          <p15:clr>
            <a:srgbClr val="FBAE40"/>
          </p15:clr>
        </p15:guide>
        <p15:guide id="23" pos="499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1/2 - 1/2)">
    <p:bg>
      <p:bgPr>
        <a:solidFill>
          <a:srgbClr val="FFFFFF"/>
        </a:solidFill>
        <a:effectLst/>
      </p:bgPr>
    </p:bg>
    <p:spTree>
      <p:nvGrpSpPr>
        <p:cNvPr id="1" name=""/>
        <p:cNvGrpSpPr/>
        <p:nvPr/>
      </p:nvGrpSpPr>
      <p:grpSpPr>
        <a:xfrm>
          <a:off x="0" y="0"/>
          <a:ext cx="0" cy="0"/>
          <a:chOff x="0" y="0"/>
          <a:chExt cx="0" cy="0"/>
        </a:xfrm>
      </p:grpSpPr>
      <p:sp>
        <p:nvSpPr>
          <p:cNvPr id="9" name="Line">
            <a:extLst>
              <a:ext uri="{FF2B5EF4-FFF2-40B4-BE49-F238E27FC236}">
                <a16:creationId xmlns:a16="http://schemas.microsoft.com/office/drawing/2014/main" id="{7F23680B-0A1E-4FB3-8F8B-DF47984B4980}"/>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0" name="Group 4">
            <a:extLst>
              <a:ext uri="{FF2B5EF4-FFF2-40B4-BE49-F238E27FC236}">
                <a16:creationId xmlns:a16="http://schemas.microsoft.com/office/drawing/2014/main" id="{0DDA0EC7-AE7F-4D16-B77C-47B1812D71FE}"/>
              </a:ext>
            </a:extLst>
          </p:cNvPr>
          <p:cNvGrpSpPr>
            <a:grpSpLocks noChangeAspect="1"/>
          </p:cNvGrpSpPr>
          <p:nvPr/>
        </p:nvGrpSpPr>
        <p:grpSpPr bwMode="auto">
          <a:xfrm>
            <a:off x="11296078" y="368300"/>
            <a:ext cx="524447" cy="468313"/>
            <a:chOff x="7024" y="3734"/>
            <a:chExt cx="1308" cy="1168"/>
          </a:xfrm>
          <a:solidFill>
            <a:schemeClr val="tx1"/>
          </a:solidFill>
        </p:grpSpPr>
        <p:sp>
          <p:nvSpPr>
            <p:cNvPr id="11" name="Rectangle 5">
              <a:extLst>
                <a:ext uri="{FF2B5EF4-FFF2-40B4-BE49-F238E27FC236}">
                  <a16:creationId xmlns:a16="http://schemas.microsoft.com/office/drawing/2014/main" id="{CE0D7CB2-CDC4-4729-82C0-D5F2AF2D1DB6}"/>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2" name="Rectangle 6">
              <a:extLst>
                <a:ext uri="{FF2B5EF4-FFF2-40B4-BE49-F238E27FC236}">
                  <a16:creationId xmlns:a16="http://schemas.microsoft.com/office/drawing/2014/main" id="{FFEF35BF-5E0C-4CC2-BB18-413C40F66D6B}"/>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3" name="Rectangle 7">
              <a:extLst>
                <a:ext uri="{FF2B5EF4-FFF2-40B4-BE49-F238E27FC236}">
                  <a16:creationId xmlns:a16="http://schemas.microsoft.com/office/drawing/2014/main" id="{2FEF34D0-3696-44FF-A859-8CBCC68F6D35}"/>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3" name="Text Placeholder 2">
            <a:extLst>
              <a:ext uri="{FF2B5EF4-FFF2-40B4-BE49-F238E27FC236}">
                <a16:creationId xmlns:a16="http://schemas.microsoft.com/office/drawing/2014/main" id="{84966BFC-D009-49B1-8894-38041CA16705}"/>
              </a:ext>
            </a:extLst>
          </p:cNvPr>
          <p:cNvSpPr>
            <a:spLocks noGrp="1"/>
          </p:cNvSpPr>
          <p:nvPr>
            <p:ph type="body" sz="quarter" idx="10" hasCustomPrompt="1"/>
          </p:nvPr>
        </p:nvSpPr>
        <p:spPr>
          <a:xfrm>
            <a:off x="371474" y="368300"/>
            <a:ext cx="7561264" cy="249299"/>
          </a:xfrm>
          <a:prstGeom prst="rect">
            <a:avLst/>
          </a:prstGeom>
        </p:spPr>
        <p:txBody>
          <a:bodyPr wrap="square" lIns="0" tIns="0" rIns="0" bIns="0">
            <a:spAutoFit/>
          </a:bodyPr>
          <a:lstStyle>
            <a:lvl1pPr marL="0" indent="0">
              <a:lnSpc>
                <a:spcPct val="90000"/>
              </a:lnSpc>
              <a:spcBef>
                <a:spcPts val="0"/>
              </a:spcBef>
              <a:buNone/>
              <a:defRPr sz="1800" b="1">
                <a:solidFill>
                  <a:schemeClr val="tx1"/>
                </a:solidFill>
              </a:defRPr>
            </a:lvl1pPr>
          </a:lstStyle>
          <a:p>
            <a:pPr lvl="0"/>
            <a:r>
              <a:rPr lang="en-US"/>
              <a:t>Presentation name</a:t>
            </a:r>
          </a:p>
        </p:txBody>
      </p:sp>
      <p:sp>
        <p:nvSpPr>
          <p:cNvPr id="16" name="Text Placeholder 2">
            <a:extLst>
              <a:ext uri="{FF2B5EF4-FFF2-40B4-BE49-F238E27FC236}">
                <a16:creationId xmlns:a16="http://schemas.microsoft.com/office/drawing/2014/main" id="{2432EE97-29C4-4CA5-BCB4-537E596FEEC1}"/>
              </a:ext>
            </a:extLst>
          </p:cNvPr>
          <p:cNvSpPr>
            <a:spLocks noGrp="1"/>
          </p:cNvSpPr>
          <p:nvPr>
            <p:ph type="body" sz="quarter" idx="11" hasCustomPrompt="1"/>
          </p:nvPr>
        </p:nvSpPr>
        <p:spPr>
          <a:xfrm>
            <a:off x="371475" y="642144"/>
            <a:ext cx="7561264" cy="249299"/>
          </a:xfrm>
          <a:prstGeom prst="rect">
            <a:avLst/>
          </a:prstGeom>
        </p:spPr>
        <p:txBody>
          <a:bodyPr wrap="square" lIns="0" tIns="0" rIns="0" bIns="0">
            <a:spAutoFit/>
          </a:bodyPr>
          <a:lstStyle>
            <a:lvl1pPr marL="0" indent="0">
              <a:lnSpc>
                <a:spcPct val="90000"/>
              </a:lnSpc>
              <a:spcBef>
                <a:spcPts val="0"/>
              </a:spcBef>
              <a:buNone/>
              <a:defRPr sz="1800" b="0">
                <a:solidFill>
                  <a:schemeClr val="tx1"/>
                </a:solidFill>
                <a:latin typeface="+mn-lt"/>
              </a:defRPr>
            </a:lvl1pPr>
          </a:lstStyle>
          <a:p>
            <a:pPr lvl="0"/>
            <a:r>
              <a:rPr lang="en-US"/>
              <a:t>Section name</a:t>
            </a:r>
            <a:endParaRPr lang="en-GB"/>
          </a:p>
        </p:txBody>
      </p:sp>
      <p:sp>
        <p:nvSpPr>
          <p:cNvPr id="17" name="Title 4">
            <a:extLst>
              <a:ext uri="{FF2B5EF4-FFF2-40B4-BE49-F238E27FC236}">
                <a16:creationId xmlns:a16="http://schemas.microsoft.com/office/drawing/2014/main" id="{5FC06AB4-4D7B-425C-8037-86352CC1DFE6}"/>
              </a:ext>
            </a:extLst>
          </p:cNvPr>
          <p:cNvSpPr>
            <a:spLocks noGrp="1"/>
          </p:cNvSpPr>
          <p:nvPr>
            <p:ph type="title" hasCustomPrompt="1"/>
          </p:nvPr>
        </p:nvSpPr>
        <p:spPr>
          <a:xfrm>
            <a:off x="371476" y="1412875"/>
            <a:ext cx="5616574" cy="553998"/>
          </a:xfrm>
          <a:prstGeom prst="rect">
            <a:avLst/>
          </a:prstGeom>
        </p:spPr>
        <p:txBody>
          <a:bodyPr wrap="square" lIns="0" tIns="0" rIns="0" bIns="0" anchor="t">
            <a:spAutoFit/>
          </a:bodyPr>
          <a:lstStyle>
            <a:lvl1pPr algn="l">
              <a:lnSpc>
                <a:spcPct val="90000"/>
              </a:lnSpc>
              <a:spcAft>
                <a:spcPts val="800"/>
              </a:spcAft>
              <a:defRPr sz="4000" b="1">
                <a:solidFill>
                  <a:schemeClr val="bg2"/>
                </a:solidFill>
                <a:latin typeface="+mj-lt"/>
              </a:defRPr>
            </a:lvl1pPr>
          </a:lstStyle>
          <a:p>
            <a:r>
              <a:rPr lang="en-US"/>
              <a:t>Title text</a:t>
            </a:r>
            <a:endParaRPr lang="en-GB"/>
          </a:p>
        </p:txBody>
      </p:sp>
      <p:sp>
        <p:nvSpPr>
          <p:cNvPr id="14" name="Content Placeholder 13">
            <a:extLst>
              <a:ext uri="{FF2B5EF4-FFF2-40B4-BE49-F238E27FC236}">
                <a16:creationId xmlns:a16="http://schemas.microsoft.com/office/drawing/2014/main" id="{55786F14-B0C4-4EE5-9D4A-C2665FD44805}"/>
              </a:ext>
            </a:extLst>
          </p:cNvPr>
          <p:cNvSpPr>
            <a:spLocks noGrp="1"/>
          </p:cNvSpPr>
          <p:nvPr>
            <p:ph sz="quarter" idx="12"/>
          </p:nvPr>
        </p:nvSpPr>
        <p:spPr>
          <a:xfrm>
            <a:off x="371475" y="6561138"/>
            <a:ext cx="10872788" cy="123111"/>
          </a:xfrm>
          <a:prstGeom prst="rect">
            <a:avLst/>
          </a:prstGeom>
        </p:spPr>
        <p:txBody>
          <a:bodyPr wrap="square" lIns="0" tIns="0" rIns="0" bIns="0">
            <a:spAutoFit/>
          </a:bodyPr>
          <a:lstStyle>
            <a:lvl1pPr marL="0" indent="0">
              <a:spcBef>
                <a:spcPts val="0"/>
              </a:spcBef>
              <a:buNone/>
              <a:defRPr kumimoji="0" lang="en-US" sz="800" b="0" i="0" u="none" strike="noStrike" cap="none" spc="0" normalizeH="0" baseline="0" smtClean="0">
                <a:ln>
                  <a:noFill/>
                </a:ln>
                <a:solidFill>
                  <a:schemeClr val="bg1">
                    <a:lumMod val="65000"/>
                  </a:schemeClr>
                </a:solidFill>
                <a:effectLst/>
                <a:uFillTx/>
                <a:latin typeface="Arial"/>
                <a:ea typeface="Arial"/>
                <a:cs typeface="Arial"/>
                <a:sym typeface="Arial"/>
              </a:defRPr>
            </a:lvl1pPr>
            <a:lvl2pPr marL="22225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2pPr>
            <a:lvl3pPr marL="444500"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3pPr>
            <a:lvl4pPr marL="666749" indent="0">
              <a:buNone/>
              <a:defRPr kumimoji="0" lang="en-US" sz="800" b="0" i="0" u="none" strike="noStrike" cap="none" spc="0" normalizeH="0" baseline="0" smtClean="0">
                <a:ln>
                  <a:noFill/>
                </a:ln>
                <a:solidFill>
                  <a:srgbClr val="A6A8AA"/>
                </a:solidFill>
                <a:effectLst/>
                <a:uFillTx/>
                <a:latin typeface="Arial"/>
                <a:ea typeface="Arial"/>
                <a:cs typeface="Arial"/>
                <a:sym typeface="Arial"/>
              </a:defRPr>
            </a:lvl4pPr>
            <a:lvl5pPr marL="889000" indent="0">
              <a:buNone/>
              <a:defRPr kumimoji="0" lang="en-GB" sz="800" b="0" i="0" u="none" strike="noStrike" cap="none" spc="0" normalizeH="0" baseline="0">
                <a:ln>
                  <a:noFill/>
                </a:ln>
                <a:solidFill>
                  <a:srgbClr val="A6A8AA"/>
                </a:solidFill>
                <a:effectLst/>
                <a:uFillTx/>
                <a:latin typeface="Arial"/>
                <a:ea typeface="Arial"/>
                <a:cs typeface="Arial"/>
                <a:sym typeface="Aria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A722456F-0944-4F2E-A599-91993B79A7F2}"/>
              </a:ext>
            </a:extLst>
          </p:cNvPr>
          <p:cNvSpPr>
            <a:spLocks noGrp="1"/>
          </p:cNvSpPr>
          <p:nvPr>
            <p:ph type="body" sz="quarter" idx="13"/>
          </p:nvPr>
        </p:nvSpPr>
        <p:spPr>
          <a:xfrm>
            <a:off x="6203950" y="1412875"/>
            <a:ext cx="5616576" cy="5076825"/>
          </a:xfrm>
          <a:prstGeom prst="rect">
            <a:avLst/>
          </a:prstGeom>
        </p:spPr>
        <p:txBody>
          <a:bodyPr lIns="0" tIns="0" rIns="0" bIns="0"/>
          <a:lstStyle>
            <a:lvl1pPr marL="0" indent="0">
              <a:lnSpc>
                <a:spcPct val="90000"/>
              </a:lnSpc>
              <a:spcBef>
                <a:spcPts val="0"/>
              </a:spcBef>
              <a:spcAft>
                <a:spcPts val="1800"/>
              </a:spcAft>
              <a:buNone/>
              <a:defRPr sz="1600">
                <a:solidFill>
                  <a:schemeClr val="tx1"/>
                </a:solidFill>
                <a:latin typeface="+mn-lt"/>
              </a:defRPr>
            </a:lvl1pPr>
            <a:lvl2pPr marL="176213" indent="-176213">
              <a:lnSpc>
                <a:spcPct val="90000"/>
              </a:lnSpc>
              <a:spcBef>
                <a:spcPts val="0"/>
              </a:spcBef>
              <a:spcAft>
                <a:spcPts val="1800"/>
              </a:spcAft>
              <a:buFont typeface="Georgia" panose="02040502050405020303" pitchFamily="18" charset="0"/>
              <a:buChar char="­"/>
              <a:defRPr sz="1600">
                <a:solidFill>
                  <a:schemeClr val="tx1"/>
                </a:solidFill>
                <a:latin typeface="+mn-lt"/>
              </a:defRPr>
            </a:lvl2pPr>
            <a:lvl3pPr marL="360363" indent="-184150">
              <a:lnSpc>
                <a:spcPct val="90000"/>
              </a:lnSpc>
              <a:spcBef>
                <a:spcPts val="0"/>
              </a:spcBef>
              <a:spcAft>
                <a:spcPts val="1800"/>
              </a:spcAft>
              <a:buFont typeface="Georgia" panose="02040502050405020303" pitchFamily="18" charset="0"/>
              <a:buChar char="­"/>
              <a:defRPr sz="1600">
                <a:solidFill>
                  <a:schemeClr val="tx1"/>
                </a:solidFill>
                <a:latin typeface="+mn-lt"/>
              </a:defRPr>
            </a:lvl3pPr>
            <a:lvl4pPr marL="666749" indent="0">
              <a:buNone/>
              <a:defRPr>
                <a:latin typeface="+mn-lt"/>
              </a:defRPr>
            </a:lvl4pPr>
            <a:lvl5pPr marL="889000" indent="0">
              <a:buNone/>
              <a:defRPr>
                <a:latin typeface="+mn-lt"/>
              </a:defRPr>
            </a:lvl5pPr>
          </a:lstStyle>
          <a:p>
            <a:pPr lvl="0"/>
            <a:r>
              <a:rPr lang="en-US"/>
              <a:t>Click to edit Master text styles</a:t>
            </a:r>
          </a:p>
          <a:p>
            <a:pPr lvl="1"/>
            <a:r>
              <a:rPr lang="en-US"/>
              <a:t>Second level</a:t>
            </a:r>
          </a:p>
          <a:p>
            <a:pPr lvl="2"/>
            <a:r>
              <a:rPr lang="en-US"/>
              <a:t>Third level</a:t>
            </a:r>
          </a:p>
        </p:txBody>
      </p:sp>
      <p:sp>
        <p:nvSpPr>
          <p:cNvPr id="15" name="Line">
            <a:extLst>
              <a:ext uri="{FF2B5EF4-FFF2-40B4-BE49-F238E27FC236}">
                <a16:creationId xmlns:a16="http://schemas.microsoft.com/office/drawing/2014/main" id="{8BFCF19D-8FA0-452A-9167-AC2A095CC426}"/>
              </a:ext>
            </a:extLst>
          </p:cNvPr>
          <p:cNvSpPr/>
          <p:nvPr/>
        </p:nvSpPr>
        <p:spPr>
          <a:xfrm>
            <a:off x="371475" y="1027510"/>
            <a:ext cx="11449050" cy="0"/>
          </a:xfrm>
          <a:prstGeom prst="line">
            <a:avLst/>
          </a:prstGeom>
          <a:ln w="19050">
            <a:solidFill>
              <a:srgbClr val="29005A"/>
            </a:solidFill>
          </a:ln>
        </p:spPr>
        <p:txBody>
          <a:bodyPr lIns="22859" tIns="22859" rIns="22859" bIns="22859"/>
          <a:lstStyle/>
          <a:p>
            <a:endParaRPr sz="800" dirty="0"/>
          </a:p>
        </p:txBody>
      </p:sp>
      <p:grpSp>
        <p:nvGrpSpPr>
          <p:cNvPr id="18" name="Group 4">
            <a:extLst>
              <a:ext uri="{FF2B5EF4-FFF2-40B4-BE49-F238E27FC236}">
                <a16:creationId xmlns:a16="http://schemas.microsoft.com/office/drawing/2014/main" id="{E1F5A720-4A2D-4773-BC26-0A7EADC27974}"/>
              </a:ext>
            </a:extLst>
          </p:cNvPr>
          <p:cNvGrpSpPr>
            <a:grpSpLocks noChangeAspect="1"/>
          </p:cNvGrpSpPr>
          <p:nvPr/>
        </p:nvGrpSpPr>
        <p:grpSpPr bwMode="auto">
          <a:xfrm>
            <a:off x="11296078" y="368300"/>
            <a:ext cx="524447" cy="468313"/>
            <a:chOff x="7024" y="3734"/>
            <a:chExt cx="1308" cy="1168"/>
          </a:xfrm>
          <a:solidFill>
            <a:schemeClr val="tx1"/>
          </a:solidFill>
        </p:grpSpPr>
        <p:sp>
          <p:nvSpPr>
            <p:cNvPr id="19" name="Rectangle 5">
              <a:extLst>
                <a:ext uri="{FF2B5EF4-FFF2-40B4-BE49-F238E27FC236}">
                  <a16:creationId xmlns:a16="http://schemas.microsoft.com/office/drawing/2014/main" id="{F4847293-DEF9-4E79-94EB-6428D505E82E}"/>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0" name="Rectangle 6">
              <a:extLst>
                <a:ext uri="{FF2B5EF4-FFF2-40B4-BE49-F238E27FC236}">
                  <a16:creationId xmlns:a16="http://schemas.microsoft.com/office/drawing/2014/main" id="{795F31B6-6BA9-4E85-85F4-40A7472312DA}"/>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21" name="Rectangle 7">
              <a:extLst>
                <a:ext uri="{FF2B5EF4-FFF2-40B4-BE49-F238E27FC236}">
                  <a16:creationId xmlns:a16="http://schemas.microsoft.com/office/drawing/2014/main" id="{ECB93053-4015-4462-9FF6-48AA395E4FC0}"/>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
        <p:nvSpPr>
          <p:cNvPr id="2" name="Slide Number Placeholder 1">
            <a:extLst>
              <a:ext uri="{FF2B5EF4-FFF2-40B4-BE49-F238E27FC236}">
                <a16:creationId xmlns:a16="http://schemas.microsoft.com/office/drawing/2014/main" id="{8BF33F4B-3976-4746-8DD6-4548EBACEE24}"/>
              </a:ext>
            </a:extLst>
          </p:cNvPr>
          <p:cNvSpPr>
            <a:spLocks noGrp="1"/>
          </p:cNvSpPr>
          <p:nvPr>
            <p:ph type="sldNum" sz="quarter" idx="14"/>
          </p:nvPr>
        </p:nvSpPr>
        <p:spPr/>
        <p:txBody>
          <a:bodyPr/>
          <a:lstStyle>
            <a:lvl1pPr>
              <a:defRPr>
                <a:solidFill>
                  <a:schemeClr val="bg1">
                    <a:lumMod val="65000"/>
                  </a:schemeClr>
                </a:solidFill>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3373966566"/>
      </p:ext>
    </p:extLst>
  </p:cSld>
  <p:clrMapOvr>
    <a:masterClrMapping/>
  </p:clrMapOvr>
  <p:transition spd="med"/>
  <p:extLst>
    <p:ext uri="{DCECCB84-F9BA-43D5-87BE-67443E8EF086}">
      <p15:sldGuideLst xmlns:p15="http://schemas.microsoft.com/office/powerpoint/2012/main">
        <p15:guide id="4" orient="horz" pos="527">
          <p15:clr>
            <a:srgbClr val="FBAE40"/>
          </p15:clr>
        </p15:guide>
        <p15:guide id="5" pos="3772">
          <p15:clr>
            <a:srgbClr val="FBAE40"/>
          </p15:clr>
        </p15:guide>
        <p15:guide id="6" pos="3908">
          <p15:clr>
            <a:srgbClr val="FBAE40"/>
          </p15:clr>
        </p15:guide>
        <p15:guide id="12" orient="horz" pos="890">
          <p15:clr>
            <a:srgbClr val="FBAE40"/>
          </p15:clr>
        </p15:guide>
        <p15:guide id="14" pos="2683">
          <p15:clr>
            <a:srgbClr val="FBAE40"/>
          </p15:clr>
        </p15:guide>
        <p15:guide id="15" pos="2547">
          <p15:clr>
            <a:srgbClr val="FBAE40"/>
          </p15:clr>
        </p15:guide>
        <p15:guide id="16" pos="4997">
          <p15:clr>
            <a:srgbClr val="FBAE40"/>
          </p15:clr>
        </p15:guide>
        <p15:guide id="17" pos="513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E00E6"/>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347207-B285-4FD9-A838-9E5668D85B49}"/>
              </a:ext>
            </a:extLst>
          </p:cNvPr>
          <p:cNvSpPr>
            <a:spLocks noGrp="1"/>
          </p:cNvSpPr>
          <p:nvPr>
            <p:ph type="sldNum" sz="quarter" idx="4"/>
          </p:nvPr>
        </p:nvSpPr>
        <p:spPr>
          <a:xfrm>
            <a:off x="11460525" y="6561138"/>
            <a:ext cx="360000" cy="123111"/>
          </a:xfrm>
          <a:prstGeom prst="rect">
            <a:avLst/>
          </a:prstGeom>
        </p:spPr>
        <p:txBody>
          <a:bodyPr vert="horz" lIns="0" tIns="0" rIns="0" bIns="0" rtlCol="0" anchor="ctr">
            <a:spAutoFit/>
          </a:bodyPr>
          <a:lstStyle>
            <a:lvl1pPr algn="r">
              <a:defRPr sz="800">
                <a:solidFill>
                  <a:schemeClr val="bg1"/>
                </a:solidFill>
                <a:latin typeface="+mj-lt"/>
              </a:defRPr>
            </a:lvl1pPr>
          </a:lstStyle>
          <a:p>
            <a:fld id="{0A52C1A0-709D-4F84-8CF1-F4FFD20C93B3}" type="slidenum">
              <a:rPr lang="en-GB" smtClean="0"/>
              <a:pPr/>
              <a:t>‹#›</a:t>
            </a:fld>
            <a:endParaRPr lang="en-GB" dirty="0"/>
          </a:p>
        </p:txBody>
      </p:sp>
    </p:spTree>
    <p:extLst>
      <p:ext uri="{BB962C8B-B14F-4D97-AF65-F5344CB8AC3E}">
        <p14:creationId xmlns:p14="http://schemas.microsoft.com/office/powerpoint/2010/main" val="3976952246"/>
      </p:ext>
    </p:extLst>
  </p:cSld>
  <p:clrMap bg1="lt1" tx1="dk1" bg2="lt2" tx2="dk2" accent1="accent1" accent2="accent2" accent3="accent3" accent4="accent4" accent5="accent5" accent6="accent6" hlink="hlink" folHlink="folHlink"/>
  <p:sldLayoutIdLst>
    <p:sldLayoutId id="2147483692" r:id="rId1"/>
    <p:sldLayoutId id="2147483673" r:id="rId2"/>
    <p:sldLayoutId id="2147483694" r:id="rId3"/>
    <p:sldLayoutId id="2147483674" r:id="rId4"/>
    <p:sldLayoutId id="2147483675" r:id="rId5"/>
    <p:sldLayoutId id="2147483676" r:id="rId6"/>
    <p:sldLayoutId id="2147483697" r:id="rId7"/>
    <p:sldLayoutId id="2147483677" r:id="rId8"/>
    <p:sldLayoutId id="2147483678" r:id="rId9"/>
    <p:sldLayoutId id="2147483679" r:id="rId10"/>
    <p:sldLayoutId id="2147483680" r:id="rId11"/>
    <p:sldLayoutId id="2147483696" r:id="rId12"/>
    <p:sldLayoutId id="2147483681" r:id="rId13"/>
    <p:sldLayoutId id="2147483682" r:id="rId14"/>
    <p:sldLayoutId id="2147483695"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Lst>
  <p:transition spd="med"/>
  <p:hf hdr="0" ftr="0" dt="0"/>
  <p:txStyles>
    <p:titleStyle>
      <a:lvl1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305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p:bodyStyle>
    <p:otherStyle>
      <a:lvl1pPr marL="0" marR="0" indent="0" algn="r" defTabSz="410765"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1pPr>
      <a:lvl2pPr marL="0" marR="0" indent="0" algn="r" defTabSz="410765"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2pPr>
      <a:lvl3pPr marL="0" marR="0" indent="0" algn="r" defTabSz="410765"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3pPr>
      <a:lvl4pPr marL="0" marR="0" indent="0" algn="r" defTabSz="410765"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4pPr>
      <a:lvl5pPr marL="0" marR="0" indent="0" algn="r" defTabSz="410765"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5pPr>
      <a:lvl6pPr marL="0" marR="0" indent="0" algn="r" defTabSz="410765"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6pPr>
      <a:lvl7pPr marL="0" marR="0" indent="0" algn="r" defTabSz="410765"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7pPr>
      <a:lvl8pPr marL="0" marR="0" indent="0" algn="r" defTabSz="410765"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8pPr>
      <a:lvl9pPr marL="0" marR="0" indent="0" algn="r" defTabSz="410765"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6" orient="horz" pos="4088">
          <p15:clr>
            <a:srgbClr val="F26B43"/>
          </p15:clr>
        </p15:guide>
        <p15:guide id="7" pos="7446">
          <p15:clr>
            <a:srgbClr val="F26B43"/>
          </p15:clr>
        </p15:guide>
        <p15:guide id="8" orient="horz" pos="4133">
          <p15:clr>
            <a:srgbClr val="F26B43"/>
          </p15:clr>
        </p15:guide>
        <p15:guide id="9" pos="234">
          <p15:clr>
            <a:srgbClr val="F26B43"/>
          </p15:clr>
        </p15:guide>
        <p15:guide id="10" orient="horz" pos="232">
          <p15:clr>
            <a:srgbClr val="F26B43"/>
          </p15:clr>
        </p15:guide>
        <p15:guide id="11"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Background pattern&#10;&#10;Description automatically generated">
            <a:extLst>
              <a:ext uri="{FF2B5EF4-FFF2-40B4-BE49-F238E27FC236}">
                <a16:creationId xmlns:a16="http://schemas.microsoft.com/office/drawing/2014/main" id="{367A9BB4-0C86-4ABD-AF99-6BE58FDBB5ED}"/>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D83D0D1E-D229-4966-9DE1-744492C82B46}"/>
              </a:ext>
            </a:extLst>
          </p:cNvPr>
          <p:cNvSpPr>
            <a:spLocks noGrp="1"/>
          </p:cNvSpPr>
          <p:nvPr>
            <p:ph type="body" sz="quarter" idx="10"/>
          </p:nvPr>
        </p:nvSpPr>
        <p:spPr/>
        <p:txBody>
          <a:bodyPr/>
          <a:lstStyle/>
          <a:p>
            <a:r>
              <a:rPr lang="en-GB" dirty="0"/>
              <a:t>–</a:t>
            </a:r>
          </a:p>
          <a:p>
            <a:r>
              <a:rPr lang="en-GB" dirty="0"/>
              <a:t>IPA Business Growth Conference </a:t>
            </a:r>
          </a:p>
          <a:p>
            <a:r>
              <a:rPr lang="en-GB" dirty="0"/>
              <a:t>November 2020</a:t>
            </a:r>
          </a:p>
        </p:txBody>
      </p:sp>
      <p:sp>
        <p:nvSpPr>
          <p:cNvPr id="17" name="Text Placeholder 16">
            <a:extLst>
              <a:ext uri="{FF2B5EF4-FFF2-40B4-BE49-F238E27FC236}">
                <a16:creationId xmlns:a16="http://schemas.microsoft.com/office/drawing/2014/main" id="{6ED6C399-ABF8-402D-9113-41419ADB52F9}"/>
              </a:ext>
            </a:extLst>
          </p:cNvPr>
          <p:cNvSpPr>
            <a:spLocks noGrp="1"/>
          </p:cNvSpPr>
          <p:nvPr>
            <p:ph type="body" sz="quarter" idx="13"/>
          </p:nvPr>
        </p:nvSpPr>
        <p:spPr>
          <a:xfrm>
            <a:off x="371473" y="2617686"/>
            <a:ext cx="6814025" cy="2180084"/>
          </a:xfrm>
        </p:spPr>
        <p:txBody>
          <a:bodyPr/>
          <a:lstStyle/>
          <a:p>
            <a:r>
              <a:rPr lang="en-GB" dirty="0"/>
              <a:t>The Future of </a:t>
            </a:r>
          </a:p>
          <a:p>
            <a:r>
              <a:rPr lang="en-GB" dirty="0"/>
              <a:t>Brand &amp; Agency Relationships </a:t>
            </a:r>
          </a:p>
        </p:txBody>
      </p:sp>
      <p:grpSp>
        <p:nvGrpSpPr>
          <p:cNvPr id="26" name="Group 4">
            <a:extLst>
              <a:ext uri="{FF2B5EF4-FFF2-40B4-BE49-F238E27FC236}">
                <a16:creationId xmlns:a16="http://schemas.microsoft.com/office/drawing/2014/main" id="{5ADE19A9-1DFD-4607-927F-623EE8FAC4B8}"/>
              </a:ext>
            </a:extLst>
          </p:cNvPr>
          <p:cNvGrpSpPr>
            <a:grpSpLocks noChangeAspect="1"/>
          </p:cNvGrpSpPr>
          <p:nvPr/>
        </p:nvGrpSpPr>
        <p:grpSpPr bwMode="auto">
          <a:xfrm>
            <a:off x="371496" y="368302"/>
            <a:ext cx="2556000" cy="760970"/>
            <a:chOff x="232" y="888"/>
            <a:chExt cx="4736" cy="1410"/>
          </a:xfrm>
          <a:solidFill>
            <a:schemeClr val="bg1"/>
          </a:solidFill>
        </p:grpSpPr>
        <p:sp>
          <p:nvSpPr>
            <p:cNvPr id="27" name="Freeform 5">
              <a:extLst>
                <a:ext uri="{FF2B5EF4-FFF2-40B4-BE49-F238E27FC236}">
                  <a16:creationId xmlns:a16="http://schemas.microsoft.com/office/drawing/2014/main" id="{32109362-C686-42FA-86FF-7300B00899A3}"/>
                </a:ext>
              </a:extLst>
            </p:cNvPr>
            <p:cNvSpPr>
              <a:spLocks noEditPoints="1"/>
            </p:cNvSpPr>
            <p:nvPr/>
          </p:nvSpPr>
          <p:spPr bwMode="auto">
            <a:xfrm>
              <a:off x="2420" y="1471"/>
              <a:ext cx="326" cy="277"/>
            </a:xfrm>
            <a:custGeom>
              <a:avLst/>
              <a:gdLst>
                <a:gd name="T0" fmla="*/ 102 w 137"/>
                <a:gd name="T1" fmla="*/ 2 h 116"/>
                <a:gd name="T2" fmla="*/ 102 w 137"/>
                <a:gd name="T3" fmla="*/ 12 h 116"/>
                <a:gd name="T4" fmla="*/ 63 w 137"/>
                <a:gd name="T5" fmla="*/ 0 h 116"/>
                <a:gd name="T6" fmla="*/ 0 w 137"/>
                <a:gd name="T7" fmla="*/ 58 h 116"/>
                <a:gd name="T8" fmla="*/ 63 w 137"/>
                <a:gd name="T9" fmla="*/ 116 h 116"/>
                <a:gd name="T10" fmla="*/ 102 w 137"/>
                <a:gd name="T11" fmla="*/ 104 h 116"/>
                <a:gd name="T12" fmla="*/ 102 w 137"/>
                <a:gd name="T13" fmla="*/ 113 h 116"/>
                <a:gd name="T14" fmla="*/ 137 w 137"/>
                <a:gd name="T15" fmla="*/ 113 h 116"/>
                <a:gd name="T16" fmla="*/ 137 w 137"/>
                <a:gd name="T17" fmla="*/ 2 h 116"/>
                <a:gd name="T18" fmla="*/ 102 w 137"/>
                <a:gd name="T19" fmla="*/ 2 h 116"/>
                <a:gd name="T20" fmla="*/ 70 w 137"/>
                <a:gd name="T21" fmla="*/ 88 h 116"/>
                <a:gd name="T22" fmla="*/ 36 w 137"/>
                <a:gd name="T23" fmla="*/ 58 h 116"/>
                <a:gd name="T24" fmla="*/ 70 w 137"/>
                <a:gd name="T25" fmla="*/ 28 h 116"/>
                <a:gd name="T26" fmla="*/ 104 w 137"/>
                <a:gd name="T27" fmla="*/ 58 h 116"/>
                <a:gd name="T28" fmla="*/ 70 w 137"/>
                <a:gd name="T29"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16">
                  <a:moveTo>
                    <a:pt x="102" y="2"/>
                  </a:moveTo>
                  <a:cubicBezTo>
                    <a:pt x="102" y="12"/>
                    <a:pt x="102" y="12"/>
                    <a:pt x="102" y="12"/>
                  </a:cubicBezTo>
                  <a:cubicBezTo>
                    <a:pt x="92" y="5"/>
                    <a:pt x="80" y="0"/>
                    <a:pt x="63" y="0"/>
                  </a:cubicBezTo>
                  <a:cubicBezTo>
                    <a:pt x="42" y="0"/>
                    <a:pt x="0" y="12"/>
                    <a:pt x="0" y="58"/>
                  </a:cubicBezTo>
                  <a:cubicBezTo>
                    <a:pt x="0" y="103"/>
                    <a:pt x="42" y="116"/>
                    <a:pt x="63" y="116"/>
                  </a:cubicBezTo>
                  <a:cubicBezTo>
                    <a:pt x="80" y="116"/>
                    <a:pt x="92" y="111"/>
                    <a:pt x="102" y="104"/>
                  </a:cubicBezTo>
                  <a:cubicBezTo>
                    <a:pt x="102" y="113"/>
                    <a:pt x="102" y="113"/>
                    <a:pt x="102" y="113"/>
                  </a:cubicBezTo>
                  <a:cubicBezTo>
                    <a:pt x="137" y="113"/>
                    <a:pt x="137" y="113"/>
                    <a:pt x="137" y="113"/>
                  </a:cubicBezTo>
                  <a:cubicBezTo>
                    <a:pt x="137" y="2"/>
                    <a:pt x="137" y="2"/>
                    <a:pt x="137" y="2"/>
                  </a:cubicBezTo>
                  <a:lnTo>
                    <a:pt x="102" y="2"/>
                  </a:lnTo>
                  <a:close/>
                  <a:moveTo>
                    <a:pt x="70" y="88"/>
                  </a:moveTo>
                  <a:cubicBezTo>
                    <a:pt x="50" y="88"/>
                    <a:pt x="36" y="75"/>
                    <a:pt x="36" y="58"/>
                  </a:cubicBezTo>
                  <a:cubicBezTo>
                    <a:pt x="36" y="39"/>
                    <a:pt x="50" y="28"/>
                    <a:pt x="70" y="28"/>
                  </a:cubicBezTo>
                  <a:cubicBezTo>
                    <a:pt x="90" y="28"/>
                    <a:pt x="104" y="40"/>
                    <a:pt x="104" y="58"/>
                  </a:cubicBezTo>
                  <a:cubicBezTo>
                    <a:pt x="104" y="77"/>
                    <a:pt x="91" y="88"/>
                    <a:pt x="7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6">
              <a:extLst>
                <a:ext uri="{FF2B5EF4-FFF2-40B4-BE49-F238E27FC236}">
                  <a16:creationId xmlns:a16="http://schemas.microsoft.com/office/drawing/2014/main" id="{DB11687E-0532-4343-B201-17AF6D1E17A8}"/>
                </a:ext>
              </a:extLst>
            </p:cNvPr>
            <p:cNvSpPr>
              <a:spLocks/>
            </p:cNvSpPr>
            <p:nvPr/>
          </p:nvSpPr>
          <p:spPr bwMode="auto">
            <a:xfrm>
              <a:off x="3161" y="1386"/>
              <a:ext cx="256" cy="354"/>
            </a:xfrm>
            <a:custGeom>
              <a:avLst/>
              <a:gdLst>
                <a:gd name="T0" fmla="*/ 31 w 108"/>
                <a:gd name="T1" fmla="*/ 113 h 149"/>
                <a:gd name="T2" fmla="*/ 31 w 108"/>
                <a:gd name="T3" fmla="*/ 65 h 149"/>
                <a:gd name="T4" fmla="*/ 0 w 108"/>
                <a:gd name="T5" fmla="*/ 65 h 149"/>
                <a:gd name="T6" fmla="*/ 0 w 108"/>
                <a:gd name="T7" fmla="*/ 38 h 149"/>
                <a:gd name="T8" fmla="*/ 31 w 108"/>
                <a:gd name="T9" fmla="*/ 38 h 149"/>
                <a:gd name="T10" fmla="*/ 31 w 108"/>
                <a:gd name="T11" fmla="*/ 0 h 149"/>
                <a:gd name="T12" fmla="*/ 67 w 108"/>
                <a:gd name="T13" fmla="*/ 0 h 149"/>
                <a:gd name="T14" fmla="*/ 67 w 108"/>
                <a:gd name="T15" fmla="*/ 38 h 149"/>
                <a:gd name="T16" fmla="*/ 108 w 108"/>
                <a:gd name="T17" fmla="*/ 38 h 149"/>
                <a:gd name="T18" fmla="*/ 108 w 108"/>
                <a:gd name="T19" fmla="*/ 65 h 149"/>
                <a:gd name="T20" fmla="*/ 67 w 108"/>
                <a:gd name="T21" fmla="*/ 65 h 149"/>
                <a:gd name="T22" fmla="*/ 67 w 108"/>
                <a:gd name="T23" fmla="*/ 122 h 149"/>
                <a:gd name="T24" fmla="*/ 83 w 108"/>
                <a:gd name="T25" fmla="*/ 122 h 149"/>
                <a:gd name="T26" fmla="*/ 106 w 108"/>
                <a:gd name="T27" fmla="*/ 122 h 149"/>
                <a:gd name="T28" fmla="*/ 106 w 108"/>
                <a:gd name="T29" fmla="*/ 149 h 149"/>
                <a:gd name="T30" fmla="*/ 71 w 108"/>
                <a:gd name="T31" fmla="*/ 149 h 149"/>
                <a:gd name="T32" fmla="*/ 31 w 108"/>
                <a:gd name="T33" fmla="*/ 1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49">
                  <a:moveTo>
                    <a:pt x="31" y="113"/>
                  </a:moveTo>
                  <a:cubicBezTo>
                    <a:pt x="31" y="65"/>
                    <a:pt x="31" y="65"/>
                    <a:pt x="31" y="65"/>
                  </a:cubicBezTo>
                  <a:cubicBezTo>
                    <a:pt x="0" y="65"/>
                    <a:pt x="0" y="65"/>
                    <a:pt x="0" y="65"/>
                  </a:cubicBezTo>
                  <a:cubicBezTo>
                    <a:pt x="0" y="38"/>
                    <a:pt x="0" y="38"/>
                    <a:pt x="0" y="38"/>
                  </a:cubicBezTo>
                  <a:cubicBezTo>
                    <a:pt x="31" y="38"/>
                    <a:pt x="31" y="38"/>
                    <a:pt x="31" y="38"/>
                  </a:cubicBezTo>
                  <a:cubicBezTo>
                    <a:pt x="31" y="0"/>
                    <a:pt x="31" y="0"/>
                    <a:pt x="31" y="0"/>
                  </a:cubicBezTo>
                  <a:cubicBezTo>
                    <a:pt x="67" y="0"/>
                    <a:pt x="67" y="0"/>
                    <a:pt x="67" y="0"/>
                  </a:cubicBezTo>
                  <a:cubicBezTo>
                    <a:pt x="67" y="38"/>
                    <a:pt x="67" y="38"/>
                    <a:pt x="67" y="38"/>
                  </a:cubicBezTo>
                  <a:cubicBezTo>
                    <a:pt x="108" y="38"/>
                    <a:pt x="108" y="38"/>
                    <a:pt x="108" y="38"/>
                  </a:cubicBezTo>
                  <a:cubicBezTo>
                    <a:pt x="108" y="65"/>
                    <a:pt x="108" y="65"/>
                    <a:pt x="108" y="65"/>
                  </a:cubicBezTo>
                  <a:cubicBezTo>
                    <a:pt x="67" y="65"/>
                    <a:pt x="67" y="65"/>
                    <a:pt x="67" y="65"/>
                  </a:cubicBezTo>
                  <a:cubicBezTo>
                    <a:pt x="67" y="122"/>
                    <a:pt x="67" y="122"/>
                    <a:pt x="67" y="122"/>
                  </a:cubicBezTo>
                  <a:cubicBezTo>
                    <a:pt x="83" y="122"/>
                    <a:pt x="83" y="122"/>
                    <a:pt x="83" y="122"/>
                  </a:cubicBezTo>
                  <a:cubicBezTo>
                    <a:pt x="106" y="122"/>
                    <a:pt x="106" y="122"/>
                    <a:pt x="106" y="122"/>
                  </a:cubicBezTo>
                  <a:cubicBezTo>
                    <a:pt x="106" y="149"/>
                    <a:pt x="106" y="149"/>
                    <a:pt x="106" y="149"/>
                  </a:cubicBezTo>
                  <a:cubicBezTo>
                    <a:pt x="106" y="149"/>
                    <a:pt x="86" y="149"/>
                    <a:pt x="71" y="149"/>
                  </a:cubicBezTo>
                  <a:cubicBezTo>
                    <a:pt x="40" y="149"/>
                    <a:pt x="31" y="136"/>
                    <a:pt x="31"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7">
              <a:extLst>
                <a:ext uri="{FF2B5EF4-FFF2-40B4-BE49-F238E27FC236}">
                  <a16:creationId xmlns:a16="http://schemas.microsoft.com/office/drawing/2014/main" id="{0617D84E-DD62-4CBE-88C1-0CC5E70B6C3C}"/>
                </a:ext>
              </a:extLst>
            </p:cNvPr>
            <p:cNvSpPr>
              <a:spLocks/>
            </p:cNvSpPr>
            <p:nvPr/>
          </p:nvSpPr>
          <p:spPr bwMode="auto">
            <a:xfrm>
              <a:off x="2067" y="1374"/>
              <a:ext cx="344" cy="366"/>
            </a:xfrm>
            <a:custGeom>
              <a:avLst/>
              <a:gdLst>
                <a:gd name="T0" fmla="*/ 0 w 344"/>
                <a:gd name="T1" fmla="*/ 0 h 366"/>
                <a:gd name="T2" fmla="*/ 344 w 344"/>
                <a:gd name="T3" fmla="*/ 0 h 366"/>
                <a:gd name="T4" fmla="*/ 344 w 344"/>
                <a:gd name="T5" fmla="*/ 73 h 366"/>
                <a:gd name="T6" fmla="*/ 88 w 344"/>
                <a:gd name="T7" fmla="*/ 73 h 366"/>
                <a:gd name="T8" fmla="*/ 88 w 344"/>
                <a:gd name="T9" fmla="*/ 157 h 366"/>
                <a:gd name="T10" fmla="*/ 299 w 344"/>
                <a:gd name="T11" fmla="*/ 157 h 366"/>
                <a:gd name="T12" fmla="*/ 299 w 344"/>
                <a:gd name="T13" fmla="*/ 226 h 366"/>
                <a:gd name="T14" fmla="*/ 88 w 344"/>
                <a:gd name="T15" fmla="*/ 226 h 366"/>
                <a:gd name="T16" fmla="*/ 88 w 344"/>
                <a:gd name="T17" fmla="*/ 366 h 366"/>
                <a:gd name="T18" fmla="*/ 0 w 344"/>
                <a:gd name="T19" fmla="*/ 366 h 366"/>
                <a:gd name="T20" fmla="*/ 0 w 344"/>
                <a:gd name="T21"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4" h="366">
                  <a:moveTo>
                    <a:pt x="0" y="0"/>
                  </a:moveTo>
                  <a:lnTo>
                    <a:pt x="344" y="0"/>
                  </a:lnTo>
                  <a:lnTo>
                    <a:pt x="344" y="73"/>
                  </a:lnTo>
                  <a:lnTo>
                    <a:pt x="88" y="73"/>
                  </a:lnTo>
                  <a:lnTo>
                    <a:pt x="88" y="157"/>
                  </a:lnTo>
                  <a:lnTo>
                    <a:pt x="299" y="157"/>
                  </a:lnTo>
                  <a:lnTo>
                    <a:pt x="299" y="226"/>
                  </a:lnTo>
                  <a:lnTo>
                    <a:pt x="88" y="226"/>
                  </a:lnTo>
                  <a:lnTo>
                    <a:pt x="88" y="366"/>
                  </a:lnTo>
                  <a:lnTo>
                    <a:pt x="0" y="3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8">
              <a:extLst>
                <a:ext uri="{FF2B5EF4-FFF2-40B4-BE49-F238E27FC236}">
                  <a16:creationId xmlns:a16="http://schemas.microsoft.com/office/drawing/2014/main" id="{2BA4AD3C-5781-4DDE-BA93-7C54044710AD}"/>
                </a:ext>
              </a:extLst>
            </p:cNvPr>
            <p:cNvSpPr>
              <a:spLocks/>
            </p:cNvSpPr>
            <p:nvPr/>
          </p:nvSpPr>
          <p:spPr bwMode="auto">
            <a:xfrm>
              <a:off x="2812" y="1471"/>
              <a:ext cx="318" cy="277"/>
            </a:xfrm>
            <a:custGeom>
              <a:avLst/>
              <a:gdLst>
                <a:gd name="T0" fmla="*/ 0 w 134"/>
                <a:gd name="T1" fmla="*/ 58 h 116"/>
                <a:gd name="T2" fmla="*/ 70 w 134"/>
                <a:gd name="T3" fmla="*/ 0 h 116"/>
                <a:gd name="T4" fmla="*/ 134 w 134"/>
                <a:gd name="T5" fmla="*/ 34 h 116"/>
                <a:gd name="T6" fmla="*/ 101 w 134"/>
                <a:gd name="T7" fmla="*/ 44 h 116"/>
                <a:gd name="T8" fmla="*/ 70 w 134"/>
                <a:gd name="T9" fmla="*/ 28 h 116"/>
                <a:gd name="T10" fmla="*/ 37 w 134"/>
                <a:gd name="T11" fmla="*/ 58 h 116"/>
                <a:gd name="T12" fmla="*/ 69 w 134"/>
                <a:gd name="T13" fmla="*/ 88 h 116"/>
                <a:gd name="T14" fmla="*/ 102 w 134"/>
                <a:gd name="T15" fmla="*/ 70 h 116"/>
                <a:gd name="T16" fmla="*/ 134 w 134"/>
                <a:gd name="T17" fmla="*/ 81 h 116"/>
                <a:gd name="T18" fmla="*/ 67 w 134"/>
                <a:gd name="T19" fmla="*/ 116 h 116"/>
                <a:gd name="T20" fmla="*/ 0 w 134"/>
                <a:gd name="T2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16">
                  <a:moveTo>
                    <a:pt x="0" y="58"/>
                  </a:moveTo>
                  <a:cubicBezTo>
                    <a:pt x="0" y="12"/>
                    <a:pt x="42" y="0"/>
                    <a:pt x="70" y="0"/>
                  </a:cubicBezTo>
                  <a:cubicBezTo>
                    <a:pt x="103" y="0"/>
                    <a:pt x="125" y="12"/>
                    <a:pt x="134" y="34"/>
                  </a:cubicBezTo>
                  <a:cubicBezTo>
                    <a:pt x="101" y="44"/>
                    <a:pt x="101" y="44"/>
                    <a:pt x="101" y="44"/>
                  </a:cubicBezTo>
                  <a:cubicBezTo>
                    <a:pt x="96" y="34"/>
                    <a:pt x="85" y="28"/>
                    <a:pt x="70" y="28"/>
                  </a:cubicBezTo>
                  <a:cubicBezTo>
                    <a:pt x="51" y="28"/>
                    <a:pt x="37" y="38"/>
                    <a:pt x="37" y="58"/>
                  </a:cubicBezTo>
                  <a:cubicBezTo>
                    <a:pt x="37" y="75"/>
                    <a:pt x="49" y="88"/>
                    <a:pt x="69" y="88"/>
                  </a:cubicBezTo>
                  <a:cubicBezTo>
                    <a:pt x="78" y="88"/>
                    <a:pt x="95" y="85"/>
                    <a:pt x="102" y="70"/>
                  </a:cubicBezTo>
                  <a:cubicBezTo>
                    <a:pt x="134" y="81"/>
                    <a:pt x="134" y="81"/>
                    <a:pt x="134" y="81"/>
                  </a:cubicBezTo>
                  <a:cubicBezTo>
                    <a:pt x="127" y="98"/>
                    <a:pt x="105" y="116"/>
                    <a:pt x="67" y="116"/>
                  </a:cubicBezTo>
                  <a:cubicBezTo>
                    <a:pt x="37" y="116"/>
                    <a:pt x="0" y="102"/>
                    <a:pt x="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9">
              <a:extLst>
                <a:ext uri="{FF2B5EF4-FFF2-40B4-BE49-F238E27FC236}">
                  <a16:creationId xmlns:a16="http://schemas.microsoft.com/office/drawing/2014/main" id="{94DB0984-D8E9-42A7-BBAA-FA33DA6F0C58}"/>
                </a:ext>
              </a:extLst>
            </p:cNvPr>
            <p:cNvSpPr>
              <a:spLocks noEditPoints="1"/>
            </p:cNvSpPr>
            <p:nvPr/>
          </p:nvSpPr>
          <p:spPr bwMode="auto">
            <a:xfrm>
              <a:off x="3465" y="1471"/>
              <a:ext cx="335" cy="277"/>
            </a:xfrm>
            <a:custGeom>
              <a:avLst/>
              <a:gdLst>
                <a:gd name="T0" fmla="*/ 0 w 141"/>
                <a:gd name="T1" fmla="*/ 58 h 116"/>
                <a:gd name="T2" fmla="*/ 70 w 141"/>
                <a:gd name="T3" fmla="*/ 0 h 116"/>
                <a:gd name="T4" fmla="*/ 141 w 141"/>
                <a:gd name="T5" fmla="*/ 58 h 116"/>
                <a:gd name="T6" fmla="*/ 70 w 141"/>
                <a:gd name="T7" fmla="*/ 116 h 116"/>
                <a:gd name="T8" fmla="*/ 0 w 141"/>
                <a:gd name="T9" fmla="*/ 58 h 116"/>
                <a:gd name="T10" fmla="*/ 105 w 141"/>
                <a:gd name="T11" fmla="*/ 58 h 116"/>
                <a:gd name="T12" fmla="*/ 70 w 141"/>
                <a:gd name="T13" fmla="*/ 28 h 116"/>
                <a:gd name="T14" fmla="*/ 36 w 141"/>
                <a:gd name="T15" fmla="*/ 58 h 116"/>
                <a:gd name="T16" fmla="*/ 70 w 141"/>
                <a:gd name="T17" fmla="*/ 88 h 116"/>
                <a:gd name="T18" fmla="*/ 105 w 141"/>
                <a:gd name="T1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6">
                  <a:moveTo>
                    <a:pt x="0" y="58"/>
                  </a:moveTo>
                  <a:cubicBezTo>
                    <a:pt x="0" y="12"/>
                    <a:pt x="40" y="0"/>
                    <a:pt x="70" y="0"/>
                  </a:cubicBezTo>
                  <a:cubicBezTo>
                    <a:pt x="101" y="0"/>
                    <a:pt x="141" y="12"/>
                    <a:pt x="141" y="58"/>
                  </a:cubicBezTo>
                  <a:cubicBezTo>
                    <a:pt x="141" y="102"/>
                    <a:pt x="101" y="116"/>
                    <a:pt x="70" y="116"/>
                  </a:cubicBezTo>
                  <a:cubicBezTo>
                    <a:pt x="40" y="116"/>
                    <a:pt x="0" y="102"/>
                    <a:pt x="0" y="58"/>
                  </a:cubicBezTo>
                  <a:close/>
                  <a:moveTo>
                    <a:pt x="105" y="58"/>
                  </a:moveTo>
                  <a:cubicBezTo>
                    <a:pt x="105" y="40"/>
                    <a:pt x="91" y="28"/>
                    <a:pt x="70" y="28"/>
                  </a:cubicBezTo>
                  <a:cubicBezTo>
                    <a:pt x="50" y="28"/>
                    <a:pt x="36" y="39"/>
                    <a:pt x="36" y="58"/>
                  </a:cubicBezTo>
                  <a:cubicBezTo>
                    <a:pt x="36" y="75"/>
                    <a:pt x="50" y="88"/>
                    <a:pt x="70" y="88"/>
                  </a:cubicBezTo>
                  <a:cubicBezTo>
                    <a:pt x="91" y="88"/>
                    <a:pt x="105" y="77"/>
                    <a:pt x="10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0">
              <a:extLst>
                <a:ext uri="{FF2B5EF4-FFF2-40B4-BE49-F238E27FC236}">
                  <a16:creationId xmlns:a16="http://schemas.microsoft.com/office/drawing/2014/main" id="{8E335093-ED4F-4DE9-B8EB-9F325C1A6686}"/>
                </a:ext>
              </a:extLst>
            </p:cNvPr>
            <p:cNvSpPr>
              <a:spLocks/>
            </p:cNvSpPr>
            <p:nvPr/>
          </p:nvSpPr>
          <p:spPr bwMode="auto">
            <a:xfrm>
              <a:off x="3864" y="1469"/>
              <a:ext cx="216" cy="271"/>
            </a:xfrm>
            <a:custGeom>
              <a:avLst/>
              <a:gdLst>
                <a:gd name="T0" fmla="*/ 0 w 91"/>
                <a:gd name="T1" fmla="*/ 3 h 114"/>
                <a:gd name="T2" fmla="*/ 36 w 91"/>
                <a:gd name="T3" fmla="*/ 3 h 114"/>
                <a:gd name="T4" fmla="*/ 36 w 91"/>
                <a:gd name="T5" fmla="*/ 21 h 114"/>
                <a:gd name="T6" fmla="*/ 90 w 91"/>
                <a:gd name="T7" fmla="*/ 1 h 114"/>
                <a:gd name="T8" fmla="*/ 91 w 91"/>
                <a:gd name="T9" fmla="*/ 1 h 114"/>
                <a:gd name="T10" fmla="*/ 91 w 91"/>
                <a:gd name="T11" fmla="*/ 33 h 114"/>
                <a:gd name="T12" fmla="*/ 81 w 91"/>
                <a:gd name="T13" fmla="*/ 33 h 114"/>
                <a:gd name="T14" fmla="*/ 36 w 91"/>
                <a:gd name="T15" fmla="*/ 45 h 114"/>
                <a:gd name="T16" fmla="*/ 36 w 91"/>
                <a:gd name="T17" fmla="*/ 114 h 114"/>
                <a:gd name="T18" fmla="*/ 0 w 91"/>
                <a:gd name="T19" fmla="*/ 114 h 114"/>
                <a:gd name="T20" fmla="*/ 0 w 91"/>
                <a:gd name="T21"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14">
                  <a:moveTo>
                    <a:pt x="0" y="3"/>
                  </a:moveTo>
                  <a:cubicBezTo>
                    <a:pt x="36" y="3"/>
                    <a:pt x="36" y="3"/>
                    <a:pt x="36" y="3"/>
                  </a:cubicBezTo>
                  <a:cubicBezTo>
                    <a:pt x="36" y="21"/>
                    <a:pt x="36" y="21"/>
                    <a:pt x="36" y="21"/>
                  </a:cubicBezTo>
                  <a:cubicBezTo>
                    <a:pt x="43" y="11"/>
                    <a:pt x="58" y="0"/>
                    <a:pt x="90" y="1"/>
                  </a:cubicBezTo>
                  <a:cubicBezTo>
                    <a:pt x="91" y="1"/>
                    <a:pt x="91" y="1"/>
                    <a:pt x="91" y="1"/>
                  </a:cubicBezTo>
                  <a:cubicBezTo>
                    <a:pt x="91" y="33"/>
                    <a:pt x="91" y="33"/>
                    <a:pt x="91" y="33"/>
                  </a:cubicBezTo>
                  <a:cubicBezTo>
                    <a:pt x="90" y="33"/>
                    <a:pt x="84" y="33"/>
                    <a:pt x="81" y="33"/>
                  </a:cubicBezTo>
                  <a:cubicBezTo>
                    <a:pt x="57" y="33"/>
                    <a:pt x="42" y="39"/>
                    <a:pt x="36" y="45"/>
                  </a:cubicBezTo>
                  <a:cubicBezTo>
                    <a:pt x="36" y="114"/>
                    <a:pt x="36" y="114"/>
                    <a:pt x="36" y="114"/>
                  </a:cubicBezTo>
                  <a:cubicBezTo>
                    <a:pt x="0" y="114"/>
                    <a:pt x="0" y="114"/>
                    <a:pt x="0" y="114"/>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11">
              <a:extLst>
                <a:ext uri="{FF2B5EF4-FFF2-40B4-BE49-F238E27FC236}">
                  <a16:creationId xmlns:a16="http://schemas.microsoft.com/office/drawing/2014/main" id="{EB4EBAB9-14A2-486B-B99A-EA797A6333A1}"/>
                </a:ext>
              </a:extLst>
            </p:cNvPr>
            <p:cNvSpPr>
              <a:spLocks/>
            </p:cNvSpPr>
            <p:nvPr/>
          </p:nvSpPr>
          <p:spPr bwMode="auto">
            <a:xfrm>
              <a:off x="4108" y="1476"/>
              <a:ext cx="354" cy="367"/>
            </a:xfrm>
            <a:custGeom>
              <a:avLst/>
              <a:gdLst>
                <a:gd name="T0" fmla="*/ 16 w 149"/>
                <a:gd name="T1" fmla="*/ 154 h 154"/>
                <a:gd name="T2" fmla="*/ 16 w 149"/>
                <a:gd name="T3" fmla="*/ 127 h 154"/>
                <a:gd name="T4" fmla="*/ 52 w 149"/>
                <a:gd name="T5" fmla="*/ 127 h 154"/>
                <a:gd name="T6" fmla="*/ 57 w 149"/>
                <a:gd name="T7" fmla="*/ 117 h 154"/>
                <a:gd name="T8" fmla="*/ 0 w 149"/>
                <a:gd name="T9" fmla="*/ 0 h 154"/>
                <a:gd name="T10" fmla="*/ 39 w 149"/>
                <a:gd name="T11" fmla="*/ 0 h 154"/>
                <a:gd name="T12" fmla="*/ 76 w 149"/>
                <a:gd name="T13" fmla="*/ 78 h 154"/>
                <a:gd name="T14" fmla="*/ 113 w 149"/>
                <a:gd name="T15" fmla="*/ 0 h 154"/>
                <a:gd name="T16" fmla="*/ 149 w 149"/>
                <a:gd name="T17" fmla="*/ 0 h 154"/>
                <a:gd name="T18" fmla="*/ 91 w 149"/>
                <a:gd name="T19" fmla="*/ 120 h 154"/>
                <a:gd name="T20" fmla="*/ 43 w 149"/>
                <a:gd name="T21" fmla="*/ 154 h 154"/>
                <a:gd name="T22" fmla="*/ 16 w 149"/>
                <a:gd name="T23"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54">
                  <a:moveTo>
                    <a:pt x="16" y="154"/>
                  </a:moveTo>
                  <a:cubicBezTo>
                    <a:pt x="16" y="127"/>
                    <a:pt x="16" y="127"/>
                    <a:pt x="16" y="127"/>
                  </a:cubicBezTo>
                  <a:cubicBezTo>
                    <a:pt x="52" y="127"/>
                    <a:pt x="52" y="127"/>
                    <a:pt x="52" y="127"/>
                  </a:cubicBezTo>
                  <a:cubicBezTo>
                    <a:pt x="57" y="117"/>
                    <a:pt x="57" y="117"/>
                    <a:pt x="57" y="117"/>
                  </a:cubicBezTo>
                  <a:cubicBezTo>
                    <a:pt x="0" y="0"/>
                    <a:pt x="0" y="0"/>
                    <a:pt x="0" y="0"/>
                  </a:cubicBezTo>
                  <a:cubicBezTo>
                    <a:pt x="39" y="0"/>
                    <a:pt x="39" y="0"/>
                    <a:pt x="39" y="0"/>
                  </a:cubicBezTo>
                  <a:cubicBezTo>
                    <a:pt x="76" y="78"/>
                    <a:pt x="76" y="78"/>
                    <a:pt x="76" y="78"/>
                  </a:cubicBezTo>
                  <a:cubicBezTo>
                    <a:pt x="113" y="0"/>
                    <a:pt x="113" y="0"/>
                    <a:pt x="113" y="0"/>
                  </a:cubicBezTo>
                  <a:cubicBezTo>
                    <a:pt x="149" y="0"/>
                    <a:pt x="149" y="0"/>
                    <a:pt x="149" y="0"/>
                  </a:cubicBezTo>
                  <a:cubicBezTo>
                    <a:pt x="91" y="120"/>
                    <a:pt x="91" y="120"/>
                    <a:pt x="91" y="120"/>
                  </a:cubicBezTo>
                  <a:cubicBezTo>
                    <a:pt x="78" y="146"/>
                    <a:pt x="67" y="154"/>
                    <a:pt x="43" y="154"/>
                  </a:cubicBezTo>
                  <a:cubicBezTo>
                    <a:pt x="25" y="154"/>
                    <a:pt x="16" y="154"/>
                    <a:pt x="1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12">
              <a:extLst>
                <a:ext uri="{FF2B5EF4-FFF2-40B4-BE49-F238E27FC236}">
                  <a16:creationId xmlns:a16="http://schemas.microsoft.com/office/drawing/2014/main" id="{D2567554-F616-4613-A61B-007AD5A7347C}"/>
                </a:ext>
              </a:extLst>
            </p:cNvPr>
            <p:cNvSpPr>
              <a:spLocks noEditPoints="1"/>
            </p:cNvSpPr>
            <p:nvPr/>
          </p:nvSpPr>
          <p:spPr bwMode="auto">
            <a:xfrm>
              <a:off x="3949" y="985"/>
              <a:ext cx="328" cy="386"/>
            </a:xfrm>
            <a:custGeom>
              <a:avLst/>
              <a:gdLst>
                <a:gd name="T0" fmla="*/ 138 w 138"/>
                <a:gd name="T1" fmla="*/ 2 h 162"/>
                <a:gd name="T2" fmla="*/ 102 w 138"/>
                <a:gd name="T3" fmla="*/ 2 h 162"/>
                <a:gd name="T4" fmla="*/ 102 w 138"/>
                <a:gd name="T5" fmla="*/ 12 h 162"/>
                <a:gd name="T6" fmla="*/ 63 w 138"/>
                <a:gd name="T7" fmla="*/ 0 h 162"/>
                <a:gd name="T8" fmla="*/ 0 w 138"/>
                <a:gd name="T9" fmla="*/ 58 h 162"/>
                <a:gd name="T10" fmla="*/ 63 w 138"/>
                <a:gd name="T11" fmla="*/ 116 h 162"/>
                <a:gd name="T12" fmla="*/ 102 w 138"/>
                <a:gd name="T13" fmla="*/ 104 h 162"/>
                <a:gd name="T14" fmla="*/ 102 w 138"/>
                <a:gd name="T15" fmla="*/ 106 h 162"/>
                <a:gd name="T16" fmla="*/ 68 w 138"/>
                <a:gd name="T17" fmla="*/ 135 h 162"/>
                <a:gd name="T18" fmla="*/ 30 w 138"/>
                <a:gd name="T19" fmla="*/ 122 h 162"/>
                <a:gd name="T20" fmla="*/ 6 w 138"/>
                <a:gd name="T21" fmla="*/ 137 h 162"/>
                <a:gd name="T22" fmla="*/ 71 w 138"/>
                <a:gd name="T23" fmla="*/ 162 h 162"/>
                <a:gd name="T24" fmla="*/ 138 w 138"/>
                <a:gd name="T25" fmla="*/ 103 h 162"/>
                <a:gd name="T26" fmla="*/ 138 w 138"/>
                <a:gd name="T27" fmla="*/ 2 h 162"/>
                <a:gd name="T28" fmla="*/ 71 w 138"/>
                <a:gd name="T29" fmla="*/ 88 h 162"/>
                <a:gd name="T30" fmla="*/ 36 w 138"/>
                <a:gd name="T31" fmla="*/ 58 h 162"/>
                <a:gd name="T32" fmla="*/ 71 w 138"/>
                <a:gd name="T33" fmla="*/ 29 h 162"/>
                <a:gd name="T34" fmla="*/ 105 w 138"/>
                <a:gd name="T35" fmla="*/ 58 h 162"/>
                <a:gd name="T36" fmla="*/ 71 w 138"/>
                <a:gd name="T37" fmla="*/ 8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62">
                  <a:moveTo>
                    <a:pt x="138" y="2"/>
                  </a:moveTo>
                  <a:cubicBezTo>
                    <a:pt x="102" y="2"/>
                    <a:pt x="102" y="2"/>
                    <a:pt x="102" y="2"/>
                  </a:cubicBezTo>
                  <a:cubicBezTo>
                    <a:pt x="102" y="12"/>
                    <a:pt x="102" y="12"/>
                    <a:pt x="102" y="12"/>
                  </a:cubicBezTo>
                  <a:cubicBezTo>
                    <a:pt x="93" y="5"/>
                    <a:pt x="80" y="0"/>
                    <a:pt x="63" y="0"/>
                  </a:cubicBezTo>
                  <a:cubicBezTo>
                    <a:pt x="43" y="0"/>
                    <a:pt x="0" y="12"/>
                    <a:pt x="0" y="58"/>
                  </a:cubicBezTo>
                  <a:cubicBezTo>
                    <a:pt x="0" y="104"/>
                    <a:pt x="42" y="116"/>
                    <a:pt x="63" y="116"/>
                  </a:cubicBezTo>
                  <a:cubicBezTo>
                    <a:pt x="80" y="116"/>
                    <a:pt x="93" y="111"/>
                    <a:pt x="102" y="104"/>
                  </a:cubicBezTo>
                  <a:cubicBezTo>
                    <a:pt x="102" y="106"/>
                    <a:pt x="102" y="106"/>
                    <a:pt x="102" y="106"/>
                  </a:cubicBezTo>
                  <a:cubicBezTo>
                    <a:pt x="102" y="126"/>
                    <a:pt x="91" y="135"/>
                    <a:pt x="68" y="135"/>
                  </a:cubicBezTo>
                  <a:cubicBezTo>
                    <a:pt x="53" y="135"/>
                    <a:pt x="39" y="130"/>
                    <a:pt x="30" y="122"/>
                  </a:cubicBezTo>
                  <a:cubicBezTo>
                    <a:pt x="6" y="137"/>
                    <a:pt x="6" y="137"/>
                    <a:pt x="6" y="137"/>
                  </a:cubicBezTo>
                  <a:cubicBezTo>
                    <a:pt x="15" y="150"/>
                    <a:pt x="38" y="162"/>
                    <a:pt x="71" y="162"/>
                  </a:cubicBezTo>
                  <a:cubicBezTo>
                    <a:pt x="103" y="162"/>
                    <a:pt x="138" y="151"/>
                    <a:pt x="138" y="103"/>
                  </a:cubicBezTo>
                  <a:cubicBezTo>
                    <a:pt x="138" y="98"/>
                    <a:pt x="138" y="2"/>
                    <a:pt x="138" y="2"/>
                  </a:cubicBezTo>
                  <a:close/>
                  <a:moveTo>
                    <a:pt x="71" y="88"/>
                  </a:moveTo>
                  <a:cubicBezTo>
                    <a:pt x="50" y="88"/>
                    <a:pt x="36" y="76"/>
                    <a:pt x="36" y="58"/>
                  </a:cubicBezTo>
                  <a:cubicBezTo>
                    <a:pt x="36" y="39"/>
                    <a:pt x="50" y="29"/>
                    <a:pt x="71" y="29"/>
                  </a:cubicBezTo>
                  <a:cubicBezTo>
                    <a:pt x="91" y="29"/>
                    <a:pt x="105" y="40"/>
                    <a:pt x="105" y="58"/>
                  </a:cubicBezTo>
                  <a:cubicBezTo>
                    <a:pt x="105" y="77"/>
                    <a:pt x="91" y="88"/>
                    <a:pt x="7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13">
              <a:extLst>
                <a:ext uri="{FF2B5EF4-FFF2-40B4-BE49-F238E27FC236}">
                  <a16:creationId xmlns:a16="http://schemas.microsoft.com/office/drawing/2014/main" id="{C0E1AE9E-CDE7-4F92-8F31-5550FC4E7F30}"/>
                </a:ext>
              </a:extLst>
            </p:cNvPr>
            <p:cNvSpPr>
              <a:spLocks/>
            </p:cNvSpPr>
            <p:nvPr/>
          </p:nvSpPr>
          <p:spPr bwMode="auto">
            <a:xfrm>
              <a:off x="2067" y="888"/>
              <a:ext cx="344" cy="369"/>
            </a:xfrm>
            <a:custGeom>
              <a:avLst/>
              <a:gdLst>
                <a:gd name="T0" fmla="*/ 0 w 344"/>
                <a:gd name="T1" fmla="*/ 0 h 369"/>
                <a:gd name="T2" fmla="*/ 344 w 344"/>
                <a:gd name="T3" fmla="*/ 0 h 369"/>
                <a:gd name="T4" fmla="*/ 344 w 344"/>
                <a:gd name="T5" fmla="*/ 76 h 369"/>
                <a:gd name="T6" fmla="*/ 88 w 344"/>
                <a:gd name="T7" fmla="*/ 76 h 369"/>
                <a:gd name="T8" fmla="*/ 88 w 344"/>
                <a:gd name="T9" fmla="*/ 157 h 369"/>
                <a:gd name="T10" fmla="*/ 299 w 344"/>
                <a:gd name="T11" fmla="*/ 157 h 369"/>
                <a:gd name="T12" fmla="*/ 299 w 344"/>
                <a:gd name="T13" fmla="*/ 228 h 369"/>
                <a:gd name="T14" fmla="*/ 88 w 344"/>
                <a:gd name="T15" fmla="*/ 228 h 369"/>
                <a:gd name="T16" fmla="*/ 88 w 344"/>
                <a:gd name="T17" fmla="*/ 369 h 369"/>
                <a:gd name="T18" fmla="*/ 0 w 344"/>
                <a:gd name="T19" fmla="*/ 369 h 369"/>
                <a:gd name="T20" fmla="*/ 0 w 344"/>
                <a:gd name="T2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4" h="369">
                  <a:moveTo>
                    <a:pt x="0" y="0"/>
                  </a:moveTo>
                  <a:lnTo>
                    <a:pt x="344" y="0"/>
                  </a:lnTo>
                  <a:lnTo>
                    <a:pt x="344" y="76"/>
                  </a:lnTo>
                  <a:lnTo>
                    <a:pt x="88" y="76"/>
                  </a:lnTo>
                  <a:lnTo>
                    <a:pt x="88" y="157"/>
                  </a:lnTo>
                  <a:lnTo>
                    <a:pt x="299" y="157"/>
                  </a:lnTo>
                  <a:lnTo>
                    <a:pt x="299" y="228"/>
                  </a:lnTo>
                  <a:lnTo>
                    <a:pt x="88" y="228"/>
                  </a:lnTo>
                  <a:lnTo>
                    <a:pt x="88" y="369"/>
                  </a:lnTo>
                  <a:lnTo>
                    <a:pt x="0" y="3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4">
              <a:extLst>
                <a:ext uri="{FF2B5EF4-FFF2-40B4-BE49-F238E27FC236}">
                  <a16:creationId xmlns:a16="http://schemas.microsoft.com/office/drawing/2014/main" id="{82300A43-0414-4220-B8D8-E399C5A43E95}"/>
                </a:ext>
              </a:extLst>
            </p:cNvPr>
            <p:cNvSpPr>
              <a:spLocks noEditPoints="1"/>
            </p:cNvSpPr>
            <p:nvPr/>
          </p:nvSpPr>
          <p:spPr bwMode="auto">
            <a:xfrm>
              <a:off x="2425" y="985"/>
              <a:ext cx="335" cy="277"/>
            </a:xfrm>
            <a:custGeom>
              <a:avLst/>
              <a:gdLst>
                <a:gd name="T0" fmla="*/ 0 w 141"/>
                <a:gd name="T1" fmla="*/ 58 h 116"/>
                <a:gd name="T2" fmla="*/ 71 w 141"/>
                <a:gd name="T3" fmla="*/ 0 h 116"/>
                <a:gd name="T4" fmla="*/ 141 w 141"/>
                <a:gd name="T5" fmla="*/ 58 h 116"/>
                <a:gd name="T6" fmla="*/ 71 w 141"/>
                <a:gd name="T7" fmla="*/ 116 h 116"/>
                <a:gd name="T8" fmla="*/ 0 w 141"/>
                <a:gd name="T9" fmla="*/ 58 h 116"/>
                <a:gd name="T10" fmla="*/ 105 w 141"/>
                <a:gd name="T11" fmla="*/ 58 h 116"/>
                <a:gd name="T12" fmla="*/ 71 w 141"/>
                <a:gd name="T13" fmla="*/ 29 h 116"/>
                <a:gd name="T14" fmla="*/ 36 w 141"/>
                <a:gd name="T15" fmla="*/ 58 h 116"/>
                <a:gd name="T16" fmla="*/ 71 w 141"/>
                <a:gd name="T17" fmla="*/ 88 h 116"/>
                <a:gd name="T18" fmla="*/ 105 w 141"/>
                <a:gd name="T1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6">
                  <a:moveTo>
                    <a:pt x="0" y="58"/>
                  </a:moveTo>
                  <a:cubicBezTo>
                    <a:pt x="0" y="13"/>
                    <a:pt x="40" y="0"/>
                    <a:pt x="71" y="0"/>
                  </a:cubicBezTo>
                  <a:cubicBezTo>
                    <a:pt x="101" y="0"/>
                    <a:pt x="141" y="13"/>
                    <a:pt x="141" y="58"/>
                  </a:cubicBezTo>
                  <a:cubicBezTo>
                    <a:pt x="141" y="103"/>
                    <a:pt x="101" y="116"/>
                    <a:pt x="71" y="116"/>
                  </a:cubicBezTo>
                  <a:cubicBezTo>
                    <a:pt x="40" y="116"/>
                    <a:pt x="0" y="103"/>
                    <a:pt x="0" y="58"/>
                  </a:cubicBezTo>
                  <a:close/>
                  <a:moveTo>
                    <a:pt x="105" y="58"/>
                  </a:moveTo>
                  <a:cubicBezTo>
                    <a:pt x="105" y="40"/>
                    <a:pt x="91" y="29"/>
                    <a:pt x="71" y="29"/>
                  </a:cubicBezTo>
                  <a:cubicBezTo>
                    <a:pt x="50" y="29"/>
                    <a:pt x="36" y="39"/>
                    <a:pt x="36" y="58"/>
                  </a:cubicBezTo>
                  <a:cubicBezTo>
                    <a:pt x="36" y="76"/>
                    <a:pt x="50" y="88"/>
                    <a:pt x="71" y="88"/>
                  </a:cubicBezTo>
                  <a:cubicBezTo>
                    <a:pt x="91" y="88"/>
                    <a:pt x="105" y="77"/>
                    <a:pt x="10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5">
              <a:extLst>
                <a:ext uri="{FF2B5EF4-FFF2-40B4-BE49-F238E27FC236}">
                  <a16:creationId xmlns:a16="http://schemas.microsoft.com/office/drawing/2014/main" id="{A66189D9-7507-46C4-9C74-988B22904803}"/>
                </a:ext>
              </a:extLst>
            </p:cNvPr>
            <p:cNvSpPr>
              <a:spLocks/>
            </p:cNvSpPr>
            <p:nvPr/>
          </p:nvSpPr>
          <p:spPr bwMode="auto">
            <a:xfrm>
              <a:off x="2824" y="985"/>
              <a:ext cx="216" cy="272"/>
            </a:xfrm>
            <a:custGeom>
              <a:avLst/>
              <a:gdLst>
                <a:gd name="T0" fmla="*/ 0 w 91"/>
                <a:gd name="T1" fmla="*/ 2 h 114"/>
                <a:gd name="T2" fmla="*/ 36 w 91"/>
                <a:gd name="T3" fmla="*/ 2 h 114"/>
                <a:gd name="T4" fmla="*/ 36 w 91"/>
                <a:gd name="T5" fmla="*/ 20 h 114"/>
                <a:gd name="T6" fmla="*/ 90 w 91"/>
                <a:gd name="T7" fmla="*/ 0 h 114"/>
                <a:gd name="T8" fmla="*/ 91 w 91"/>
                <a:gd name="T9" fmla="*/ 0 h 114"/>
                <a:gd name="T10" fmla="*/ 91 w 91"/>
                <a:gd name="T11" fmla="*/ 33 h 114"/>
                <a:gd name="T12" fmla="*/ 81 w 91"/>
                <a:gd name="T13" fmla="*/ 32 h 114"/>
                <a:gd name="T14" fmla="*/ 36 w 91"/>
                <a:gd name="T15" fmla="*/ 45 h 114"/>
                <a:gd name="T16" fmla="*/ 36 w 91"/>
                <a:gd name="T17" fmla="*/ 114 h 114"/>
                <a:gd name="T18" fmla="*/ 0 w 91"/>
                <a:gd name="T19" fmla="*/ 114 h 114"/>
                <a:gd name="T20" fmla="*/ 0 w 91"/>
                <a:gd name="T21" fmla="*/ 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14">
                  <a:moveTo>
                    <a:pt x="0" y="2"/>
                  </a:moveTo>
                  <a:cubicBezTo>
                    <a:pt x="36" y="2"/>
                    <a:pt x="36" y="2"/>
                    <a:pt x="36" y="2"/>
                  </a:cubicBezTo>
                  <a:cubicBezTo>
                    <a:pt x="36" y="20"/>
                    <a:pt x="36" y="20"/>
                    <a:pt x="36" y="20"/>
                  </a:cubicBezTo>
                  <a:cubicBezTo>
                    <a:pt x="43" y="11"/>
                    <a:pt x="58" y="0"/>
                    <a:pt x="90" y="0"/>
                  </a:cubicBezTo>
                  <a:cubicBezTo>
                    <a:pt x="91" y="0"/>
                    <a:pt x="91" y="0"/>
                    <a:pt x="91" y="0"/>
                  </a:cubicBezTo>
                  <a:cubicBezTo>
                    <a:pt x="91" y="33"/>
                    <a:pt x="91" y="33"/>
                    <a:pt x="91" y="33"/>
                  </a:cubicBezTo>
                  <a:cubicBezTo>
                    <a:pt x="90" y="33"/>
                    <a:pt x="84" y="32"/>
                    <a:pt x="81" y="32"/>
                  </a:cubicBezTo>
                  <a:cubicBezTo>
                    <a:pt x="57" y="32"/>
                    <a:pt x="42" y="39"/>
                    <a:pt x="36" y="45"/>
                  </a:cubicBezTo>
                  <a:cubicBezTo>
                    <a:pt x="36" y="114"/>
                    <a:pt x="36" y="114"/>
                    <a:pt x="36" y="114"/>
                  </a:cubicBezTo>
                  <a:cubicBezTo>
                    <a:pt x="0" y="114"/>
                    <a:pt x="0" y="114"/>
                    <a:pt x="0" y="114"/>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16">
              <a:extLst>
                <a:ext uri="{FF2B5EF4-FFF2-40B4-BE49-F238E27FC236}">
                  <a16:creationId xmlns:a16="http://schemas.microsoft.com/office/drawing/2014/main" id="{3C549C3C-53C4-4B90-A1D7-9247747B995E}"/>
                </a:ext>
              </a:extLst>
            </p:cNvPr>
            <p:cNvSpPr>
              <a:spLocks noEditPoints="1"/>
            </p:cNvSpPr>
            <p:nvPr/>
          </p:nvSpPr>
          <p:spPr bwMode="auto">
            <a:xfrm>
              <a:off x="3069" y="985"/>
              <a:ext cx="325" cy="277"/>
            </a:xfrm>
            <a:custGeom>
              <a:avLst/>
              <a:gdLst>
                <a:gd name="T0" fmla="*/ 70 w 137"/>
                <a:gd name="T1" fmla="*/ 116 h 116"/>
                <a:gd name="T2" fmla="*/ 0 w 137"/>
                <a:gd name="T3" fmla="*/ 58 h 116"/>
                <a:gd name="T4" fmla="*/ 70 w 137"/>
                <a:gd name="T5" fmla="*/ 0 h 116"/>
                <a:gd name="T6" fmla="*/ 137 w 137"/>
                <a:gd name="T7" fmla="*/ 63 h 116"/>
                <a:gd name="T8" fmla="*/ 137 w 137"/>
                <a:gd name="T9" fmla="*/ 69 h 116"/>
                <a:gd name="T10" fmla="*/ 36 w 137"/>
                <a:gd name="T11" fmla="*/ 69 h 116"/>
                <a:gd name="T12" fmla="*/ 71 w 137"/>
                <a:gd name="T13" fmla="*/ 90 h 116"/>
                <a:gd name="T14" fmla="*/ 103 w 137"/>
                <a:gd name="T15" fmla="*/ 77 h 116"/>
                <a:gd name="T16" fmla="*/ 134 w 137"/>
                <a:gd name="T17" fmla="*/ 88 h 116"/>
                <a:gd name="T18" fmla="*/ 70 w 137"/>
                <a:gd name="T19" fmla="*/ 116 h 116"/>
                <a:gd name="T20" fmla="*/ 37 w 137"/>
                <a:gd name="T21" fmla="*/ 46 h 116"/>
                <a:gd name="T22" fmla="*/ 102 w 137"/>
                <a:gd name="T23" fmla="*/ 46 h 116"/>
                <a:gd name="T24" fmla="*/ 70 w 137"/>
                <a:gd name="T25" fmla="*/ 26 h 116"/>
                <a:gd name="T26" fmla="*/ 37 w 137"/>
                <a:gd name="T27" fmla="*/ 4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116">
                  <a:moveTo>
                    <a:pt x="70" y="116"/>
                  </a:moveTo>
                  <a:cubicBezTo>
                    <a:pt x="35" y="116"/>
                    <a:pt x="0" y="102"/>
                    <a:pt x="0" y="58"/>
                  </a:cubicBezTo>
                  <a:cubicBezTo>
                    <a:pt x="0" y="14"/>
                    <a:pt x="39" y="0"/>
                    <a:pt x="70" y="0"/>
                  </a:cubicBezTo>
                  <a:cubicBezTo>
                    <a:pt x="100" y="0"/>
                    <a:pt x="137" y="9"/>
                    <a:pt x="137" y="63"/>
                  </a:cubicBezTo>
                  <a:cubicBezTo>
                    <a:pt x="137" y="69"/>
                    <a:pt x="137" y="69"/>
                    <a:pt x="137" y="69"/>
                  </a:cubicBezTo>
                  <a:cubicBezTo>
                    <a:pt x="36" y="69"/>
                    <a:pt x="36" y="69"/>
                    <a:pt x="36" y="69"/>
                  </a:cubicBezTo>
                  <a:cubicBezTo>
                    <a:pt x="41" y="85"/>
                    <a:pt x="56" y="90"/>
                    <a:pt x="71" y="90"/>
                  </a:cubicBezTo>
                  <a:cubicBezTo>
                    <a:pt x="87" y="90"/>
                    <a:pt x="98" y="87"/>
                    <a:pt x="103" y="77"/>
                  </a:cubicBezTo>
                  <a:cubicBezTo>
                    <a:pt x="134" y="88"/>
                    <a:pt x="134" y="88"/>
                    <a:pt x="134" y="88"/>
                  </a:cubicBezTo>
                  <a:cubicBezTo>
                    <a:pt x="124" y="105"/>
                    <a:pt x="107" y="116"/>
                    <a:pt x="70" y="116"/>
                  </a:cubicBezTo>
                  <a:close/>
                  <a:moveTo>
                    <a:pt x="37" y="46"/>
                  </a:moveTo>
                  <a:cubicBezTo>
                    <a:pt x="102" y="46"/>
                    <a:pt x="102" y="46"/>
                    <a:pt x="102" y="46"/>
                  </a:cubicBezTo>
                  <a:cubicBezTo>
                    <a:pt x="99" y="31"/>
                    <a:pt x="88" y="26"/>
                    <a:pt x="70" y="26"/>
                  </a:cubicBezTo>
                  <a:cubicBezTo>
                    <a:pt x="59" y="26"/>
                    <a:pt x="42" y="31"/>
                    <a:pt x="3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17">
              <a:extLst>
                <a:ext uri="{FF2B5EF4-FFF2-40B4-BE49-F238E27FC236}">
                  <a16:creationId xmlns:a16="http://schemas.microsoft.com/office/drawing/2014/main" id="{1B09E22A-1C1D-4455-AACF-AAA7251D3B4C}"/>
                </a:ext>
              </a:extLst>
            </p:cNvPr>
            <p:cNvSpPr>
              <a:spLocks/>
            </p:cNvSpPr>
            <p:nvPr/>
          </p:nvSpPr>
          <p:spPr bwMode="auto">
            <a:xfrm>
              <a:off x="3432" y="985"/>
              <a:ext cx="306" cy="277"/>
            </a:xfrm>
            <a:custGeom>
              <a:avLst/>
              <a:gdLst>
                <a:gd name="T0" fmla="*/ 0 w 129"/>
                <a:gd name="T1" fmla="*/ 93 h 116"/>
                <a:gd name="T2" fmla="*/ 23 w 129"/>
                <a:gd name="T3" fmla="*/ 77 h 116"/>
                <a:gd name="T4" fmla="*/ 67 w 129"/>
                <a:gd name="T5" fmla="*/ 91 h 116"/>
                <a:gd name="T6" fmla="*/ 96 w 129"/>
                <a:gd name="T7" fmla="*/ 81 h 116"/>
                <a:gd name="T8" fmla="*/ 61 w 129"/>
                <a:gd name="T9" fmla="*/ 70 h 116"/>
                <a:gd name="T10" fmla="*/ 6 w 129"/>
                <a:gd name="T11" fmla="*/ 36 h 116"/>
                <a:gd name="T12" fmla="*/ 63 w 129"/>
                <a:gd name="T13" fmla="*/ 0 h 116"/>
                <a:gd name="T14" fmla="*/ 127 w 129"/>
                <a:gd name="T15" fmla="*/ 19 h 116"/>
                <a:gd name="T16" fmla="*/ 106 w 129"/>
                <a:gd name="T17" fmla="*/ 38 h 116"/>
                <a:gd name="T18" fmla="*/ 66 w 129"/>
                <a:gd name="T19" fmla="*/ 26 h 116"/>
                <a:gd name="T20" fmla="*/ 40 w 129"/>
                <a:gd name="T21" fmla="*/ 34 h 116"/>
                <a:gd name="T22" fmla="*/ 75 w 129"/>
                <a:gd name="T23" fmla="*/ 45 h 116"/>
                <a:gd name="T24" fmla="*/ 129 w 129"/>
                <a:gd name="T25" fmla="*/ 80 h 116"/>
                <a:gd name="T26" fmla="*/ 67 w 129"/>
                <a:gd name="T27" fmla="*/ 116 h 116"/>
                <a:gd name="T28" fmla="*/ 0 w 129"/>
                <a:gd name="T29" fmla="*/ 9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16">
                  <a:moveTo>
                    <a:pt x="0" y="93"/>
                  </a:moveTo>
                  <a:cubicBezTo>
                    <a:pt x="23" y="77"/>
                    <a:pt x="23" y="77"/>
                    <a:pt x="23" y="77"/>
                  </a:cubicBezTo>
                  <a:cubicBezTo>
                    <a:pt x="30" y="85"/>
                    <a:pt x="44" y="91"/>
                    <a:pt x="67" y="91"/>
                  </a:cubicBezTo>
                  <a:cubicBezTo>
                    <a:pt x="87" y="91"/>
                    <a:pt x="96" y="88"/>
                    <a:pt x="96" y="81"/>
                  </a:cubicBezTo>
                  <a:cubicBezTo>
                    <a:pt x="96" y="74"/>
                    <a:pt x="85" y="73"/>
                    <a:pt x="61" y="70"/>
                  </a:cubicBezTo>
                  <a:cubicBezTo>
                    <a:pt x="34" y="67"/>
                    <a:pt x="6" y="62"/>
                    <a:pt x="6" y="36"/>
                  </a:cubicBezTo>
                  <a:cubicBezTo>
                    <a:pt x="6" y="10"/>
                    <a:pt x="34" y="0"/>
                    <a:pt x="63" y="0"/>
                  </a:cubicBezTo>
                  <a:cubicBezTo>
                    <a:pt x="98" y="0"/>
                    <a:pt x="117" y="9"/>
                    <a:pt x="127" y="19"/>
                  </a:cubicBezTo>
                  <a:cubicBezTo>
                    <a:pt x="106" y="38"/>
                    <a:pt x="106" y="38"/>
                    <a:pt x="106" y="38"/>
                  </a:cubicBezTo>
                  <a:cubicBezTo>
                    <a:pt x="98" y="31"/>
                    <a:pt x="84" y="26"/>
                    <a:pt x="66" y="26"/>
                  </a:cubicBezTo>
                  <a:cubicBezTo>
                    <a:pt x="47" y="26"/>
                    <a:pt x="40" y="29"/>
                    <a:pt x="40" y="34"/>
                  </a:cubicBezTo>
                  <a:cubicBezTo>
                    <a:pt x="40" y="42"/>
                    <a:pt x="52" y="43"/>
                    <a:pt x="75" y="45"/>
                  </a:cubicBezTo>
                  <a:cubicBezTo>
                    <a:pt x="104" y="49"/>
                    <a:pt x="129" y="54"/>
                    <a:pt x="129" y="80"/>
                  </a:cubicBezTo>
                  <a:cubicBezTo>
                    <a:pt x="129" y="105"/>
                    <a:pt x="107" y="116"/>
                    <a:pt x="67" y="116"/>
                  </a:cubicBezTo>
                  <a:cubicBezTo>
                    <a:pt x="29" y="116"/>
                    <a:pt x="8" y="106"/>
                    <a:pt x="0"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18">
              <a:extLst>
                <a:ext uri="{FF2B5EF4-FFF2-40B4-BE49-F238E27FC236}">
                  <a16:creationId xmlns:a16="http://schemas.microsoft.com/office/drawing/2014/main" id="{DC059A1E-0EEF-4263-9478-F5FAC3DE63B4}"/>
                </a:ext>
              </a:extLst>
            </p:cNvPr>
            <p:cNvSpPr>
              <a:spLocks noEditPoints="1"/>
            </p:cNvSpPr>
            <p:nvPr/>
          </p:nvSpPr>
          <p:spPr bwMode="auto">
            <a:xfrm>
              <a:off x="3800" y="892"/>
              <a:ext cx="85" cy="365"/>
            </a:xfrm>
            <a:custGeom>
              <a:avLst/>
              <a:gdLst>
                <a:gd name="T0" fmla="*/ 0 w 85"/>
                <a:gd name="T1" fmla="*/ 0 h 365"/>
                <a:gd name="T2" fmla="*/ 42 w 85"/>
                <a:gd name="T3" fmla="*/ 0 h 365"/>
                <a:gd name="T4" fmla="*/ 85 w 85"/>
                <a:gd name="T5" fmla="*/ 0 h 365"/>
                <a:gd name="T6" fmla="*/ 85 w 85"/>
                <a:gd name="T7" fmla="*/ 67 h 365"/>
                <a:gd name="T8" fmla="*/ 0 w 85"/>
                <a:gd name="T9" fmla="*/ 67 h 365"/>
                <a:gd name="T10" fmla="*/ 0 w 85"/>
                <a:gd name="T11" fmla="*/ 0 h 365"/>
                <a:gd name="T12" fmla="*/ 0 w 85"/>
                <a:gd name="T13" fmla="*/ 98 h 365"/>
                <a:gd name="T14" fmla="*/ 85 w 85"/>
                <a:gd name="T15" fmla="*/ 98 h 365"/>
                <a:gd name="T16" fmla="*/ 85 w 85"/>
                <a:gd name="T17" fmla="*/ 365 h 365"/>
                <a:gd name="T18" fmla="*/ 0 w 85"/>
                <a:gd name="T19" fmla="*/ 365 h 365"/>
                <a:gd name="T20" fmla="*/ 0 w 85"/>
                <a:gd name="T21" fmla="*/ 203 h 365"/>
                <a:gd name="T22" fmla="*/ 0 w 85"/>
                <a:gd name="T23"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65">
                  <a:moveTo>
                    <a:pt x="0" y="0"/>
                  </a:moveTo>
                  <a:lnTo>
                    <a:pt x="42" y="0"/>
                  </a:lnTo>
                  <a:lnTo>
                    <a:pt x="85" y="0"/>
                  </a:lnTo>
                  <a:lnTo>
                    <a:pt x="85" y="67"/>
                  </a:lnTo>
                  <a:lnTo>
                    <a:pt x="0" y="67"/>
                  </a:lnTo>
                  <a:lnTo>
                    <a:pt x="0" y="0"/>
                  </a:lnTo>
                  <a:close/>
                  <a:moveTo>
                    <a:pt x="0" y="98"/>
                  </a:moveTo>
                  <a:lnTo>
                    <a:pt x="85" y="98"/>
                  </a:lnTo>
                  <a:lnTo>
                    <a:pt x="85" y="365"/>
                  </a:lnTo>
                  <a:lnTo>
                    <a:pt x="0" y="365"/>
                  </a:lnTo>
                  <a:lnTo>
                    <a:pt x="0" y="203"/>
                  </a:lnTo>
                  <a:lnTo>
                    <a:pt x="0"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19">
              <a:extLst>
                <a:ext uri="{FF2B5EF4-FFF2-40B4-BE49-F238E27FC236}">
                  <a16:creationId xmlns:a16="http://schemas.microsoft.com/office/drawing/2014/main" id="{A2F81240-B02D-4CB6-9B50-DC33E2A78E93}"/>
                </a:ext>
              </a:extLst>
            </p:cNvPr>
            <p:cNvSpPr>
              <a:spLocks/>
            </p:cNvSpPr>
            <p:nvPr/>
          </p:nvSpPr>
          <p:spPr bwMode="auto">
            <a:xfrm>
              <a:off x="4355" y="888"/>
              <a:ext cx="306" cy="369"/>
            </a:xfrm>
            <a:custGeom>
              <a:avLst/>
              <a:gdLst>
                <a:gd name="T0" fmla="*/ 0 w 129"/>
                <a:gd name="T1" fmla="*/ 0 h 155"/>
                <a:gd name="T2" fmla="*/ 36 w 129"/>
                <a:gd name="T3" fmla="*/ 0 h 155"/>
                <a:gd name="T4" fmla="*/ 36 w 129"/>
                <a:gd name="T5" fmla="*/ 55 h 155"/>
                <a:gd name="T6" fmla="*/ 86 w 129"/>
                <a:gd name="T7" fmla="*/ 41 h 155"/>
                <a:gd name="T8" fmla="*/ 129 w 129"/>
                <a:gd name="T9" fmla="*/ 83 h 155"/>
                <a:gd name="T10" fmla="*/ 129 w 129"/>
                <a:gd name="T11" fmla="*/ 155 h 155"/>
                <a:gd name="T12" fmla="*/ 93 w 129"/>
                <a:gd name="T13" fmla="*/ 155 h 155"/>
                <a:gd name="T14" fmla="*/ 93 w 129"/>
                <a:gd name="T15" fmla="*/ 86 h 155"/>
                <a:gd name="T16" fmla="*/ 70 w 129"/>
                <a:gd name="T17" fmla="*/ 72 h 155"/>
                <a:gd name="T18" fmla="*/ 36 w 129"/>
                <a:gd name="T19" fmla="*/ 81 h 155"/>
                <a:gd name="T20" fmla="*/ 36 w 129"/>
                <a:gd name="T21" fmla="*/ 155 h 155"/>
                <a:gd name="T22" fmla="*/ 0 w 129"/>
                <a:gd name="T23" fmla="*/ 155 h 155"/>
                <a:gd name="T24" fmla="*/ 0 w 129"/>
                <a:gd name="T2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55">
                  <a:moveTo>
                    <a:pt x="0" y="0"/>
                  </a:moveTo>
                  <a:cubicBezTo>
                    <a:pt x="36" y="0"/>
                    <a:pt x="36" y="0"/>
                    <a:pt x="36" y="0"/>
                  </a:cubicBezTo>
                  <a:cubicBezTo>
                    <a:pt x="36" y="55"/>
                    <a:pt x="36" y="55"/>
                    <a:pt x="36" y="55"/>
                  </a:cubicBezTo>
                  <a:cubicBezTo>
                    <a:pt x="42" y="50"/>
                    <a:pt x="61" y="41"/>
                    <a:pt x="86" y="41"/>
                  </a:cubicBezTo>
                  <a:cubicBezTo>
                    <a:pt x="110" y="41"/>
                    <a:pt x="129" y="52"/>
                    <a:pt x="129" y="83"/>
                  </a:cubicBezTo>
                  <a:cubicBezTo>
                    <a:pt x="129" y="155"/>
                    <a:pt x="129" y="155"/>
                    <a:pt x="129" y="155"/>
                  </a:cubicBezTo>
                  <a:cubicBezTo>
                    <a:pt x="93" y="155"/>
                    <a:pt x="93" y="155"/>
                    <a:pt x="93" y="155"/>
                  </a:cubicBezTo>
                  <a:cubicBezTo>
                    <a:pt x="93" y="86"/>
                    <a:pt x="93" y="86"/>
                    <a:pt x="93" y="86"/>
                  </a:cubicBezTo>
                  <a:cubicBezTo>
                    <a:pt x="93" y="77"/>
                    <a:pt x="87" y="72"/>
                    <a:pt x="70" y="72"/>
                  </a:cubicBezTo>
                  <a:cubicBezTo>
                    <a:pt x="56" y="72"/>
                    <a:pt x="42" y="76"/>
                    <a:pt x="36" y="81"/>
                  </a:cubicBezTo>
                  <a:cubicBezTo>
                    <a:pt x="36" y="155"/>
                    <a:pt x="36" y="155"/>
                    <a:pt x="36" y="155"/>
                  </a:cubicBezTo>
                  <a:cubicBezTo>
                    <a:pt x="0" y="155"/>
                    <a:pt x="0" y="155"/>
                    <a:pt x="0" y="155"/>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20">
              <a:extLst>
                <a:ext uri="{FF2B5EF4-FFF2-40B4-BE49-F238E27FC236}">
                  <a16:creationId xmlns:a16="http://schemas.microsoft.com/office/drawing/2014/main" id="{EB52431E-AC46-4313-BC8E-0ECD56E6F7A5}"/>
                </a:ext>
              </a:extLst>
            </p:cNvPr>
            <p:cNvSpPr>
              <a:spLocks/>
            </p:cNvSpPr>
            <p:nvPr/>
          </p:nvSpPr>
          <p:spPr bwMode="auto">
            <a:xfrm>
              <a:off x="4709" y="900"/>
              <a:ext cx="259" cy="357"/>
            </a:xfrm>
            <a:custGeom>
              <a:avLst/>
              <a:gdLst>
                <a:gd name="T0" fmla="*/ 31 w 109"/>
                <a:gd name="T1" fmla="*/ 114 h 150"/>
                <a:gd name="T2" fmla="*/ 31 w 109"/>
                <a:gd name="T3" fmla="*/ 65 h 150"/>
                <a:gd name="T4" fmla="*/ 0 w 109"/>
                <a:gd name="T5" fmla="*/ 65 h 150"/>
                <a:gd name="T6" fmla="*/ 0 w 109"/>
                <a:gd name="T7" fmla="*/ 38 h 150"/>
                <a:gd name="T8" fmla="*/ 31 w 109"/>
                <a:gd name="T9" fmla="*/ 38 h 150"/>
                <a:gd name="T10" fmla="*/ 31 w 109"/>
                <a:gd name="T11" fmla="*/ 0 h 150"/>
                <a:gd name="T12" fmla="*/ 67 w 109"/>
                <a:gd name="T13" fmla="*/ 0 h 150"/>
                <a:gd name="T14" fmla="*/ 67 w 109"/>
                <a:gd name="T15" fmla="*/ 38 h 150"/>
                <a:gd name="T16" fmla="*/ 109 w 109"/>
                <a:gd name="T17" fmla="*/ 38 h 150"/>
                <a:gd name="T18" fmla="*/ 109 w 109"/>
                <a:gd name="T19" fmla="*/ 65 h 150"/>
                <a:gd name="T20" fmla="*/ 67 w 109"/>
                <a:gd name="T21" fmla="*/ 65 h 150"/>
                <a:gd name="T22" fmla="*/ 67 w 109"/>
                <a:gd name="T23" fmla="*/ 123 h 150"/>
                <a:gd name="T24" fmla="*/ 84 w 109"/>
                <a:gd name="T25" fmla="*/ 123 h 150"/>
                <a:gd name="T26" fmla="*/ 106 w 109"/>
                <a:gd name="T27" fmla="*/ 123 h 150"/>
                <a:gd name="T28" fmla="*/ 106 w 109"/>
                <a:gd name="T29" fmla="*/ 150 h 150"/>
                <a:gd name="T30" fmla="*/ 71 w 109"/>
                <a:gd name="T31" fmla="*/ 150 h 150"/>
                <a:gd name="T32" fmla="*/ 31 w 109"/>
                <a:gd name="T33" fmla="*/ 1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50">
                  <a:moveTo>
                    <a:pt x="31" y="114"/>
                  </a:moveTo>
                  <a:cubicBezTo>
                    <a:pt x="31" y="65"/>
                    <a:pt x="31" y="65"/>
                    <a:pt x="31" y="65"/>
                  </a:cubicBezTo>
                  <a:cubicBezTo>
                    <a:pt x="0" y="65"/>
                    <a:pt x="0" y="65"/>
                    <a:pt x="0" y="65"/>
                  </a:cubicBezTo>
                  <a:cubicBezTo>
                    <a:pt x="0" y="38"/>
                    <a:pt x="0" y="38"/>
                    <a:pt x="0" y="38"/>
                  </a:cubicBezTo>
                  <a:cubicBezTo>
                    <a:pt x="31" y="38"/>
                    <a:pt x="31" y="38"/>
                    <a:pt x="31" y="38"/>
                  </a:cubicBezTo>
                  <a:cubicBezTo>
                    <a:pt x="31" y="0"/>
                    <a:pt x="31" y="0"/>
                    <a:pt x="31" y="0"/>
                  </a:cubicBezTo>
                  <a:cubicBezTo>
                    <a:pt x="67" y="0"/>
                    <a:pt x="67" y="0"/>
                    <a:pt x="67" y="0"/>
                  </a:cubicBezTo>
                  <a:cubicBezTo>
                    <a:pt x="67" y="38"/>
                    <a:pt x="67" y="38"/>
                    <a:pt x="67" y="38"/>
                  </a:cubicBezTo>
                  <a:cubicBezTo>
                    <a:pt x="109" y="38"/>
                    <a:pt x="109" y="38"/>
                    <a:pt x="109" y="38"/>
                  </a:cubicBezTo>
                  <a:cubicBezTo>
                    <a:pt x="109" y="65"/>
                    <a:pt x="109" y="65"/>
                    <a:pt x="109" y="65"/>
                  </a:cubicBezTo>
                  <a:cubicBezTo>
                    <a:pt x="67" y="65"/>
                    <a:pt x="67" y="65"/>
                    <a:pt x="67" y="65"/>
                  </a:cubicBezTo>
                  <a:cubicBezTo>
                    <a:pt x="67" y="123"/>
                    <a:pt x="67" y="123"/>
                    <a:pt x="67" y="123"/>
                  </a:cubicBezTo>
                  <a:cubicBezTo>
                    <a:pt x="84" y="123"/>
                    <a:pt x="84" y="123"/>
                    <a:pt x="84" y="123"/>
                  </a:cubicBezTo>
                  <a:cubicBezTo>
                    <a:pt x="106" y="123"/>
                    <a:pt x="106" y="123"/>
                    <a:pt x="106" y="123"/>
                  </a:cubicBezTo>
                  <a:cubicBezTo>
                    <a:pt x="106" y="150"/>
                    <a:pt x="106" y="150"/>
                    <a:pt x="106" y="150"/>
                  </a:cubicBezTo>
                  <a:cubicBezTo>
                    <a:pt x="106" y="150"/>
                    <a:pt x="86" y="150"/>
                    <a:pt x="71" y="150"/>
                  </a:cubicBezTo>
                  <a:cubicBezTo>
                    <a:pt x="40" y="150"/>
                    <a:pt x="31" y="136"/>
                    <a:pt x="31"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Rectangle 21">
              <a:extLst>
                <a:ext uri="{FF2B5EF4-FFF2-40B4-BE49-F238E27FC236}">
                  <a16:creationId xmlns:a16="http://schemas.microsoft.com/office/drawing/2014/main" id="{53D20C50-2790-49DE-8C29-C7651A1E2A41}"/>
                </a:ext>
              </a:extLst>
            </p:cNvPr>
            <p:cNvSpPr>
              <a:spLocks noChangeArrowheads="1"/>
            </p:cNvSpPr>
            <p:nvPr/>
          </p:nvSpPr>
          <p:spPr bwMode="auto">
            <a:xfrm>
              <a:off x="514" y="1857"/>
              <a:ext cx="475"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Rectangle 22">
              <a:extLst>
                <a:ext uri="{FF2B5EF4-FFF2-40B4-BE49-F238E27FC236}">
                  <a16:creationId xmlns:a16="http://schemas.microsoft.com/office/drawing/2014/main" id="{574A0E72-2CF6-424A-B911-16F0C35C643E}"/>
                </a:ext>
              </a:extLst>
            </p:cNvPr>
            <p:cNvSpPr>
              <a:spLocks noChangeArrowheads="1"/>
            </p:cNvSpPr>
            <p:nvPr/>
          </p:nvSpPr>
          <p:spPr bwMode="auto">
            <a:xfrm>
              <a:off x="232" y="1374"/>
              <a:ext cx="1125" cy="3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Rectangle 23">
              <a:extLst>
                <a:ext uri="{FF2B5EF4-FFF2-40B4-BE49-F238E27FC236}">
                  <a16:creationId xmlns:a16="http://schemas.microsoft.com/office/drawing/2014/main" id="{060E5E52-B51A-4568-961B-F7C38494FBD5}"/>
                </a:ext>
              </a:extLst>
            </p:cNvPr>
            <p:cNvSpPr>
              <a:spLocks noChangeArrowheads="1"/>
            </p:cNvSpPr>
            <p:nvPr/>
          </p:nvSpPr>
          <p:spPr bwMode="auto">
            <a:xfrm>
              <a:off x="514" y="888"/>
              <a:ext cx="1208"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24">
              <a:extLst>
                <a:ext uri="{FF2B5EF4-FFF2-40B4-BE49-F238E27FC236}">
                  <a16:creationId xmlns:a16="http://schemas.microsoft.com/office/drawing/2014/main" id="{CF708DE7-43C3-4619-BA71-3F4C3E989C94}"/>
                </a:ext>
              </a:extLst>
            </p:cNvPr>
            <p:cNvSpPr>
              <a:spLocks/>
            </p:cNvSpPr>
            <p:nvPr/>
          </p:nvSpPr>
          <p:spPr bwMode="auto">
            <a:xfrm>
              <a:off x="2057" y="1921"/>
              <a:ext cx="193" cy="296"/>
            </a:xfrm>
            <a:custGeom>
              <a:avLst/>
              <a:gdLst>
                <a:gd name="T0" fmla="*/ 74 w 81"/>
                <a:gd name="T1" fmla="*/ 67 h 124"/>
                <a:gd name="T2" fmla="*/ 79 w 81"/>
                <a:gd name="T3" fmla="*/ 76 h 124"/>
                <a:gd name="T4" fmla="*/ 81 w 81"/>
                <a:gd name="T5" fmla="*/ 88 h 124"/>
                <a:gd name="T6" fmla="*/ 69 w 81"/>
                <a:gd name="T7" fmla="*/ 113 h 124"/>
                <a:gd name="T8" fmla="*/ 41 w 81"/>
                <a:gd name="T9" fmla="*/ 124 h 124"/>
                <a:gd name="T10" fmla="*/ 25 w 81"/>
                <a:gd name="T11" fmla="*/ 121 h 124"/>
                <a:gd name="T12" fmla="*/ 11 w 81"/>
                <a:gd name="T13" fmla="*/ 115 h 124"/>
                <a:gd name="T14" fmla="*/ 8 w 81"/>
                <a:gd name="T15" fmla="*/ 121 h 124"/>
                <a:gd name="T16" fmla="*/ 1 w 81"/>
                <a:gd name="T17" fmla="*/ 121 h 124"/>
                <a:gd name="T18" fmla="*/ 0 w 81"/>
                <a:gd name="T19" fmla="*/ 81 h 124"/>
                <a:gd name="T20" fmla="*/ 7 w 81"/>
                <a:gd name="T21" fmla="*/ 81 h 124"/>
                <a:gd name="T22" fmla="*/ 11 w 81"/>
                <a:gd name="T23" fmla="*/ 94 h 124"/>
                <a:gd name="T24" fmla="*/ 19 w 81"/>
                <a:gd name="T25" fmla="*/ 106 h 124"/>
                <a:gd name="T26" fmla="*/ 29 w 81"/>
                <a:gd name="T27" fmla="*/ 113 h 124"/>
                <a:gd name="T28" fmla="*/ 42 w 81"/>
                <a:gd name="T29" fmla="*/ 116 h 124"/>
                <a:gd name="T30" fmla="*/ 52 w 81"/>
                <a:gd name="T31" fmla="*/ 115 h 124"/>
                <a:gd name="T32" fmla="*/ 59 w 81"/>
                <a:gd name="T33" fmla="*/ 111 h 124"/>
                <a:gd name="T34" fmla="*/ 63 w 81"/>
                <a:gd name="T35" fmla="*/ 104 h 124"/>
                <a:gd name="T36" fmla="*/ 64 w 81"/>
                <a:gd name="T37" fmla="*/ 96 h 124"/>
                <a:gd name="T38" fmla="*/ 61 w 81"/>
                <a:gd name="T39" fmla="*/ 82 h 124"/>
                <a:gd name="T40" fmla="*/ 49 w 81"/>
                <a:gd name="T41" fmla="*/ 73 h 124"/>
                <a:gd name="T42" fmla="*/ 36 w 81"/>
                <a:gd name="T43" fmla="*/ 68 h 124"/>
                <a:gd name="T44" fmla="*/ 24 w 81"/>
                <a:gd name="T45" fmla="*/ 63 h 124"/>
                <a:gd name="T46" fmla="*/ 9 w 81"/>
                <a:gd name="T47" fmla="*/ 52 h 124"/>
                <a:gd name="T48" fmla="*/ 3 w 81"/>
                <a:gd name="T49" fmla="*/ 33 h 124"/>
                <a:gd name="T50" fmla="*/ 6 w 81"/>
                <a:gd name="T51" fmla="*/ 20 h 124"/>
                <a:gd name="T52" fmla="*/ 14 w 81"/>
                <a:gd name="T53" fmla="*/ 10 h 124"/>
                <a:gd name="T54" fmla="*/ 25 w 81"/>
                <a:gd name="T55" fmla="*/ 3 h 124"/>
                <a:gd name="T56" fmla="*/ 39 w 81"/>
                <a:gd name="T57" fmla="*/ 0 h 124"/>
                <a:gd name="T58" fmla="*/ 53 w 81"/>
                <a:gd name="T59" fmla="*/ 3 h 124"/>
                <a:gd name="T60" fmla="*/ 65 w 81"/>
                <a:gd name="T61" fmla="*/ 9 h 124"/>
                <a:gd name="T62" fmla="*/ 69 w 81"/>
                <a:gd name="T63" fmla="*/ 3 h 124"/>
                <a:gd name="T64" fmla="*/ 75 w 81"/>
                <a:gd name="T65" fmla="*/ 3 h 124"/>
                <a:gd name="T66" fmla="*/ 76 w 81"/>
                <a:gd name="T67" fmla="*/ 42 h 124"/>
                <a:gd name="T68" fmla="*/ 69 w 81"/>
                <a:gd name="T69" fmla="*/ 42 h 124"/>
                <a:gd name="T70" fmla="*/ 65 w 81"/>
                <a:gd name="T71" fmla="*/ 29 h 124"/>
                <a:gd name="T72" fmla="*/ 59 w 81"/>
                <a:gd name="T73" fmla="*/ 18 h 124"/>
                <a:gd name="T74" fmla="*/ 50 w 81"/>
                <a:gd name="T75" fmla="*/ 11 h 124"/>
                <a:gd name="T76" fmla="*/ 38 w 81"/>
                <a:gd name="T77" fmla="*/ 8 h 124"/>
                <a:gd name="T78" fmla="*/ 24 w 81"/>
                <a:gd name="T79" fmla="*/ 13 h 124"/>
                <a:gd name="T80" fmla="*/ 19 w 81"/>
                <a:gd name="T81" fmla="*/ 25 h 124"/>
                <a:gd name="T82" fmla="*/ 22 w 81"/>
                <a:gd name="T83" fmla="*/ 38 h 124"/>
                <a:gd name="T84" fmla="*/ 33 w 81"/>
                <a:gd name="T85" fmla="*/ 46 h 124"/>
                <a:gd name="T86" fmla="*/ 45 w 81"/>
                <a:gd name="T87" fmla="*/ 51 h 124"/>
                <a:gd name="T88" fmla="*/ 56 w 81"/>
                <a:gd name="T89" fmla="*/ 56 h 124"/>
                <a:gd name="T90" fmla="*/ 66 w 81"/>
                <a:gd name="T91" fmla="*/ 61 h 124"/>
                <a:gd name="T92" fmla="*/ 74 w 81"/>
                <a:gd name="T93" fmla="*/ 6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24">
                  <a:moveTo>
                    <a:pt x="74" y="67"/>
                  </a:moveTo>
                  <a:cubicBezTo>
                    <a:pt x="76" y="70"/>
                    <a:pt x="78" y="73"/>
                    <a:pt x="79" y="76"/>
                  </a:cubicBezTo>
                  <a:cubicBezTo>
                    <a:pt x="80" y="79"/>
                    <a:pt x="81" y="83"/>
                    <a:pt x="81" y="88"/>
                  </a:cubicBezTo>
                  <a:cubicBezTo>
                    <a:pt x="81" y="98"/>
                    <a:pt x="77" y="107"/>
                    <a:pt x="69" y="113"/>
                  </a:cubicBezTo>
                  <a:cubicBezTo>
                    <a:pt x="62" y="120"/>
                    <a:pt x="52" y="124"/>
                    <a:pt x="41" y="124"/>
                  </a:cubicBezTo>
                  <a:cubicBezTo>
                    <a:pt x="35" y="124"/>
                    <a:pt x="30" y="123"/>
                    <a:pt x="25" y="121"/>
                  </a:cubicBezTo>
                  <a:cubicBezTo>
                    <a:pt x="20" y="119"/>
                    <a:pt x="15" y="117"/>
                    <a:pt x="11" y="115"/>
                  </a:cubicBezTo>
                  <a:cubicBezTo>
                    <a:pt x="8" y="121"/>
                    <a:pt x="8" y="121"/>
                    <a:pt x="8" y="121"/>
                  </a:cubicBezTo>
                  <a:cubicBezTo>
                    <a:pt x="1" y="121"/>
                    <a:pt x="1" y="121"/>
                    <a:pt x="1" y="121"/>
                  </a:cubicBezTo>
                  <a:cubicBezTo>
                    <a:pt x="0" y="81"/>
                    <a:pt x="0" y="81"/>
                    <a:pt x="0" y="81"/>
                  </a:cubicBezTo>
                  <a:cubicBezTo>
                    <a:pt x="7" y="81"/>
                    <a:pt x="7" y="81"/>
                    <a:pt x="7" y="81"/>
                  </a:cubicBezTo>
                  <a:cubicBezTo>
                    <a:pt x="8" y="86"/>
                    <a:pt x="10" y="90"/>
                    <a:pt x="11" y="94"/>
                  </a:cubicBezTo>
                  <a:cubicBezTo>
                    <a:pt x="13" y="98"/>
                    <a:pt x="16" y="102"/>
                    <a:pt x="19" y="106"/>
                  </a:cubicBezTo>
                  <a:cubicBezTo>
                    <a:pt x="22" y="109"/>
                    <a:pt x="25" y="111"/>
                    <a:pt x="29" y="113"/>
                  </a:cubicBezTo>
                  <a:cubicBezTo>
                    <a:pt x="33" y="115"/>
                    <a:pt x="37" y="116"/>
                    <a:pt x="42" y="116"/>
                  </a:cubicBezTo>
                  <a:cubicBezTo>
                    <a:pt x="46" y="116"/>
                    <a:pt x="49" y="116"/>
                    <a:pt x="52" y="115"/>
                  </a:cubicBezTo>
                  <a:cubicBezTo>
                    <a:pt x="55" y="114"/>
                    <a:pt x="57" y="112"/>
                    <a:pt x="59" y="111"/>
                  </a:cubicBezTo>
                  <a:cubicBezTo>
                    <a:pt x="61" y="109"/>
                    <a:pt x="62" y="107"/>
                    <a:pt x="63" y="104"/>
                  </a:cubicBezTo>
                  <a:cubicBezTo>
                    <a:pt x="64" y="102"/>
                    <a:pt x="64" y="99"/>
                    <a:pt x="64" y="96"/>
                  </a:cubicBezTo>
                  <a:cubicBezTo>
                    <a:pt x="64" y="91"/>
                    <a:pt x="63" y="86"/>
                    <a:pt x="61" y="82"/>
                  </a:cubicBezTo>
                  <a:cubicBezTo>
                    <a:pt x="58" y="78"/>
                    <a:pt x="54" y="75"/>
                    <a:pt x="49" y="73"/>
                  </a:cubicBezTo>
                  <a:cubicBezTo>
                    <a:pt x="45" y="72"/>
                    <a:pt x="41" y="70"/>
                    <a:pt x="36" y="68"/>
                  </a:cubicBezTo>
                  <a:cubicBezTo>
                    <a:pt x="32" y="67"/>
                    <a:pt x="28" y="65"/>
                    <a:pt x="24" y="63"/>
                  </a:cubicBezTo>
                  <a:cubicBezTo>
                    <a:pt x="18" y="60"/>
                    <a:pt x="12" y="56"/>
                    <a:pt x="9" y="52"/>
                  </a:cubicBezTo>
                  <a:cubicBezTo>
                    <a:pt x="5" y="47"/>
                    <a:pt x="3" y="40"/>
                    <a:pt x="3" y="33"/>
                  </a:cubicBezTo>
                  <a:cubicBezTo>
                    <a:pt x="3" y="28"/>
                    <a:pt x="4" y="24"/>
                    <a:pt x="6" y="20"/>
                  </a:cubicBezTo>
                  <a:cubicBezTo>
                    <a:pt x="8" y="16"/>
                    <a:pt x="10" y="13"/>
                    <a:pt x="14" y="10"/>
                  </a:cubicBezTo>
                  <a:cubicBezTo>
                    <a:pt x="17" y="7"/>
                    <a:pt x="21" y="5"/>
                    <a:pt x="25" y="3"/>
                  </a:cubicBezTo>
                  <a:cubicBezTo>
                    <a:pt x="29" y="1"/>
                    <a:pt x="34" y="0"/>
                    <a:pt x="39" y="0"/>
                  </a:cubicBezTo>
                  <a:cubicBezTo>
                    <a:pt x="44" y="0"/>
                    <a:pt x="49" y="1"/>
                    <a:pt x="53" y="3"/>
                  </a:cubicBezTo>
                  <a:cubicBezTo>
                    <a:pt x="58" y="5"/>
                    <a:pt x="62" y="7"/>
                    <a:pt x="65" y="9"/>
                  </a:cubicBezTo>
                  <a:cubicBezTo>
                    <a:pt x="69" y="3"/>
                    <a:pt x="69" y="3"/>
                    <a:pt x="69" y="3"/>
                  </a:cubicBezTo>
                  <a:cubicBezTo>
                    <a:pt x="75" y="3"/>
                    <a:pt x="75" y="3"/>
                    <a:pt x="75" y="3"/>
                  </a:cubicBezTo>
                  <a:cubicBezTo>
                    <a:pt x="76" y="42"/>
                    <a:pt x="76" y="42"/>
                    <a:pt x="76" y="42"/>
                  </a:cubicBezTo>
                  <a:cubicBezTo>
                    <a:pt x="69" y="42"/>
                    <a:pt x="69" y="42"/>
                    <a:pt x="69" y="42"/>
                  </a:cubicBezTo>
                  <a:cubicBezTo>
                    <a:pt x="68" y="38"/>
                    <a:pt x="67" y="33"/>
                    <a:pt x="65" y="29"/>
                  </a:cubicBezTo>
                  <a:cubicBezTo>
                    <a:pt x="64" y="25"/>
                    <a:pt x="62" y="22"/>
                    <a:pt x="59" y="18"/>
                  </a:cubicBezTo>
                  <a:cubicBezTo>
                    <a:pt x="57" y="15"/>
                    <a:pt x="54" y="12"/>
                    <a:pt x="50" y="11"/>
                  </a:cubicBezTo>
                  <a:cubicBezTo>
                    <a:pt x="47" y="9"/>
                    <a:pt x="43" y="8"/>
                    <a:pt x="38" y="8"/>
                  </a:cubicBezTo>
                  <a:cubicBezTo>
                    <a:pt x="32" y="8"/>
                    <a:pt x="28" y="9"/>
                    <a:pt x="24" y="13"/>
                  </a:cubicBezTo>
                  <a:cubicBezTo>
                    <a:pt x="21" y="16"/>
                    <a:pt x="19" y="20"/>
                    <a:pt x="19" y="25"/>
                  </a:cubicBezTo>
                  <a:cubicBezTo>
                    <a:pt x="19" y="30"/>
                    <a:pt x="20" y="34"/>
                    <a:pt x="22" y="38"/>
                  </a:cubicBezTo>
                  <a:cubicBezTo>
                    <a:pt x="25" y="41"/>
                    <a:pt x="28" y="44"/>
                    <a:pt x="33" y="46"/>
                  </a:cubicBezTo>
                  <a:cubicBezTo>
                    <a:pt x="37" y="48"/>
                    <a:pt x="41" y="50"/>
                    <a:pt x="45" y="51"/>
                  </a:cubicBezTo>
                  <a:cubicBezTo>
                    <a:pt x="48" y="53"/>
                    <a:pt x="52" y="54"/>
                    <a:pt x="56" y="56"/>
                  </a:cubicBezTo>
                  <a:cubicBezTo>
                    <a:pt x="59" y="57"/>
                    <a:pt x="62" y="59"/>
                    <a:pt x="66" y="61"/>
                  </a:cubicBezTo>
                  <a:cubicBezTo>
                    <a:pt x="69" y="62"/>
                    <a:pt x="71" y="65"/>
                    <a:pt x="74"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25">
              <a:extLst>
                <a:ext uri="{FF2B5EF4-FFF2-40B4-BE49-F238E27FC236}">
                  <a16:creationId xmlns:a16="http://schemas.microsoft.com/office/drawing/2014/main" id="{B3F7C28A-C3D4-42FB-8C40-5F8B9E20B402}"/>
                </a:ext>
              </a:extLst>
            </p:cNvPr>
            <p:cNvSpPr>
              <a:spLocks noEditPoints="1"/>
            </p:cNvSpPr>
            <p:nvPr/>
          </p:nvSpPr>
          <p:spPr bwMode="auto">
            <a:xfrm>
              <a:off x="2269" y="2010"/>
              <a:ext cx="173" cy="204"/>
            </a:xfrm>
            <a:custGeom>
              <a:avLst/>
              <a:gdLst>
                <a:gd name="T0" fmla="*/ 73 w 73"/>
                <a:gd name="T1" fmla="*/ 65 h 86"/>
                <a:gd name="T2" fmla="*/ 59 w 73"/>
                <a:gd name="T3" fmla="*/ 80 h 86"/>
                <a:gd name="T4" fmla="*/ 39 w 73"/>
                <a:gd name="T5" fmla="*/ 86 h 86"/>
                <a:gd name="T6" fmla="*/ 22 w 73"/>
                <a:gd name="T7" fmla="*/ 83 h 86"/>
                <a:gd name="T8" fmla="*/ 9 w 73"/>
                <a:gd name="T9" fmla="*/ 73 h 86"/>
                <a:gd name="T10" fmla="*/ 2 w 73"/>
                <a:gd name="T11" fmla="*/ 59 h 86"/>
                <a:gd name="T12" fmla="*/ 0 w 73"/>
                <a:gd name="T13" fmla="*/ 42 h 86"/>
                <a:gd name="T14" fmla="*/ 2 w 73"/>
                <a:gd name="T15" fmla="*/ 27 h 86"/>
                <a:gd name="T16" fmla="*/ 10 w 73"/>
                <a:gd name="T17" fmla="*/ 13 h 86"/>
                <a:gd name="T18" fmla="*/ 21 w 73"/>
                <a:gd name="T19" fmla="*/ 3 h 86"/>
                <a:gd name="T20" fmla="*/ 37 w 73"/>
                <a:gd name="T21" fmla="*/ 0 h 86"/>
                <a:gd name="T22" fmla="*/ 53 w 73"/>
                <a:gd name="T23" fmla="*/ 3 h 86"/>
                <a:gd name="T24" fmla="*/ 63 w 73"/>
                <a:gd name="T25" fmla="*/ 10 h 86"/>
                <a:gd name="T26" fmla="*/ 69 w 73"/>
                <a:gd name="T27" fmla="*/ 21 h 86"/>
                <a:gd name="T28" fmla="*/ 71 w 73"/>
                <a:gd name="T29" fmla="*/ 35 h 86"/>
                <a:gd name="T30" fmla="*/ 71 w 73"/>
                <a:gd name="T31" fmla="*/ 41 h 86"/>
                <a:gd name="T32" fmla="*/ 16 w 73"/>
                <a:gd name="T33" fmla="*/ 41 h 86"/>
                <a:gd name="T34" fmla="*/ 18 w 73"/>
                <a:gd name="T35" fmla="*/ 55 h 86"/>
                <a:gd name="T36" fmla="*/ 23 w 73"/>
                <a:gd name="T37" fmla="*/ 67 h 86"/>
                <a:gd name="T38" fmla="*/ 31 w 73"/>
                <a:gd name="T39" fmla="*/ 74 h 86"/>
                <a:gd name="T40" fmla="*/ 44 w 73"/>
                <a:gd name="T41" fmla="*/ 77 h 86"/>
                <a:gd name="T42" fmla="*/ 56 w 73"/>
                <a:gd name="T43" fmla="*/ 74 h 86"/>
                <a:gd name="T44" fmla="*/ 67 w 73"/>
                <a:gd name="T45" fmla="*/ 61 h 86"/>
                <a:gd name="T46" fmla="*/ 73 w 73"/>
                <a:gd name="T47" fmla="*/ 65 h 86"/>
                <a:gd name="T48" fmla="*/ 54 w 73"/>
                <a:gd name="T49" fmla="*/ 34 h 86"/>
                <a:gd name="T50" fmla="*/ 53 w 73"/>
                <a:gd name="T51" fmla="*/ 24 h 86"/>
                <a:gd name="T52" fmla="*/ 51 w 73"/>
                <a:gd name="T53" fmla="*/ 15 h 86"/>
                <a:gd name="T54" fmla="*/ 46 w 73"/>
                <a:gd name="T55" fmla="*/ 9 h 86"/>
                <a:gd name="T56" fmla="*/ 37 w 73"/>
                <a:gd name="T57" fmla="*/ 6 h 86"/>
                <a:gd name="T58" fmla="*/ 23 w 73"/>
                <a:gd name="T59" fmla="*/ 13 h 86"/>
                <a:gd name="T60" fmla="*/ 16 w 73"/>
                <a:gd name="T61" fmla="*/ 34 h 86"/>
                <a:gd name="T62" fmla="*/ 54 w 73"/>
                <a:gd name="T6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73" y="65"/>
                  </a:moveTo>
                  <a:cubicBezTo>
                    <a:pt x="69" y="71"/>
                    <a:pt x="65" y="77"/>
                    <a:pt x="59" y="80"/>
                  </a:cubicBezTo>
                  <a:cubicBezTo>
                    <a:pt x="53" y="84"/>
                    <a:pt x="46" y="86"/>
                    <a:pt x="39" y="86"/>
                  </a:cubicBezTo>
                  <a:cubicBezTo>
                    <a:pt x="32" y="86"/>
                    <a:pt x="27" y="85"/>
                    <a:pt x="22" y="83"/>
                  </a:cubicBezTo>
                  <a:cubicBezTo>
                    <a:pt x="17" y="80"/>
                    <a:pt x="12" y="77"/>
                    <a:pt x="9" y="73"/>
                  </a:cubicBezTo>
                  <a:cubicBezTo>
                    <a:pt x="6" y="69"/>
                    <a:pt x="4" y="65"/>
                    <a:pt x="2" y="59"/>
                  </a:cubicBezTo>
                  <a:cubicBezTo>
                    <a:pt x="0" y="54"/>
                    <a:pt x="0" y="48"/>
                    <a:pt x="0" y="42"/>
                  </a:cubicBezTo>
                  <a:cubicBezTo>
                    <a:pt x="0" y="37"/>
                    <a:pt x="1" y="32"/>
                    <a:pt x="2" y="27"/>
                  </a:cubicBezTo>
                  <a:cubicBezTo>
                    <a:pt x="4" y="22"/>
                    <a:pt x="6" y="17"/>
                    <a:pt x="10" y="13"/>
                  </a:cubicBezTo>
                  <a:cubicBezTo>
                    <a:pt x="13" y="9"/>
                    <a:pt x="17" y="6"/>
                    <a:pt x="21" y="3"/>
                  </a:cubicBezTo>
                  <a:cubicBezTo>
                    <a:pt x="26" y="1"/>
                    <a:pt x="31" y="0"/>
                    <a:pt x="37" y="0"/>
                  </a:cubicBezTo>
                  <a:cubicBezTo>
                    <a:pt x="43" y="0"/>
                    <a:pt x="48" y="1"/>
                    <a:pt x="53" y="3"/>
                  </a:cubicBezTo>
                  <a:cubicBezTo>
                    <a:pt x="57" y="4"/>
                    <a:pt x="60" y="7"/>
                    <a:pt x="63" y="10"/>
                  </a:cubicBezTo>
                  <a:cubicBezTo>
                    <a:pt x="66" y="13"/>
                    <a:pt x="67" y="17"/>
                    <a:pt x="69" y="21"/>
                  </a:cubicBezTo>
                  <a:cubicBezTo>
                    <a:pt x="70" y="26"/>
                    <a:pt x="71" y="30"/>
                    <a:pt x="71" y="35"/>
                  </a:cubicBezTo>
                  <a:cubicBezTo>
                    <a:pt x="71" y="41"/>
                    <a:pt x="71" y="41"/>
                    <a:pt x="71" y="41"/>
                  </a:cubicBezTo>
                  <a:cubicBezTo>
                    <a:pt x="16" y="41"/>
                    <a:pt x="16" y="41"/>
                    <a:pt x="16" y="41"/>
                  </a:cubicBezTo>
                  <a:cubicBezTo>
                    <a:pt x="16" y="46"/>
                    <a:pt x="17" y="51"/>
                    <a:pt x="18" y="55"/>
                  </a:cubicBezTo>
                  <a:cubicBezTo>
                    <a:pt x="19" y="60"/>
                    <a:pt x="20" y="63"/>
                    <a:pt x="23" y="67"/>
                  </a:cubicBezTo>
                  <a:cubicBezTo>
                    <a:pt x="25" y="70"/>
                    <a:pt x="28" y="73"/>
                    <a:pt x="31" y="74"/>
                  </a:cubicBezTo>
                  <a:cubicBezTo>
                    <a:pt x="35" y="76"/>
                    <a:pt x="39" y="77"/>
                    <a:pt x="44" y="77"/>
                  </a:cubicBezTo>
                  <a:cubicBezTo>
                    <a:pt x="49" y="77"/>
                    <a:pt x="53" y="76"/>
                    <a:pt x="56" y="74"/>
                  </a:cubicBezTo>
                  <a:cubicBezTo>
                    <a:pt x="60" y="71"/>
                    <a:pt x="63" y="67"/>
                    <a:pt x="67" y="61"/>
                  </a:cubicBezTo>
                  <a:lnTo>
                    <a:pt x="73" y="65"/>
                  </a:lnTo>
                  <a:close/>
                  <a:moveTo>
                    <a:pt x="54" y="34"/>
                  </a:moveTo>
                  <a:cubicBezTo>
                    <a:pt x="54" y="30"/>
                    <a:pt x="54" y="27"/>
                    <a:pt x="53" y="24"/>
                  </a:cubicBezTo>
                  <a:cubicBezTo>
                    <a:pt x="53" y="20"/>
                    <a:pt x="52" y="17"/>
                    <a:pt x="51" y="15"/>
                  </a:cubicBezTo>
                  <a:cubicBezTo>
                    <a:pt x="50" y="12"/>
                    <a:pt x="48" y="10"/>
                    <a:pt x="46" y="9"/>
                  </a:cubicBezTo>
                  <a:cubicBezTo>
                    <a:pt x="43" y="7"/>
                    <a:pt x="41" y="6"/>
                    <a:pt x="37" y="6"/>
                  </a:cubicBezTo>
                  <a:cubicBezTo>
                    <a:pt x="31" y="6"/>
                    <a:pt x="26" y="9"/>
                    <a:pt x="23" y="13"/>
                  </a:cubicBezTo>
                  <a:cubicBezTo>
                    <a:pt x="19" y="18"/>
                    <a:pt x="17" y="25"/>
                    <a:pt x="16" y="34"/>
                  </a:cubicBezTo>
                  <a:lnTo>
                    <a:pt x="5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26">
              <a:extLst>
                <a:ext uri="{FF2B5EF4-FFF2-40B4-BE49-F238E27FC236}">
                  <a16:creationId xmlns:a16="http://schemas.microsoft.com/office/drawing/2014/main" id="{D4AE2E1B-80E4-4CAC-812E-EFAB9CA8A284}"/>
                </a:ext>
              </a:extLst>
            </p:cNvPr>
            <p:cNvSpPr>
              <a:spLocks noEditPoints="1"/>
            </p:cNvSpPr>
            <p:nvPr/>
          </p:nvSpPr>
          <p:spPr bwMode="auto">
            <a:xfrm>
              <a:off x="2451" y="2010"/>
              <a:ext cx="174" cy="204"/>
            </a:xfrm>
            <a:custGeom>
              <a:avLst/>
              <a:gdLst>
                <a:gd name="T0" fmla="*/ 73 w 73"/>
                <a:gd name="T1" fmla="*/ 65 h 86"/>
                <a:gd name="T2" fmla="*/ 59 w 73"/>
                <a:gd name="T3" fmla="*/ 80 h 86"/>
                <a:gd name="T4" fmla="*/ 39 w 73"/>
                <a:gd name="T5" fmla="*/ 86 h 86"/>
                <a:gd name="T6" fmla="*/ 22 w 73"/>
                <a:gd name="T7" fmla="*/ 83 h 86"/>
                <a:gd name="T8" fmla="*/ 10 w 73"/>
                <a:gd name="T9" fmla="*/ 73 h 86"/>
                <a:gd name="T10" fmla="*/ 2 w 73"/>
                <a:gd name="T11" fmla="*/ 59 h 86"/>
                <a:gd name="T12" fmla="*/ 0 w 73"/>
                <a:gd name="T13" fmla="*/ 42 h 86"/>
                <a:gd name="T14" fmla="*/ 3 w 73"/>
                <a:gd name="T15" fmla="*/ 27 h 86"/>
                <a:gd name="T16" fmla="*/ 10 w 73"/>
                <a:gd name="T17" fmla="*/ 13 h 86"/>
                <a:gd name="T18" fmla="*/ 22 w 73"/>
                <a:gd name="T19" fmla="*/ 3 h 86"/>
                <a:gd name="T20" fmla="*/ 38 w 73"/>
                <a:gd name="T21" fmla="*/ 0 h 86"/>
                <a:gd name="T22" fmla="*/ 53 w 73"/>
                <a:gd name="T23" fmla="*/ 3 h 86"/>
                <a:gd name="T24" fmla="*/ 63 w 73"/>
                <a:gd name="T25" fmla="*/ 10 h 86"/>
                <a:gd name="T26" fmla="*/ 69 w 73"/>
                <a:gd name="T27" fmla="*/ 21 h 86"/>
                <a:gd name="T28" fmla="*/ 71 w 73"/>
                <a:gd name="T29" fmla="*/ 35 h 86"/>
                <a:gd name="T30" fmla="*/ 71 w 73"/>
                <a:gd name="T31" fmla="*/ 41 h 86"/>
                <a:gd name="T32" fmla="*/ 17 w 73"/>
                <a:gd name="T33" fmla="*/ 41 h 86"/>
                <a:gd name="T34" fmla="*/ 18 w 73"/>
                <a:gd name="T35" fmla="*/ 55 h 86"/>
                <a:gd name="T36" fmla="*/ 23 w 73"/>
                <a:gd name="T37" fmla="*/ 67 h 86"/>
                <a:gd name="T38" fmla="*/ 31 w 73"/>
                <a:gd name="T39" fmla="*/ 74 h 86"/>
                <a:gd name="T40" fmla="*/ 44 w 73"/>
                <a:gd name="T41" fmla="*/ 77 h 86"/>
                <a:gd name="T42" fmla="*/ 57 w 73"/>
                <a:gd name="T43" fmla="*/ 74 h 86"/>
                <a:gd name="T44" fmla="*/ 67 w 73"/>
                <a:gd name="T45" fmla="*/ 61 h 86"/>
                <a:gd name="T46" fmla="*/ 73 w 73"/>
                <a:gd name="T47" fmla="*/ 65 h 86"/>
                <a:gd name="T48" fmla="*/ 55 w 73"/>
                <a:gd name="T49" fmla="*/ 34 h 86"/>
                <a:gd name="T50" fmla="*/ 54 w 73"/>
                <a:gd name="T51" fmla="*/ 24 h 86"/>
                <a:gd name="T52" fmla="*/ 51 w 73"/>
                <a:gd name="T53" fmla="*/ 15 h 86"/>
                <a:gd name="T54" fmla="*/ 46 w 73"/>
                <a:gd name="T55" fmla="*/ 9 h 86"/>
                <a:gd name="T56" fmla="*/ 37 w 73"/>
                <a:gd name="T57" fmla="*/ 6 h 86"/>
                <a:gd name="T58" fmla="*/ 23 w 73"/>
                <a:gd name="T59" fmla="*/ 13 h 86"/>
                <a:gd name="T60" fmla="*/ 17 w 73"/>
                <a:gd name="T61" fmla="*/ 34 h 86"/>
                <a:gd name="T62" fmla="*/ 55 w 73"/>
                <a:gd name="T6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73" y="65"/>
                  </a:moveTo>
                  <a:cubicBezTo>
                    <a:pt x="69" y="71"/>
                    <a:pt x="65" y="77"/>
                    <a:pt x="59" y="80"/>
                  </a:cubicBezTo>
                  <a:cubicBezTo>
                    <a:pt x="53" y="84"/>
                    <a:pt x="47" y="86"/>
                    <a:pt x="39" y="86"/>
                  </a:cubicBezTo>
                  <a:cubicBezTo>
                    <a:pt x="33" y="86"/>
                    <a:pt x="27" y="85"/>
                    <a:pt x="22" y="83"/>
                  </a:cubicBezTo>
                  <a:cubicBezTo>
                    <a:pt x="17" y="80"/>
                    <a:pt x="13" y="77"/>
                    <a:pt x="10" y="73"/>
                  </a:cubicBezTo>
                  <a:cubicBezTo>
                    <a:pt x="6" y="69"/>
                    <a:pt x="4" y="65"/>
                    <a:pt x="2" y="59"/>
                  </a:cubicBezTo>
                  <a:cubicBezTo>
                    <a:pt x="1" y="54"/>
                    <a:pt x="0" y="48"/>
                    <a:pt x="0" y="42"/>
                  </a:cubicBezTo>
                  <a:cubicBezTo>
                    <a:pt x="0" y="37"/>
                    <a:pt x="1" y="32"/>
                    <a:pt x="3" y="27"/>
                  </a:cubicBezTo>
                  <a:cubicBezTo>
                    <a:pt x="4" y="22"/>
                    <a:pt x="7" y="17"/>
                    <a:pt x="10" y="13"/>
                  </a:cubicBezTo>
                  <a:cubicBezTo>
                    <a:pt x="13" y="9"/>
                    <a:pt x="17" y="6"/>
                    <a:pt x="22" y="3"/>
                  </a:cubicBezTo>
                  <a:cubicBezTo>
                    <a:pt x="26" y="1"/>
                    <a:pt x="32" y="0"/>
                    <a:pt x="38" y="0"/>
                  </a:cubicBezTo>
                  <a:cubicBezTo>
                    <a:pt x="44" y="0"/>
                    <a:pt x="49" y="1"/>
                    <a:pt x="53" y="3"/>
                  </a:cubicBezTo>
                  <a:cubicBezTo>
                    <a:pt x="57" y="4"/>
                    <a:pt x="61" y="7"/>
                    <a:pt x="63" y="10"/>
                  </a:cubicBezTo>
                  <a:cubicBezTo>
                    <a:pt x="66" y="13"/>
                    <a:pt x="68" y="17"/>
                    <a:pt x="69" y="21"/>
                  </a:cubicBezTo>
                  <a:cubicBezTo>
                    <a:pt x="70" y="26"/>
                    <a:pt x="71" y="30"/>
                    <a:pt x="71" y="35"/>
                  </a:cubicBezTo>
                  <a:cubicBezTo>
                    <a:pt x="71" y="41"/>
                    <a:pt x="71" y="41"/>
                    <a:pt x="71" y="41"/>
                  </a:cubicBezTo>
                  <a:cubicBezTo>
                    <a:pt x="17" y="41"/>
                    <a:pt x="17" y="41"/>
                    <a:pt x="17" y="41"/>
                  </a:cubicBezTo>
                  <a:cubicBezTo>
                    <a:pt x="17" y="46"/>
                    <a:pt x="17" y="51"/>
                    <a:pt x="18" y="55"/>
                  </a:cubicBezTo>
                  <a:cubicBezTo>
                    <a:pt x="19" y="60"/>
                    <a:pt x="21" y="63"/>
                    <a:pt x="23" y="67"/>
                  </a:cubicBezTo>
                  <a:cubicBezTo>
                    <a:pt x="25" y="70"/>
                    <a:pt x="28" y="73"/>
                    <a:pt x="31" y="74"/>
                  </a:cubicBezTo>
                  <a:cubicBezTo>
                    <a:pt x="35" y="76"/>
                    <a:pt x="39" y="77"/>
                    <a:pt x="44" y="77"/>
                  </a:cubicBezTo>
                  <a:cubicBezTo>
                    <a:pt x="49" y="77"/>
                    <a:pt x="53" y="76"/>
                    <a:pt x="57" y="74"/>
                  </a:cubicBezTo>
                  <a:cubicBezTo>
                    <a:pt x="60" y="71"/>
                    <a:pt x="64" y="67"/>
                    <a:pt x="67" y="61"/>
                  </a:cubicBezTo>
                  <a:lnTo>
                    <a:pt x="73" y="65"/>
                  </a:lnTo>
                  <a:close/>
                  <a:moveTo>
                    <a:pt x="55" y="34"/>
                  </a:moveTo>
                  <a:cubicBezTo>
                    <a:pt x="55" y="30"/>
                    <a:pt x="54" y="27"/>
                    <a:pt x="54" y="24"/>
                  </a:cubicBezTo>
                  <a:cubicBezTo>
                    <a:pt x="53" y="20"/>
                    <a:pt x="52" y="17"/>
                    <a:pt x="51" y="15"/>
                  </a:cubicBezTo>
                  <a:cubicBezTo>
                    <a:pt x="50" y="12"/>
                    <a:pt x="48" y="10"/>
                    <a:pt x="46" y="9"/>
                  </a:cubicBezTo>
                  <a:cubicBezTo>
                    <a:pt x="44" y="7"/>
                    <a:pt x="41" y="6"/>
                    <a:pt x="37" y="6"/>
                  </a:cubicBezTo>
                  <a:cubicBezTo>
                    <a:pt x="32" y="6"/>
                    <a:pt x="27" y="9"/>
                    <a:pt x="23" y="13"/>
                  </a:cubicBezTo>
                  <a:cubicBezTo>
                    <a:pt x="19" y="18"/>
                    <a:pt x="17" y="25"/>
                    <a:pt x="17" y="34"/>
                  </a:cubicBezTo>
                  <a:lnTo>
                    <a:pt x="5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27">
              <a:extLst>
                <a:ext uri="{FF2B5EF4-FFF2-40B4-BE49-F238E27FC236}">
                  <a16:creationId xmlns:a16="http://schemas.microsoft.com/office/drawing/2014/main" id="{5DC326BF-6C1C-4861-BCE4-522038DF58F1}"/>
                </a:ext>
              </a:extLst>
            </p:cNvPr>
            <p:cNvSpPr>
              <a:spLocks noEditPoints="1"/>
            </p:cNvSpPr>
            <p:nvPr/>
          </p:nvSpPr>
          <p:spPr bwMode="auto">
            <a:xfrm>
              <a:off x="2641" y="1910"/>
              <a:ext cx="100" cy="300"/>
            </a:xfrm>
            <a:custGeom>
              <a:avLst/>
              <a:gdLst>
                <a:gd name="T0" fmla="*/ 42 w 42"/>
                <a:gd name="T1" fmla="*/ 126 h 126"/>
                <a:gd name="T2" fmla="*/ 2 w 42"/>
                <a:gd name="T3" fmla="*/ 126 h 126"/>
                <a:gd name="T4" fmla="*/ 2 w 42"/>
                <a:gd name="T5" fmla="*/ 121 h 126"/>
                <a:gd name="T6" fmla="*/ 6 w 42"/>
                <a:gd name="T7" fmla="*/ 120 h 126"/>
                <a:gd name="T8" fmla="*/ 10 w 42"/>
                <a:gd name="T9" fmla="*/ 120 h 126"/>
                <a:gd name="T10" fmla="*/ 13 w 42"/>
                <a:gd name="T11" fmla="*/ 117 h 126"/>
                <a:gd name="T12" fmla="*/ 14 w 42"/>
                <a:gd name="T13" fmla="*/ 112 h 126"/>
                <a:gd name="T14" fmla="*/ 14 w 42"/>
                <a:gd name="T15" fmla="*/ 62 h 126"/>
                <a:gd name="T16" fmla="*/ 13 w 42"/>
                <a:gd name="T17" fmla="*/ 57 h 126"/>
                <a:gd name="T18" fmla="*/ 10 w 42"/>
                <a:gd name="T19" fmla="*/ 53 h 126"/>
                <a:gd name="T20" fmla="*/ 5 w 42"/>
                <a:gd name="T21" fmla="*/ 51 h 126"/>
                <a:gd name="T22" fmla="*/ 0 w 42"/>
                <a:gd name="T23" fmla="*/ 50 h 126"/>
                <a:gd name="T24" fmla="*/ 0 w 42"/>
                <a:gd name="T25" fmla="*/ 45 h 126"/>
                <a:gd name="T26" fmla="*/ 28 w 42"/>
                <a:gd name="T27" fmla="*/ 43 h 126"/>
                <a:gd name="T28" fmla="*/ 30 w 42"/>
                <a:gd name="T29" fmla="*/ 44 h 126"/>
                <a:gd name="T30" fmla="*/ 30 w 42"/>
                <a:gd name="T31" fmla="*/ 111 h 126"/>
                <a:gd name="T32" fmla="*/ 31 w 42"/>
                <a:gd name="T33" fmla="*/ 116 h 126"/>
                <a:gd name="T34" fmla="*/ 34 w 42"/>
                <a:gd name="T35" fmla="*/ 119 h 126"/>
                <a:gd name="T36" fmla="*/ 38 w 42"/>
                <a:gd name="T37" fmla="*/ 120 h 126"/>
                <a:gd name="T38" fmla="*/ 42 w 42"/>
                <a:gd name="T39" fmla="*/ 121 h 126"/>
                <a:gd name="T40" fmla="*/ 42 w 42"/>
                <a:gd name="T41" fmla="*/ 126 h 126"/>
                <a:gd name="T42" fmla="*/ 31 w 42"/>
                <a:gd name="T43" fmla="*/ 11 h 126"/>
                <a:gd name="T44" fmla="*/ 28 w 42"/>
                <a:gd name="T45" fmla="*/ 19 h 126"/>
                <a:gd name="T46" fmla="*/ 20 w 42"/>
                <a:gd name="T47" fmla="*/ 23 h 126"/>
                <a:gd name="T48" fmla="*/ 13 w 42"/>
                <a:gd name="T49" fmla="*/ 19 h 126"/>
                <a:gd name="T50" fmla="*/ 10 w 42"/>
                <a:gd name="T51" fmla="*/ 12 h 126"/>
                <a:gd name="T52" fmla="*/ 13 w 42"/>
                <a:gd name="T53" fmla="*/ 4 h 126"/>
                <a:gd name="T54" fmla="*/ 20 w 42"/>
                <a:gd name="T55" fmla="*/ 0 h 126"/>
                <a:gd name="T56" fmla="*/ 28 w 42"/>
                <a:gd name="T57" fmla="*/ 3 h 126"/>
                <a:gd name="T58" fmla="*/ 31 w 42"/>
                <a:gd name="T59"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126">
                  <a:moveTo>
                    <a:pt x="42" y="126"/>
                  </a:moveTo>
                  <a:cubicBezTo>
                    <a:pt x="2" y="126"/>
                    <a:pt x="2" y="126"/>
                    <a:pt x="2" y="126"/>
                  </a:cubicBezTo>
                  <a:cubicBezTo>
                    <a:pt x="2" y="121"/>
                    <a:pt x="2" y="121"/>
                    <a:pt x="2" y="121"/>
                  </a:cubicBezTo>
                  <a:cubicBezTo>
                    <a:pt x="3" y="121"/>
                    <a:pt x="5" y="120"/>
                    <a:pt x="6" y="120"/>
                  </a:cubicBezTo>
                  <a:cubicBezTo>
                    <a:pt x="7" y="120"/>
                    <a:pt x="9" y="120"/>
                    <a:pt x="10" y="120"/>
                  </a:cubicBezTo>
                  <a:cubicBezTo>
                    <a:pt x="11" y="119"/>
                    <a:pt x="12" y="118"/>
                    <a:pt x="13" y="117"/>
                  </a:cubicBezTo>
                  <a:cubicBezTo>
                    <a:pt x="14" y="116"/>
                    <a:pt x="14" y="114"/>
                    <a:pt x="14" y="112"/>
                  </a:cubicBezTo>
                  <a:cubicBezTo>
                    <a:pt x="14" y="62"/>
                    <a:pt x="14" y="62"/>
                    <a:pt x="14" y="62"/>
                  </a:cubicBezTo>
                  <a:cubicBezTo>
                    <a:pt x="14" y="60"/>
                    <a:pt x="14" y="58"/>
                    <a:pt x="13" y="57"/>
                  </a:cubicBezTo>
                  <a:cubicBezTo>
                    <a:pt x="12" y="55"/>
                    <a:pt x="11" y="54"/>
                    <a:pt x="10" y="53"/>
                  </a:cubicBezTo>
                  <a:cubicBezTo>
                    <a:pt x="9" y="52"/>
                    <a:pt x="7" y="52"/>
                    <a:pt x="5" y="51"/>
                  </a:cubicBezTo>
                  <a:cubicBezTo>
                    <a:pt x="3" y="51"/>
                    <a:pt x="1" y="51"/>
                    <a:pt x="0" y="50"/>
                  </a:cubicBezTo>
                  <a:cubicBezTo>
                    <a:pt x="0" y="45"/>
                    <a:pt x="0" y="45"/>
                    <a:pt x="0" y="45"/>
                  </a:cubicBezTo>
                  <a:cubicBezTo>
                    <a:pt x="28" y="43"/>
                    <a:pt x="28" y="43"/>
                    <a:pt x="28" y="43"/>
                  </a:cubicBezTo>
                  <a:cubicBezTo>
                    <a:pt x="30" y="44"/>
                    <a:pt x="30" y="44"/>
                    <a:pt x="30" y="44"/>
                  </a:cubicBezTo>
                  <a:cubicBezTo>
                    <a:pt x="30" y="111"/>
                    <a:pt x="30" y="111"/>
                    <a:pt x="30" y="111"/>
                  </a:cubicBezTo>
                  <a:cubicBezTo>
                    <a:pt x="30" y="113"/>
                    <a:pt x="30" y="115"/>
                    <a:pt x="31" y="116"/>
                  </a:cubicBezTo>
                  <a:cubicBezTo>
                    <a:pt x="31" y="117"/>
                    <a:pt x="33" y="118"/>
                    <a:pt x="34" y="119"/>
                  </a:cubicBezTo>
                  <a:cubicBezTo>
                    <a:pt x="35" y="119"/>
                    <a:pt x="37" y="120"/>
                    <a:pt x="38" y="120"/>
                  </a:cubicBezTo>
                  <a:cubicBezTo>
                    <a:pt x="39" y="120"/>
                    <a:pt x="40" y="121"/>
                    <a:pt x="42" y="121"/>
                  </a:cubicBezTo>
                  <a:lnTo>
                    <a:pt x="42" y="126"/>
                  </a:lnTo>
                  <a:close/>
                  <a:moveTo>
                    <a:pt x="31" y="11"/>
                  </a:moveTo>
                  <a:cubicBezTo>
                    <a:pt x="31" y="14"/>
                    <a:pt x="30" y="17"/>
                    <a:pt x="28" y="19"/>
                  </a:cubicBezTo>
                  <a:cubicBezTo>
                    <a:pt x="26" y="21"/>
                    <a:pt x="24" y="23"/>
                    <a:pt x="20" y="23"/>
                  </a:cubicBezTo>
                  <a:cubicBezTo>
                    <a:pt x="18" y="23"/>
                    <a:pt x="15" y="21"/>
                    <a:pt x="13" y="19"/>
                  </a:cubicBezTo>
                  <a:cubicBezTo>
                    <a:pt x="11" y="17"/>
                    <a:pt x="10" y="14"/>
                    <a:pt x="10" y="12"/>
                  </a:cubicBezTo>
                  <a:cubicBezTo>
                    <a:pt x="10" y="8"/>
                    <a:pt x="11" y="6"/>
                    <a:pt x="13" y="4"/>
                  </a:cubicBezTo>
                  <a:cubicBezTo>
                    <a:pt x="15" y="1"/>
                    <a:pt x="18" y="0"/>
                    <a:pt x="20" y="0"/>
                  </a:cubicBezTo>
                  <a:cubicBezTo>
                    <a:pt x="24" y="0"/>
                    <a:pt x="26" y="1"/>
                    <a:pt x="28" y="3"/>
                  </a:cubicBezTo>
                  <a:cubicBezTo>
                    <a:pt x="30" y="5"/>
                    <a:pt x="31" y="8"/>
                    <a:pt x="3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28">
              <a:extLst>
                <a:ext uri="{FF2B5EF4-FFF2-40B4-BE49-F238E27FC236}">
                  <a16:creationId xmlns:a16="http://schemas.microsoft.com/office/drawing/2014/main" id="{CAD478AC-4E0B-4D7D-9D2C-2D588A5C6799}"/>
                </a:ext>
              </a:extLst>
            </p:cNvPr>
            <p:cNvSpPr>
              <a:spLocks/>
            </p:cNvSpPr>
            <p:nvPr/>
          </p:nvSpPr>
          <p:spPr bwMode="auto">
            <a:xfrm>
              <a:off x="2750" y="2010"/>
              <a:ext cx="216" cy="200"/>
            </a:xfrm>
            <a:custGeom>
              <a:avLst/>
              <a:gdLst>
                <a:gd name="T0" fmla="*/ 91 w 91"/>
                <a:gd name="T1" fmla="*/ 84 h 84"/>
                <a:gd name="T2" fmla="*/ 51 w 91"/>
                <a:gd name="T3" fmla="*/ 84 h 84"/>
                <a:gd name="T4" fmla="*/ 51 w 91"/>
                <a:gd name="T5" fmla="*/ 79 h 84"/>
                <a:gd name="T6" fmla="*/ 55 w 91"/>
                <a:gd name="T7" fmla="*/ 78 h 84"/>
                <a:gd name="T8" fmla="*/ 59 w 91"/>
                <a:gd name="T9" fmla="*/ 78 h 84"/>
                <a:gd name="T10" fmla="*/ 62 w 91"/>
                <a:gd name="T11" fmla="*/ 75 h 84"/>
                <a:gd name="T12" fmla="*/ 64 w 91"/>
                <a:gd name="T13" fmla="*/ 70 h 84"/>
                <a:gd name="T14" fmla="*/ 64 w 91"/>
                <a:gd name="T15" fmla="*/ 28 h 84"/>
                <a:gd name="T16" fmla="*/ 59 w 91"/>
                <a:gd name="T17" fmla="*/ 15 h 84"/>
                <a:gd name="T18" fmla="*/ 49 w 91"/>
                <a:gd name="T19" fmla="*/ 10 h 84"/>
                <a:gd name="T20" fmla="*/ 41 w 91"/>
                <a:gd name="T21" fmla="*/ 11 h 84"/>
                <a:gd name="T22" fmla="*/ 35 w 91"/>
                <a:gd name="T23" fmla="*/ 15 h 84"/>
                <a:gd name="T24" fmla="*/ 30 w 91"/>
                <a:gd name="T25" fmla="*/ 19 h 84"/>
                <a:gd name="T26" fmla="*/ 28 w 91"/>
                <a:gd name="T27" fmla="*/ 22 h 84"/>
                <a:gd name="T28" fmla="*/ 28 w 91"/>
                <a:gd name="T29" fmla="*/ 69 h 84"/>
                <a:gd name="T30" fmla="*/ 29 w 91"/>
                <a:gd name="T31" fmla="*/ 74 h 84"/>
                <a:gd name="T32" fmla="*/ 33 w 91"/>
                <a:gd name="T33" fmla="*/ 77 h 84"/>
                <a:gd name="T34" fmla="*/ 37 w 91"/>
                <a:gd name="T35" fmla="*/ 78 h 84"/>
                <a:gd name="T36" fmla="*/ 41 w 91"/>
                <a:gd name="T37" fmla="*/ 79 h 84"/>
                <a:gd name="T38" fmla="*/ 41 w 91"/>
                <a:gd name="T39" fmla="*/ 84 h 84"/>
                <a:gd name="T40" fmla="*/ 1 w 91"/>
                <a:gd name="T41" fmla="*/ 84 h 84"/>
                <a:gd name="T42" fmla="*/ 1 w 91"/>
                <a:gd name="T43" fmla="*/ 79 h 84"/>
                <a:gd name="T44" fmla="*/ 5 w 91"/>
                <a:gd name="T45" fmla="*/ 78 h 84"/>
                <a:gd name="T46" fmla="*/ 8 w 91"/>
                <a:gd name="T47" fmla="*/ 78 h 84"/>
                <a:gd name="T48" fmla="*/ 11 w 91"/>
                <a:gd name="T49" fmla="*/ 75 h 84"/>
                <a:gd name="T50" fmla="*/ 13 w 91"/>
                <a:gd name="T51" fmla="*/ 70 h 84"/>
                <a:gd name="T52" fmla="*/ 13 w 91"/>
                <a:gd name="T53" fmla="*/ 20 h 84"/>
                <a:gd name="T54" fmla="*/ 11 w 91"/>
                <a:gd name="T55" fmla="*/ 14 h 84"/>
                <a:gd name="T56" fmla="*/ 8 w 91"/>
                <a:gd name="T57" fmla="*/ 11 h 84"/>
                <a:gd name="T58" fmla="*/ 4 w 91"/>
                <a:gd name="T59" fmla="*/ 9 h 84"/>
                <a:gd name="T60" fmla="*/ 0 w 91"/>
                <a:gd name="T61" fmla="*/ 8 h 84"/>
                <a:gd name="T62" fmla="*/ 0 w 91"/>
                <a:gd name="T63" fmla="*/ 3 h 84"/>
                <a:gd name="T64" fmla="*/ 27 w 91"/>
                <a:gd name="T65" fmla="*/ 1 h 84"/>
                <a:gd name="T66" fmla="*/ 28 w 91"/>
                <a:gd name="T67" fmla="*/ 2 h 84"/>
                <a:gd name="T68" fmla="*/ 28 w 91"/>
                <a:gd name="T69" fmla="*/ 14 h 84"/>
                <a:gd name="T70" fmla="*/ 29 w 91"/>
                <a:gd name="T71" fmla="*/ 14 h 84"/>
                <a:gd name="T72" fmla="*/ 34 w 91"/>
                <a:gd name="T73" fmla="*/ 9 h 84"/>
                <a:gd name="T74" fmla="*/ 39 w 91"/>
                <a:gd name="T75" fmla="*/ 5 h 84"/>
                <a:gd name="T76" fmla="*/ 46 w 91"/>
                <a:gd name="T77" fmla="*/ 1 h 84"/>
                <a:gd name="T78" fmla="*/ 56 w 91"/>
                <a:gd name="T79" fmla="*/ 0 h 84"/>
                <a:gd name="T80" fmla="*/ 74 w 91"/>
                <a:gd name="T81" fmla="*/ 7 h 84"/>
                <a:gd name="T82" fmla="*/ 79 w 91"/>
                <a:gd name="T83" fmla="*/ 27 h 84"/>
                <a:gd name="T84" fmla="*/ 79 w 91"/>
                <a:gd name="T85" fmla="*/ 69 h 84"/>
                <a:gd name="T86" fmla="*/ 80 w 91"/>
                <a:gd name="T87" fmla="*/ 74 h 84"/>
                <a:gd name="T88" fmla="*/ 84 w 91"/>
                <a:gd name="T89" fmla="*/ 77 h 84"/>
                <a:gd name="T90" fmla="*/ 87 w 91"/>
                <a:gd name="T91" fmla="*/ 78 h 84"/>
                <a:gd name="T92" fmla="*/ 91 w 91"/>
                <a:gd name="T93" fmla="*/ 79 h 84"/>
                <a:gd name="T94" fmla="*/ 91 w 91"/>
                <a:gd name="T9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84">
                  <a:moveTo>
                    <a:pt x="91" y="84"/>
                  </a:moveTo>
                  <a:cubicBezTo>
                    <a:pt x="51" y="84"/>
                    <a:pt x="51" y="84"/>
                    <a:pt x="51" y="84"/>
                  </a:cubicBezTo>
                  <a:cubicBezTo>
                    <a:pt x="51" y="79"/>
                    <a:pt x="51" y="79"/>
                    <a:pt x="51" y="79"/>
                  </a:cubicBezTo>
                  <a:cubicBezTo>
                    <a:pt x="52" y="79"/>
                    <a:pt x="54" y="78"/>
                    <a:pt x="55" y="78"/>
                  </a:cubicBezTo>
                  <a:cubicBezTo>
                    <a:pt x="57" y="78"/>
                    <a:pt x="58" y="78"/>
                    <a:pt x="59" y="78"/>
                  </a:cubicBezTo>
                  <a:cubicBezTo>
                    <a:pt x="61" y="77"/>
                    <a:pt x="62" y="76"/>
                    <a:pt x="62" y="75"/>
                  </a:cubicBezTo>
                  <a:cubicBezTo>
                    <a:pt x="63" y="74"/>
                    <a:pt x="64" y="72"/>
                    <a:pt x="64" y="70"/>
                  </a:cubicBezTo>
                  <a:cubicBezTo>
                    <a:pt x="64" y="28"/>
                    <a:pt x="64" y="28"/>
                    <a:pt x="64" y="28"/>
                  </a:cubicBezTo>
                  <a:cubicBezTo>
                    <a:pt x="64" y="22"/>
                    <a:pt x="62" y="18"/>
                    <a:pt x="59" y="15"/>
                  </a:cubicBezTo>
                  <a:cubicBezTo>
                    <a:pt x="57" y="11"/>
                    <a:pt x="53" y="10"/>
                    <a:pt x="49" y="10"/>
                  </a:cubicBezTo>
                  <a:cubicBezTo>
                    <a:pt x="46" y="10"/>
                    <a:pt x="44" y="10"/>
                    <a:pt x="41" y="11"/>
                  </a:cubicBezTo>
                  <a:cubicBezTo>
                    <a:pt x="39" y="12"/>
                    <a:pt x="37" y="13"/>
                    <a:pt x="35" y="15"/>
                  </a:cubicBezTo>
                  <a:cubicBezTo>
                    <a:pt x="33" y="16"/>
                    <a:pt x="32" y="17"/>
                    <a:pt x="30" y="19"/>
                  </a:cubicBezTo>
                  <a:cubicBezTo>
                    <a:pt x="29" y="20"/>
                    <a:pt x="29" y="21"/>
                    <a:pt x="28" y="22"/>
                  </a:cubicBezTo>
                  <a:cubicBezTo>
                    <a:pt x="28" y="69"/>
                    <a:pt x="28" y="69"/>
                    <a:pt x="28" y="69"/>
                  </a:cubicBezTo>
                  <a:cubicBezTo>
                    <a:pt x="28" y="71"/>
                    <a:pt x="28" y="73"/>
                    <a:pt x="29" y="74"/>
                  </a:cubicBezTo>
                  <a:cubicBezTo>
                    <a:pt x="30" y="75"/>
                    <a:pt x="31" y="76"/>
                    <a:pt x="33" y="77"/>
                  </a:cubicBezTo>
                  <a:cubicBezTo>
                    <a:pt x="34" y="77"/>
                    <a:pt x="35" y="78"/>
                    <a:pt x="37" y="78"/>
                  </a:cubicBezTo>
                  <a:cubicBezTo>
                    <a:pt x="38" y="78"/>
                    <a:pt x="39" y="79"/>
                    <a:pt x="41" y="79"/>
                  </a:cubicBezTo>
                  <a:cubicBezTo>
                    <a:pt x="41" y="84"/>
                    <a:pt x="41" y="84"/>
                    <a:pt x="41" y="84"/>
                  </a:cubicBezTo>
                  <a:cubicBezTo>
                    <a:pt x="1" y="84"/>
                    <a:pt x="1" y="84"/>
                    <a:pt x="1" y="84"/>
                  </a:cubicBezTo>
                  <a:cubicBezTo>
                    <a:pt x="1" y="79"/>
                    <a:pt x="1" y="79"/>
                    <a:pt x="1" y="79"/>
                  </a:cubicBezTo>
                  <a:cubicBezTo>
                    <a:pt x="2" y="79"/>
                    <a:pt x="3" y="78"/>
                    <a:pt x="5" y="78"/>
                  </a:cubicBezTo>
                  <a:cubicBezTo>
                    <a:pt x="6" y="78"/>
                    <a:pt x="7" y="78"/>
                    <a:pt x="8" y="78"/>
                  </a:cubicBezTo>
                  <a:cubicBezTo>
                    <a:pt x="10" y="77"/>
                    <a:pt x="11" y="76"/>
                    <a:pt x="11" y="75"/>
                  </a:cubicBezTo>
                  <a:cubicBezTo>
                    <a:pt x="12" y="74"/>
                    <a:pt x="13" y="72"/>
                    <a:pt x="13" y="70"/>
                  </a:cubicBezTo>
                  <a:cubicBezTo>
                    <a:pt x="13" y="20"/>
                    <a:pt x="13" y="20"/>
                    <a:pt x="13" y="20"/>
                  </a:cubicBezTo>
                  <a:cubicBezTo>
                    <a:pt x="13" y="18"/>
                    <a:pt x="12" y="16"/>
                    <a:pt x="11" y="14"/>
                  </a:cubicBezTo>
                  <a:cubicBezTo>
                    <a:pt x="11" y="13"/>
                    <a:pt x="9" y="12"/>
                    <a:pt x="8" y="11"/>
                  </a:cubicBezTo>
                  <a:cubicBezTo>
                    <a:pt x="7" y="10"/>
                    <a:pt x="6" y="9"/>
                    <a:pt x="4" y="9"/>
                  </a:cubicBezTo>
                  <a:cubicBezTo>
                    <a:pt x="3" y="9"/>
                    <a:pt x="1" y="9"/>
                    <a:pt x="0" y="8"/>
                  </a:cubicBezTo>
                  <a:cubicBezTo>
                    <a:pt x="0" y="3"/>
                    <a:pt x="0" y="3"/>
                    <a:pt x="0" y="3"/>
                  </a:cubicBezTo>
                  <a:cubicBezTo>
                    <a:pt x="27" y="1"/>
                    <a:pt x="27" y="1"/>
                    <a:pt x="27" y="1"/>
                  </a:cubicBezTo>
                  <a:cubicBezTo>
                    <a:pt x="28" y="2"/>
                    <a:pt x="28" y="2"/>
                    <a:pt x="28" y="2"/>
                  </a:cubicBezTo>
                  <a:cubicBezTo>
                    <a:pt x="28" y="14"/>
                    <a:pt x="28" y="14"/>
                    <a:pt x="28" y="14"/>
                  </a:cubicBezTo>
                  <a:cubicBezTo>
                    <a:pt x="29" y="14"/>
                    <a:pt x="29" y="14"/>
                    <a:pt x="29" y="14"/>
                  </a:cubicBezTo>
                  <a:cubicBezTo>
                    <a:pt x="30" y="13"/>
                    <a:pt x="32" y="11"/>
                    <a:pt x="34" y="9"/>
                  </a:cubicBezTo>
                  <a:cubicBezTo>
                    <a:pt x="35" y="7"/>
                    <a:pt x="37" y="6"/>
                    <a:pt x="39" y="5"/>
                  </a:cubicBezTo>
                  <a:cubicBezTo>
                    <a:pt x="41" y="3"/>
                    <a:pt x="44" y="2"/>
                    <a:pt x="46" y="1"/>
                  </a:cubicBezTo>
                  <a:cubicBezTo>
                    <a:pt x="49" y="0"/>
                    <a:pt x="52" y="0"/>
                    <a:pt x="56" y="0"/>
                  </a:cubicBezTo>
                  <a:cubicBezTo>
                    <a:pt x="64" y="0"/>
                    <a:pt x="70" y="2"/>
                    <a:pt x="74" y="7"/>
                  </a:cubicBezTo>
                  <a:cubicBezTo>
                    <a:pt x="77" y="12"/>
                    <a:pt x="79" y="19"/>
                    <a:pt x="79" y="27"/>
                  </a:cubicBezTo>
                  <a:cubicBezTo>
                    <a:pt x="79" y="69"/>
                    <a:pt x="79" y="69"/>
                    <a:pt x="79" y="69"/>
                  </a:cubicBezTo>
                  <a:cubicBezTo>
                    <a:pt x="79" y="71"/>
                    <a:pt x="80" y="73"/>
                    <a:pt x="80" y="74"/>
                  </a:cubicBezTo>
                  <a:cubicBezTo>
                    <a:pt x="81" y="75"/>
                    <a:pt x="82" y="76"/>
                    <a:pt x="84" y="77"/>
                  </a:cubicBezTo>
                  <a:cubicBezTo>
                    <a:pt x="85" y="78"/>
                    <a:pt x="86" y="78"/>
                    <a:pt x="87" y="78"/>
                  </a:cubicBezTo>
                  <a:cubicBezTo>
                    <a:pt x="88" y="78"/>
                    <a:pt x="89" y="79"/>
                    <a:pt x="91" y="79"/>
                  </a:cubicBezTo>
                  <a:lnTo>
                    <a:pt x="9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29">
              <a:extLst>
                <a:ext uri="{FF2B5EF4-FFF2-40B4-BE49-F238E27FC236}">
                  <a16:creationId xmlns:a16="http://schemas.microsoft.com/office/drawing/2014/main" id="{17402B0F-22B7-4EF0-9088-9DBBED1BC1C8}"/>
                </a:ext>
              </a:extLst>
            </p:cNvPr>
            <p:cNvSpPr>
              <a:spLocks noEditPoints="1"/>
            </p:cNvSpPr>
            <p:nvPr/>
          </p:nvSpPr>
          <p:spPr bwMode="auto">
            <a:xfrm>
              <a:off x="2966" y="2010"/>
              <a:ext cx="190" cy="288"/>
            </a:xfrm>
            <a:custGeom>
              <a:avLst/>
              <a:gdLst>
                <a:gd name="T0" fmla="*/ 78 w 80"/>
                <a:gd name="T1" fmla="*/ 83 h 121"/>
                <a:gd name="T2" fmla="*/ 77 w 80"/>
                <a:gd name="T3" fmla="*/ 104 h 121"/>
                <a:gd name="T4" fmla="*/ 56 w 80"/>
                <a:gd name="T5" fmla="*/ 119 h 121"/>
                <a:gd name="T6" fmla="*/ 9 w 80"/>
                <a:gd name="T7" fmla="*/ 116 h 121"/>
                <a:gd name="T8" fmla="*/ 7 w 80"/>
                <a:gd name="T9" fmla="*/ 86 h 121"/>
                <a:gd name="T10" fmla="*/ 24 w 80"/>
                <a:gd name="T11" fmla="*/ 80 h 121"/>
                <a:gd name="T12" fmla="*/ 14 w 80"/>
                <a:gd name="T13" fmla="*/ 75 h 121"/>
                <a:gd name="T14" fmla="*/ 9 w 80"/>
                <a:gd name="T15" fmla="*/ 65 h 121"/>
                <a:gd name="T16" fmla="*/ 22 w 80"/>
                <a:gd name="T17" fmla="*/ 51 h 121"/>
                <a:gd name="T18" fmla="*/ 9 w 80"/>
                <a:gd name="T19" fmla="*/ 40 h 121"/>
                <a:gd name="T20" fmla="*/ 13 w 80"/>
                <a:gd name="T21" fmla="*/ 7 h 121"/>
                <a:gd name="T22" fmla="*/ 43 w 80"/>
                <a:gd name="T23" fmla="*/ 1 h 121"/>
                <a:gd name="T24" fmla="*/ 79 w 80"/>
                <a:gd name="T25" fmla="*/ 2 h 121"/>
                <a:gd name="T26" fmla="*/ 60 w 80"/>
                <a:gd name="T27" fmla="*/ 10 h 121"/>
                <a:gd name="T28" fmla="*/ 65 w 80"/>
                <a:gd name="T29" fmla="*/ 19 h 121"/>
                <a:gd name="T30" fmla="*/ 57 w 80"/>
                <a:gd name="T31" fmla="*/ 46 h 121"/>
                <a:gd name="T32" fmla="*/ 27 w 80"/>
                <a:gd name="T33" fmla="*/ 53 h 121"/>
                <a:gd name="T34" fmla="*/ 21 w 80"/>
                <a:gd name="T35" fmla="*/ 60 h 121"/>
                <a:gd name="T36" fmla="*/ 27 w 80"/>
                <a:gd name="T37" fmla="*/ 67 h 121"/>
                <a:gd name="T38" fmla="*/ 39 w 80"/>
                <a:gd name="T39" fmla="*/ 68 h 121"/>
                <a:gd name="T40" fmla="*/ 58 w 80"/>
                <a:gd name="T41" fmla="*/ 69 h 121"/>
                <a:gd name="T42" fmla="*/ 73 w 80"/>
                <a:gd name="T43" fmla="*/ 76 h 121"/>
                <a:gd name="T44" fmla="*/ 64 w 80"/>
                <a:gd name="T45" fmla="*/ 88 h 121"/>
                <a:gd name="T46" fmla="*/ 48 w 80"/>
                <a:gd name="T47" fmla="*/ 83 h 121"/>
                <a:gd name="T48" fmla="*/ 18 w 80"/>
                <a:gd name="T49" fmla="*/ 89 h 121"/>
                <a:gd name="T50" fmla="*/ 16 w 80"/>
                <a:gd name="T51" fmla="*/ 105 h 121"/>
                <a:gd name="T52" fmla="*/ 28 w 80"/>
                <a:gd name="T53" fmla="*/ 113 h 121"/>
                <a:gd name="T54" fmla="*/ 59 w 80"/>
                <a:gd name="T55" fmla="*/ 110 h 121"/>
                <a:gd name="T56" fmla="*/ 50 w 80"/>
                <a:gd name="T57" fmla="*/ 27 h 121"/>
                <a:gd name="T58" fmla="*/ 35 w 80"/>
                <a:gd name="T59" fmla="*/ 6 h 121"/>
                <a:gd name="T60" fmla="*/ 24 w 80"/>
                <a:gd name="T61" fmla="*/ 12 h 121"/>
                <a:gd name="T62" fmla="*/ 21 w 80"/>
                <a:gd name="T63" fmla="*/ 26 h 121"/>
                <a:gd name="T64" fmla="*/ 35 w 80"/>
                <a:gd name="T65" fmla="*/ 47 h 121"/>
                <a:gd name="T66" fmla="*/ 50 w 80"/>
                <a:gd name="T67" fmla="*/ 2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121">
                  <a:moveTo>
                    <a:pt x="73" y="76"/>
                  </a:moveTo>
                  <a:cubicBezTo>
                    <a:pt x="75" y="78"/>
                    <a:pt x="77" y="80"/>
                    <a:pt x="78" y="83"/>
                  </a:cubicBezTo>
                  <a:cubicBezTo>
                    <a:pt x="79" y="85"/>
                    <a:pt x="80" y="89"/>
                    <a:pt x="80" y="93"/>
                  </a:cubicBezTo>
                  <a:cubicBezTo>
                    <a:pt x="80" y="97"/>
                    <a:pt x="79" y="100"/>
                    <a:pt x="77" y="104"/>
                  </a:cubicBezTo>
                  <a:cubicBezTo>
                    <a:pt x="76" y="107"/>
                    <a:pt x="73" y="110"/>
                    <a:pt x="69" y="113"/>
                  </a:cubicBezTo>
                  <a:cubicBezTo>
                    <a:pt x="66" y="115"/>
                    <a:pt x="61" y="117"/>
                    <a:pt x="56" y="119"/>
                  </a:cubicBezTo>
                  <a:cubicBezTo>
                    <a:pt x="51" y="120"/>
                    <a:pt x="45" y="121"/>
                    <a:pt x="37" y="121"/>
                  </a:cubicBezTo>
                  <a:cubicBezTo>
                    <a:pt x="25" y="121"/>
                    <a:pt x="15" y="119"/>
                    <a:pt x="9" y="116"/>
                  </a:cubicBezTo>
                  <a:cubicBezTo>
                    <a:pt x="3" y="112"/>
                    <a:pt x="0" y="107"/>
                    <a:pt x="0" y="100"/>
                  </a:cubicBezTo>
                  <a:cubicBezTo>
                    <a:pt x="0" y="94"/>
                    <a:pt x="2" y="90"/>
                    <a:pt x="7" y="86"/>
                  </a:cubicBezTo>
                  <a:cubicBezTo>
                    <a:pt x="11" y="83"/>
                    <a:pt x="17" y="81"/>
                    <a:pt x="24" y="81"/>
                  </a:cubicBezTo>
                  <a:cubicBezTo>
                    <a:pt x="24" y="80"/>
                    <a:pt x="24" y="80"/>
                    <a:pt x="24" y="80"/>
                  </a:cubicBezTo>
                  <a:cubicBezTo>
                    <a:pt x="22" y="79"/>
                    <a:pt x="20" y="79"/>
                    <a:pt x="18" y="78"/>
                  </a:cubicBezTo>
                  <a:cubicBezTo>
                    <a:pt x="17" y="77"/>
                    <a:pt x="15" y="76"/>
                    <a:pt x="14" y="75"/>
                  </a:cubicBezTo>
                  <a:cubicBezTo>
                    <a:pt x="12" y="74"/>
                    <a:pt x="11" y="73"/>
                    <a:pt x="10" y="71"/>
                  </a:cubicBezTo>
                  <a:cubicBezTo>
                    <a:pt x="9" y="70"/>
                    <a:pt x="9" y="68"/>
                    <a:pt x="9" y="65"/>
                  </a:cubicBezTo>
                  <a:cubicBezTo>
                    <a:pt x="9" y="62"/>
                    <a:pt x="10" y="60"/>
                    <a:pt x="12" y="57"/>
                  </a:cubicBezTo>
                  <a:cubicBezTo>
                    <a:pt x="14" y="55"/>
                    <a:pt x="17" y="53"/>
                    <a:pt x="22" y="51"/>
                  </a:cubicBezTo>
                  <a:cubicBezTo>
                    <a:pt x="22" y="50"/>
                    <a:pt x="22" y="50"/>
                    <a:pt x="22" y="50"/>
                  </a:cubicBezTo>
                  <a:cubicBezTo>
                    <a:pt x="16" y="47"/>
                    <a:pt x="12" y="44"/>
                    <a:pt x="9" y="40"/>
                  </a:cubicBezTo>
                  <a:cubicBezTo>
                    <a:pt x="6" y="36"/>
                    <a:pt x="5" y="32"/>
                    <a:pt x="5" y="26"/>
                  </a:cubicBezTo>
                  <a:cubicBezTo>
                    <a:pt x="5" y="19"/>
                    <a:pt x="8" y="12"/>
                    <a:pt x="13" y="7"/>
                  </a:cubicBezTo>
                  <a:cubicBezTo>
                    <a:pt x="19" y="2"/>
                    <a:pt x="27" y="0"/>
                    <a:pt x="36" y="0"/>
                  </a:cubicBezTo>
                  <a:cubicBezTo>
                    <a:pt x="38" y="0"/>
                    <a:pt x="41" y="0"/>
                    <a:pt x="43" y="1"/>
                  </a:cubicBezTo>
                  <a:cubicBezTo>
                    <a:pt x="46" y="1"/>
                    <a:pt x="48" y="2"/>
                    <a:pt x="51" y="2"/>
                  </a:cubicBezTo>
                  <a:cubicBezTo>
                    <a:pt x="79" y="2"/>
                    <a:pt x="79" y="2"/>
                    <a:pt x="79" y="2"/>
                  </a:cubicBezTo>
                  <a:cubicBezTo>
                    <a:pt x="79" y="10"/>
                    <a:pt x="79" y="10"/>
                    <a:pt x="79" y="10"/>
                  </a:cubicBezTo>
                  <a:cubicBezTo>
                    <a:pt x="60" y="10"/>
                    <a:pt x="60" y="10"/>
                    <a:pt x="60" y="10"/>
                  </a:cubicBezTo>
                  <a:cubicBezTo>
                    <a:pt x="60" y="11"/>
                    <a:pt x="60" y="11"/>
                    <a:pt x="60" y="11"/>
                  </a:cubicBezTo>
                  <a:cubicBezTo>
                    <a:pt x="62" y="13"/>
                    <a:pt x="64" y="16"/>
                    <a:pt x="65" y="19"/>
                  </a:cubicBezTo>
                  <a:cubicBezTo>
                    <a:pt x="66" y="22"/>
                    <a:pt x="66" y="25"/>
                    <a:pt x="66" y="27"/>
                  </a:cubicBezTo>
                  <a:cubicBezTo>
                    <a:pt x="66" y="35"/>
                    <a:pt x="63" y="41"/>
                    <a:pt x="57" y="46"/>
                  </a:cubicBezTo>
                  <a:cubicBezTo>
                    <a:pt x="51" y="51"/>
                    <a:pt x="45" y="53"/>
                    <a:pt x="37" y="53"/>
                  </a:cubicBezTo>
                  <a:cubicBezTo>
                    <a:pt x="27" y="53"/>
                    <a:pt x="27" y="53"/>
                    <a:pt x="27" y="53"/>
                  </a:cubicBezTo>
                  <a:cubicBezTo>
                    <a:pt x="25" y="54"/>
                    <a:pt x="24" y="54"/>
                    <a:pt x="23" y="56"/>
                  </a:cubicBezTo>
                  <a:cubicBezTo>
                    <a:pt x="21" y="57"/>
                    <a:pt x="21" y="58"/>
                    <a:pt x="21" y="60"/>
                  </a:cubicBezTo>
                  <a:cubicBezTo>
                    <a:pt x="21" y="62"/>
                    <a:pt x="21" y="64"/>
                    <a:pt x="22" y="65"/>
                  </a:cubicBezTo>
                  <a:cubicBezTo>
                    <a:pt x="24" y="66"/>
                    <a:pt x="25" y="67"/>
                    <a:pt x="27" y="67"/>
                  </a:cubicBezTo>
                  <a:cubicBezTo>
                    <a:pt x="28" y="68"/>
                    <a:pt x="30" y="68"/>
                    <a:pt x="32" y="68"/>
                  </a:cubicBezTo>
                  <a:cubicBezTo>
                    <a:pt x="34" y="68"/>
                    <a:pt x="37" y="68"/>
                    <a:pt x="39" y="68"/>
                  </a:cubicBezTo>
                  <a:cubicBezTo>
                    <a:pt x="41" y="68"/>
                    <a:pt x="45" y="68"/>
                    <a:pt x="49" y="69"/>
                  </a:cubicBezTo>
                  <a:cubicBezTo>
                    <a:pt x="53" y="69"/>
                    <a:pt x="56" y="69"/>
                    <a:pt x="58" y="69"/>
                  </a:cubicBezTo>
                  <a:cubicBezTo>
                    <a:pt x="60" y="69"/>
                    <a:pt x="63" y="70"/>
                    <a:pt x="66" y="71"/>
                  </a:cubicBezTo>
                  <a:cubicBezTo>
                    <a:pt x="68" y="72"/>
                    <a:pt x="71" y="74"/>
                    <a:pt x="73" y="76"/>
                  </a:cubicBezTo>
                  <a:close/>
                  <a:moveTo>
                    <a:pt x="66" y="96"/>
                  </a:moveTo>
                  <a:cubicBezTo>
                    <a:pt x="66" y="93"/>
                    <a:pt x="65" y="90"/>
                    <a:pt x="64" y="88"/>
                  </a:cubicBezTo>
                  <a:cubicBezTo>
                    <a:pt x="63" y="86"/>
                    <a:pt x="60" y="85"/>
                    <a:pt x="57" y="84"/>
                  </a:cubicBezTo>
                  <a:cubicBezTo>
                    <a:pt x="56" y="84"/>
                    <a:pt x="53" y="84"/>
                    <a:pt x="48" y="83"/>
                  </a:cubicBezTo>
                  <a:cubicBezTo>
                    <a:pt x="43" y="83"/>
                    <a:pt x="37" y="83"/>
                    <a:pt x="31" y="83"/>
                  </a:cubicBezTo>
                  <a:cubicBezTo>
                    <a:pt x="25" y="84"/>
                    <a:pt x="21" y="86"/>
                    <a:pt x="18" y="89"/>
                  </a:cubicBezTo>
                  <a:cubicBezTo>
                    <a:pt x="16" y="91"/>
                    <a:pt x="15" y="95"/>
                    <a:pt x="15" y="99"/>
                  </a:cubicBezTo>
                  <a:cubicBezTo>
                    <a:pt x="15" y="101"/>
                    <a:pt x="15" y="103"/>
                    <a:pt x="16" y="105"/>
                  </a:cubicBezTo>
                  <a:cubicBezTo>
                    <a:pt x="17" y="107"/>
                    <a:pt x="18" y="108"/>
                    <a:pt x="20" y="110"/>
                  </a:cubicBezTo>
                  <a:cubicBezTo>
                    <a:pt x="22" y="111"/>
                    <a:pt x="25" y="112"/>
                    <a:pt x="28" y="113"/>
                  </a:cubicBezTo>
                  <a:cubicBezTo>
                    <a:pt x="31" y="114"/>
                    <a:pt x="35" y="115"/>
                    <a:pt x="40" y="115"/>
                  </a:cubicBezTo>
                  <a:cubicBezTo>
                    <a:pt x="48" y="115"/>
                    <a:pt x="54" y="113"/>
                    <a:pt x="59" y="110"/>
                  </a:cubicBezTo>
                  <a:cubicBezTo>
                    <a:pt x="64" y="107"/>
                    <a:pt x="66" y="102"/>
                    <a:pt x="66" y="96"/>
                  </a:cubicBezTo>
                  <a:close/>
                  <a:moveTo>
                    <a:pt x="50" y="27"/>
                  </a:moveTo>
                  <a:cubicBezTo>
                    <a:pt x="50" y="20"/>
                    <a:pt x="49" y="15"/>
                    <a:pt x="46" y="11"/>
                  </a:cubicBezTo>
                  <a:cubicBezTo>
                    <a:pt x="44" y="8"/>
                    <a:pt x="40" y="6"/>
                    <a:pt x="35" y="6"/>
                  </a:cubicBezTo>
                  <a:cubicBezTo>
                    <a:pt x="33" y="6"/>
                    <a:pt x="30" y="6"/>
                    <a:pt x="28" y="7"/>
                  </a:cubicBezTo>
                  <a:cubicBezTo>
                    <a:pt x="27" y="8"/>
                    <a:pt x="25" y="10"/>
                    <a:pt x="24" y="12"/>
                  </a:cubicBezTo>
                  <a:cubicBezTo>
                    <a:pt x="23" y="14"/>
                    <a:pt x="22" y="16"/>
                    <a:pt x="22" y="19"/>
                  </a:cubicBezTo>
                  <a:cubicBezTo>
                    <a:pt x="21" y="21"/>
                    <a:pt x="21" y="24"/>
                    <a:pt x="21" y="26"/>
                  </a:cubicBezTo>
                  <a:cubicBezTo>
                    <a:pt x="21" y="33"/>
                    <a:pt x="22" y="38"/>
                    <a:pt x="25" y="42"/>
                  </a:cubicBezTo>
                  <a:cubicBezTo>
                    <a:pt x="28" y="45"/>
                    <a:pt x="31" y="47"/>
                    <a:pt x="35" y="47"/>
                  </a:cubicBezTo>
                  <a:cubicBezTo>
                    <a:pt x="40" y="47"/>
                    <a:pt x="44" y="45"/>
                    <a:pt x="46" y="42"/>
                  </a:cubicBezTo>
                  <a:cubicBezTo>
                    <a:pt x="49" y="38"/>
                    <a:pt x="50" y="33"/>
                    <a:pt x="5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30">
              <a:extLst>
                <a:ext uri="{FF2B5EF4-FFF2-40B4-BE49-F238E27FC236}">
                  <a16:creationId xmlns:a16="http://schemas.microsoft.com/office/drawing/2014/main" id="{6104BB43-EE02-425F-A7E5-2CE404A2629E}"/>
                </a:ext>
              </a:extLst>
            </p:cNvPr>
            <p:cNvSpPr>
              <a:spLocks noEditPoints="1"/>
            </p:cNvSpPr>
            <p:nvPr/>
          </p:nvSpPr>
          <p:spPr bwMode="auto">
            <a:xfrm>
              <a:off x="3247" y="1929"/>
              <a:ext cx="227" cy="281"/>
            </a:xfrm>
            <a:custGeom>
              <a:avLst/>
              <a:gdLst>
                <a:gd name="T0" fmla="*/ 84 w 96"/>
                <a:gd name="T1" fmla="*/ 63 h 118"/>
                <a:gd name="T2" fmla="*/ 92 w 96"/>
                <a:gd name="T3" fmla="*/ 72 h 118"/>
                <a:gd name="T4" fmla="*/ 96 w 96"/>
                <a:gd name="T5" fmla="*/ 86 h 118"/>
                <a:gd name="T6" fmla="*/ 92 w 96"/>
                <a:gd name="T7" fmla="*/ 100 h 118"/>
                <a:gd name="T8" fmla="*/ 83 w 96"/>
                <a:gd name="T9" fmla="*/ 110 h 118"/>
                <a:gd name="T10" fmla="*/ 70 w 96"/>
                <a:gd name="T11" fmla="*/ 116 h 118"/>
                <a:gd name="T12" fmla="*/ 56 w 96"/>
                <a:gd name="T13" fmla="*/ 118 h 118"/>
                <a:gd name="T14" fmla="*/ 0 w 96"/>
                <a:gd name="T15" fmla="*/ 118 h 118"/>
                <a:gd name="T16" fmla="*/ 0 w 96"/>
                <a:gd name="T17" fmla="*/ 112 h 118"/>
                <a:gd name="T18" fmla="*/ 6 w 96"/>
                <a:gd name="T19" fmla="*/ 112 h 118"/>
                <a:gd name="T20" fmla="*/ 11 w 96"/>
                <a:gd name="T21" fmla="*/ 110 h 118"/>
                <a:gd name="T22" fmla="*/ 15 w 96"/>
                <a:gd name="T23" fmla="*/ 107 h 118"/>
                <a:gd name="T24" fmla="*/ 16 w 96"/>
                <a:gd name="T25" fmla="*/ 102 h 118"/>
                <a:gd name="T26" fmla="*/ 16 w 96"/>
                <a:gd name="T27" fmla="*/ 17 h 118"/>
                <a:gd name="T28" fmla="*/ 15 w 96"/>
                <a:gd name="T29" fmla="*/ 12 h 118"/>
                <a:gd name="T30" fmla="*/ 11 w 96"/>
                <a:gd name="T31" fmla="*/ 9 h 118"/>
                <a:gd name="T32" fmla="*/ 6 w 96"/>
                <a:gd name="T33" fmla="*/ 7 h 118"/>
                <a:gd name="T34" fmla="*/ 0 w 96"/>
                <a:gd name="T35" fmla="*/ 6 h 118"/>
                <a:gd name="T36" fmla="*/ 0 w 96"/>
                <a:gd name="T37" fmla="*/ 0 h 118"/>
                <a:gd name="T38" fmla="*/ 55 w 96"/>
                <a:gd name="T39" fmla="*/ 0 h 118"/>
                <a:gd name="T40" fmla="*/ 67 w 96"/>
                <a:gd name="T41" fmla="*/ 1 h 118"/>
                <a:gd name="T42" fmla="*/ 78 w 96"/>
                <a:gd name="T43" fmla="*/ 6 h 118"/>
                <a:gd name="T44" fmla="*/ 86 w 96"/>
                <a:gd name="T45" fmla="*/ 14 h 118"/>
                <a:gd name="T46" fmla="*/ 89 w 96"/>
                <a:gd name="T47" fmla="*/ 26 h 118"/>
                <a:gd name="T48" fmla="*/ 87 w 96"/>
                <a:gd name="T49" fmla="*/ 37 h 118"/>
                <a:gd name="T50" fmla="*/ 81 w 96"/>
                <a:gd name="T51" fmla="*/ 45 h 118"/>
                <a:gd name="T52" fmla="*/ 72 w 96"/>
                <a:gd name="T53" fmla="*/ 51 h 118"/>
                <a:gd name="T54" fmla="*/ 61 w 96"/>
                <a:gd name="T55" fmla="*/ 54 h 118"/>
                <a:gd name="T56" fmla="*/ 61 w 96"/>
                <a:gd name="T57" fmla="*/ 55 h 118"/>
                <a:gd name="T58" fmla="*/ 73 w 96"/>
                <a:gd name="T59" fmla="*/ 58 h 118"/>
                <a:gd name="T60" fmla="*/ 84 w 96"/>
                <a:gd name="T61" fmla="*/ 63 h 118"/>
                <a:gd name="T62" fmla="*/ 64 w 96"/>
                <a:gd name="T63" fmla="*/ 45 h 118"/>
                <a:gd name="T64" fmla="*/ 68 w 96"/>
                <a:gd name="T65" fmla="*/ 38 h 118"/>
                <a:gd name="T66" fmla="*/ 69 w 96"/>
                <a:gd name="T67" fmla="*/ 27 h 118"/>
                <a:gd name="T68" fmla="*/ 64 w 96"/>
                <a:gd name="T69" fmla="*/ 12 h 118"/>
                <a:gd name="T70" fmla="*/ 47 w 96"/>
                <a:gd name="T71" fmla="*/ 7 h 118"/>
                <a:gd name="T72" fmla="*/ 40 w 96"/>
                <a:gd name="T73" fmla="*/ 7 h 118"/>
                <a:gd name="T74" fmla="*/ 34 w 96"/>
                <a:gd name="T75" fmla="*/ 7 h 118"/>
                <a:gd name="T76" fmla="*/ 34 w 96"/>
                <a:gd name="T77" fmla="*/ 52 h 118"/>
                <a:gd name="T78" fmla="*/ 44 w 96"/>
                <a:gd name="T79" fmla="*/ 52 h 118"/>
                <a:gd name="T80" fmla="*/ 56 w 96"/>
                <a:gd name="T81" fmla="*/ 51 h 118"/>
                <a:gd name="T82" fmla="*/ 64 w 96"/>
                <a:gd name="T83" fmla="*/ 45 h 118"/>
                <a:gd name="T84" fmla="*/ 75 w 96"/>
                <a:gd name="T85" fmla="*/ 83 h 118"/>
                <a:gd name="T86" fmla="*/ 68 w 96"/>
                <a:gd name="T87" fmla="*/ 66 h 118"/>
                <a:gd name="T88" fmla="*/ 48 w 96"/>
                <a:gd name="T89" fmla="*/ 59 h 118"/>
                <a:gd name="T90" fmla="*/ 39 w 96"/>
                <a:gd name="T91" fmla="*/ 59 h 118"/>
                <a:gd name="T92" fmla="*/ 34 w 96"/>
                <a:gd name="T93" fmla="*/ 59 h 118"/>
                <a:gd name="T94" fmla="*/ 34 w 96"/>
                <a:gd name="T95" fmla="*/ 101 h 118"/>
                <a:gd name="T96" fmla="*/ 38 w 96"/>
                <a:gd name="T97" fmla="*/ 109 h 118"/>
                <a:gd name="T98" fmla="*/ 50 w 96"/>
                <a:gd name="T99" fmla="*/ 112 h 118"/>
                <a:gd name="T100" fmla="*/ 69 w 96"/>
                <a:gd name="T101" fmla="*/ 104 h 118"/>
                <a:gd name="T102" fmla="*/ 75 w 96"/>
                <a:gd name="T103"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 h="118">
                  <a:moveTo>
                    <a:pt x="84" y="63"/>
                  </a:moveTo>
                  <a:cubicBezTo>
                    <a:pt x="87" y="65"/>
                    <a:pt x="90" y="69"/>
                    <a:pt x="92" y="72"/>
                  </a:cubicBezTo>
                  <a:cubicBezTo>
                    <a:pt x="95" y="76"/>
                    <a:pt x="96" y="81"/>
                    <a:pt x="96" y="86"/>
                  </a:cubicBezTo>
                  <a:cubicBezTo>
                    <a:pt x="96" y="92"/>
                    <a:pt x="95" y="96"/>
                    <a:pt x="92" y="100"/>
                  </a:cubicBezTo>
                  <a:cubicBezTo>
                    <a:pt x="90" y="104"/>
                    <a:pt x="87" y="108"/>
                    <a:pt x="83" y="110"/>
                  </a:cubicBezTo>
                  <a:cubicBezTo>
                    <a:pt x="79" y="113"/>
                    <a:pt x="75" y="115"/>
                    <a:pt x="70" y="116"/>
                  </a:cubicBezTo>
                  <a:cubicBezTo>
                    <a:pt x="66" y="117"/>
                    <a:pt x="61" y="118"/>
                    <a:pt x="56" y="118"/>
                  </a:cubicBezTo>
                  <a:cubicBezTo>
                    <a:pt x="0" y="118"/>
                    <a:pt x="0" y="118"/>
                    <a:pt x="0" y="118"/>
                  </a:cubicBezTo>
                  <a:cubicBezTo>
                    <a:pt x="0" y="112"/>
                    <a:pt x="0" y="112"/>
                    <a:pt x="0" y="112"/>
                  </a:cubicBezTo>
                  <a:cubicBezTo>
                    <a:pt x="1" y="112"/>
                    <a:pt x="3" y="112"/>
                    <a:pt x="6" y="112"/>
                  </a:cubicBezTo>
                  <a:cubicBezTo>
                    <a:pt x="8" y="111"/>
                    <a:pt x="10" y="111"/>
                    <a:pt x="11" y="110"/>
                  </a:cubicBezTo>
                  <a:cubicBezTo>
                    <a:pt x="13" y="109"/>
                    <a:pt x="14" y="108"/>
                    <a:pt x="15" y="107"/>
                  </a:cubicBezTo>
                  <a:cubicBezTo>
                    <a:pt x="16" y="106"/>
                    <a:pt x="16" y="104"/>
                    <a:pt x="16" y="102"/>
                  </a:cubicBezTo>
                  <a:cubicBezTo>
                    <a:pt x="16" y="17"/>
                    <a:pt x="16" y="17"/>
                    <a:pt x="16" y="17"/>
                  </a:cubicBezTo>
                  <a:cubicBezTo>
                    <a:pt x="16" y="15"/>
                    <a:pt x="16" y="14"/>
                    <a:pt x="15" y="12"/>
                  </a:cubicBezTo>
                  <a:cubicBezTo>
                    <a:pt x="14" y="11"/>
                    <a:pt x="13" y="10"/>
                    <a:pt x="11" y="9"/>
                  </a:cubicBezTo>
                  <a:cubicBezTo>
                    <a:pt x="9" y="8"/>
                    <a:pt x="8" y="7"/>
                    <a:pt x="6" y="7"/>
                  </a:cubicBezTo>
                  <a:cubicBezTo>
                    <a:pt x="4" y="6"/>
                    <a:pt x="2" y="6"/>
                    <a:pt x="0" y="6"/>
                  </a:cubicBezTo>
                  <a:cubicBezTo>
                    <a:pt x="0" y="0"/>
                    <a:pt x="0" y="0"/>
                    <a:pt x="0" y="0"/>
                  </a:cubicBezTo>
                  <a:cubicBezTo>
                    <a:pt x="55" y="0"/>
                    <a:pt x="55" y="0"/>
                    <a:pt x="55" y="0"/>
                  </a:cubicBezTo>
                  <a:cubicBezTo>
                    <a:pt x="59" y="0"/>
                    <a:pt x="63" y="1"/>
                    <a:pt x="67" y="1"/>
                  </a:cubicBezTo>
                  <a:cubicBezTo>
                    <a:pt x="71" y="2"/>
                    <a:pt x="75" y="4"/>
                    <a:pt x="78" y="6"/>
                  </a:cubicBezTo>
                  <a:cubicBezTo>
                    <a:pt x="81" y="8"/>
                    <a:pt x="84" y="10"/>
                    <a:pt x="86" y="14"/>
                  </a:cubicBezTo>
                  <a:cubicBezTo>
                    <a:pt x="88" y="17"/>
                    <a:pt x="89" y="21"/>
                    <a:pt x="89" y="26"/>
                  </a:cubicBezTo>
                  <a:cubicBezTo>
                    <a:pt x="89" y="30"/>
                    <a:pt x="89" y="34"/>
                    <a:pt x="87" y="37"/>
                  </a:cubicBezTo>
                  <a:cubicBezTo>
                    <a:pt x="86" y="40"/>
                    <a:pt x="83" y="43"/>
                    <a:pt x="81" y="45"/>
                  </a:cubicBezTo>
                  <a:cubicBezTo>
                    <a:pt x="78" y="47"/>
                    <a:pt x="75" y="49"/>
                    <a:pt x="72" y="51"/>
                  </a:cubicBezTo>
                  <a:cubicBezTo>
                    <a:pt x="69" y="52"/>
                    <a:pt x="65" y="54"/>
                    <a:pt x="61" y="54"/>
                  </a:cubicBezTo>
                  <a:cubicBezTo>
                    <a:pt x="61" y="55"/>
                    <a:pt x="61" y="55"/>
                    <a:pt x="61" y="55"/>
                  </a:cubicBezTo>
                  <a:cubicBezTo>
                    <a:pt x="65" y="56"/>
                    <a:pt x="68" y="56"/>
                    <a:pt x="73" y="58"/>
                  </a:cubicBezTo>
                  <a:cubicBezTo>
                    <a:pt x="77" y="59"/>
                    <a:pt x="80" y="61"/>
                    <a:pt x="84" y="63"/>
                  </a:cubicBezTo>
                  <a:close/>
                  <a:moveTo>
                    <a:pt x="64" y="45"/>
                  </a:moveTo>
                  <a:cubicBezTo>
                    <a:pt x="66" y="43"/>
                    <a:pt x="67" y="40"/>
                    <a:pt x="68" y="38"/>
                  </a:cubicBezTo>
                  <a:cubicBezTo>
                    <a:pt x="69" y="35"/>
                    <a:pt x="69" y="31"/>
                    <a:pt x="69" y="27"/>
                  </a:cubicBezTo>
                  <a:cubicBezTo>
                    <a:pt x="69" y="21"/>
                    <a:pt x="67" y="16"/>
                    <a:pt x="64" y="12"/>
                  </a:cubicBezTo>
                  <a:cubicBezTo>
                    <a:pt x="60" y="8"/>
                    <a:pt x="55" y="7"/>
                    <a:pt x="47" y="7"/>
                  </a:cubicBezTo>
                  <a:cubicBezTo>
                    <a:pt x="45" y="7"/>
                    <a:pt x="43" y="7"/>
                    <a:pt x="40" y="7"/>
                  </a:cubicBezTo>
                  <a:cubicBezTo>
                    <a:pt x="38" y="7"/>
                    <a:pt x="35" y="7"/>
                    <a:pt x="34" y="7"/>
                  </a:cubicBezTo>
                  <a:cubicBezTo>
                    <a:pt x="34" y="52"/>
                    <a:pt x="34" y="52"/>
                    <a:pt x="34" y="52"/>
                  </a:cubicBezTo>
                  <a:cubicBezTo>
                    <a:pt x="44" y="52"/>
                    <a:pt x="44" y="52"/>
                    <a:pt x="44" y="52"/>
                  </a:cubicBezTo>
                  <a:cubicBezTo>
                    <a:pt x="49" y="52"/>
                    <a:pt x="53" y="52"/>
                    <a:pt x="56" y="51"/>
                  </a:cubicBezTo>
                  <a:cubicBezTo>
                    <a:pt x="59" y="49"/>
                    <a:pt x="62" y="48"/>
                    <a:pt x="64" y="45"/>
                  </a:cubicBezTo>
                  <a:close/>
                  <a:moveTo>
                    <a:pt x="75" y="83"/>
                  </a:moveTo>
                  <a:cubicBezTo>
                    <a:pt x="75" y="76"/>
                    <a:pt x="73" y="70"/>
                    <a:pt x="68" y="66"/>
                  </a:cubicBezTo>
                  <a:cubicBezTo>
                    <a:pt x="63" y="61"/>
                    <a:pt x="57" y="59"/>
                    <a:pt x="48" y="59"/>
                  </a:cubicBezTo>
                  <a:cubicBezTo>
                    <a:pt x="45" y="59"/>
                    <a:pt x="42" y="59"/>
                    <a:pt x="39" y="59"/>
                  </a:cubicBezTo>
                  <a:cubicBezTo>
                    <a:pt x="37" y="59"/>
                    <a:pt x="35" y="59"/>
                    <a:pt x="34" y="59"/>
                  </a:cubicBezTo>
                  <a:cubicBezTo>
                    <a:pt x="34" y="101"/>
                    <a:pt x="34" y="101"/>
                    <a:pt x="34" y="101"/>
                  </a:cubicBezTo>
                  <a:cubicBezTo>
                    <a:pt x="34" y="104"/>
                    <a:pt x="35" y="107"/>
                    <a:pt x="38" y="109"/>
                  </a:cubicBezTo>
                  <a:cubicBezTo>
                    <a:pt x="41" y="111"/>
                    <a:pt x="45" y="112"/>
                    <a:pt x="50" y="112"/>
                  </a:cubicBezTo>
                  <a:cubicBezTo>
                    <a:pt x="58" y="112"/>
                    <a:pt x="64" y="109"/>
                    <a:pt x="69" y="104"/>
                  </a:cubicBezTo>
                  <a:cubicBezTo>
                    <a:pt x="73" y="99"/>
                    <a:pt x="75" y="92"/>
                    <a:pt x="7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31">
              <a:extLst>
                <a:ext uri="{FF2B5EF4-FFF2-40B4-BE49-F238E27FC236}">
                  <a16:creationId xmlns:a16="http://schemas.microsoft.com/office/drawing/2014/main" id="{C4224F0A-680D-4690-AD9E-E00E17137F14}"/>
                </a:ext>
              </a:extLst>
            </p:cNvPr>
            <p:cNvSpPr>
              <a:spLocks noEditPoints="1"/>
            </p:cNvSpPr>
            <p:nvPr/>
          </p:nvSpPr>
          <p:spPr bwMode="auto">
            <a:xfrm>
              <a:off x="3491" y="2010"/>
              <a:ext cx="173" cy="204"/>
            </a:xfrm>
            <a:custGeom>
              <a:avLst/>
              <a:gdLst>
                <a:gd name="T0" fmla="*/ 73 w 73"/>
                <a:gd name="T1" fmla="*/ 65 h 86"/>
                <a:gd name="T2" fmla="*/ 59 w 73"/>
                <a:gd name="T3" fmla="*/ 80 h 86"/>
                <a:gd name="T4" fmla="*/ 40 w 73"/>
                <a:gd name="T5" fmla="*/ 86 h 86"/>
                <a:gd name="T6" fmla="*/ 22 w 73"/>
                <a:gd name="T7" fmla="*/ 83 h 86"/>
                <a:gd name="T8" fmla="*/ 10 w 73"/>
                <a:gd name="T9" fmla="*/ 73 h 86"/>
                <a:gd name="T10" fmla="*/ 3 w 73"/>
                <a:gd name="T11" fmla="*/ 59 h 86"/>
                <a:gd name="T12" fmla="*/ 0 w 73"/>
                <a:gd name="T13" fmla="*/ 42 h 86"/>
                <a:gd name="T14" fmla="*/ 3 w 73"/>
                <a:gd name="T15" fmla="*/ 27 h 86"/>
                <a:gd name="T16" fmla="*/ 10 w 73"/>
                <a:gd name="T17" fmla="*/ 13 h 86"/>
                <a:gd name="T18" fmla="*/ 22 w 73"/>
                <a:gd name="T19" fmla="*/ 3 h 86"/>
                <a:gd name="T20" fmla="*/ 38 w 73"/>
                <a:gd name="T21" fmla="*/ 0 h 86"/>
                <a:gd name="T22" fmla="*/ 53 w 73"/>
                <a:gd name="T23" fmla="*/ 3 h 86"/>
                <a:gd name="T24" fmla="*/ 64 w 73"/>
                <a:gd name="T25" fmla="*/ 10 h 86"/>
                <a:gd name="T26" fmla="*/ 69 w 73"/>
                <a:gd name="T27" fmla="*/ 21 h 86"/>
                <a:gd name="T28" fmla="*/ 71 w 73"/>
                <a:gd name="T29" fmla="*/ 35 h 86"/>
                <a:gd name="T30" fmla="*/ 71 w 73"/>
                <a:gd name="T31" fmla="*/ 41 h 86"/>
                <a:gd name="T32" fmla="*/ 17 w 73"/>
                <a:gd name="T33" fmla="*/ 41 h 86"/>
                <a:gd name="T34" fmla="*/ 18 w 73"/>
                <a:gd name="T35" fmla="*/ 55 h 86"/>
                <a:gd name="T36" fmla="*/ 23 w 73"/>
                <a:gd name="T37" fmla="*/ 67 h 86"/>
                <a:gd name="T38" fmla="*/ 32 w 73"/>
                <a:gd name="T39" fmla="*/ 74 h 86"/>
                <a:gd name="T40" fmla="*/ 44 w 73"/>
                <a:gd name="T41" fmla="*/ 77 h 86"/>
                <a:gd name="T42" fmla="*/ 57 w 73"/>
                <a:gd name="T43" fmla="*/ 74 h 86"/>
                <a:gd name="T44" fmla="*/ 67 w 73"/>
                <a:gd name="T45" fmla="*/ 61 h 86"/>
                <a:gd name="T46" fmla="*/ 73 w 73"/>
                <a:gd name="T47" fmla="*/ 65 h 86"/>
                <a:gd name="T48" fmla="*/ 55 w 73"/>
                <a:gd name="T49" fmla="*/ 34 h 86"/>
                <a:gd name="T50" fmla="*/ 54 w 73"/>
                <a:gd name="T51" fmla="*/ 24 h 86"/>
                <a:gd name="T52" fmla="*/ 52 w 73"/>
                <a:gd name="T53" fmla="*/ 15 h 86"/>
                <a:gd name="T54" fmla="*/ 46 w 73"/>
                <a:gd name="T55" fmla="*/ 9 h 86"/>
                <a:gd name="T56" fmla="*/ 38 w 73"/>
                <a:gd name="T57" fmla="*/ 6 h 86"/>
                <a:gd name="T58" fmla="*/ 23 w 73"/>
                <a:gd name="T59" fmla="*/ 13 h 86"/>
                <a:gd name="T60" fmla="*/ 17 w 73"/>
                <a:gd name="T61" fmla="*/ 34 h 86"/>
                <a:gd name="T62" fmla="*/ 55 w 73"/>
                <a:gd name="T6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73" y="65"/>
                  </a:moveTo>
                  <a:cubicBezTo>
                    <a:pt x="70" y="71"/>
                    <a:pt x="65" y="77"/>
                    <a:pt x="59" y="80"/>
                  </a:cubicBezTo>
                  <a:cubicBezTo>
                    <a:pt x="54" y="84"/>
                    <a:pt x="47" y="86"/>
                    <a:pt x="40" y="86"/>
                  </a:cubicBezTo>
                  <a:cubicBezTo>
                    <a:pt x="33" y="86"/>
                    <a:pt x="27" y="85"/>
                    <a:pt x="22" y="83"/>
                  </a:cubicBezTo>
                  <a:cubicBezTo>
                    <a:pt x="17" y="80"/>
                    <a:pt x="13" y="77"/>
                    <a:pt x="10" y="73"/>
                  </a:cubicBezTo>
                  <a:cubicBezTo>
                    <a:pt x="7" y="69"/>
                    <a:pt x="4" y="65"/>
                    <a:pt x="3" y="59"/>
                  </a:cubicBezTo>
                  <a:cubicBezTo>
                    <a:pt x="1" y="54"/>
                    <a:pt x="0" y="48"/>
                    <a:pt x="0" y="42"/>
                  </a:cubicBezTo>
                  <a:cubicBezTo>
                    <a:pt x="0" y="37"/>
                    <a:pt x="1" y="32"/>
                    <a:pt x="3" y="27"/>
                  </a:cubicBezTo>
                  <a:cubicBezTo>
                    <a:pt x="5" y="22"/>
                    <a:pt x="7" y="17"/>
                    <a:pt x="10" y="13"/>
                  </a:cubicBezTo>
                  <a:cubicBezTo>
                    <a:pt x="14" y="9"/>
                    <a:pt x="17" y="6"/>
                    <a:pt x="22" y="3"/>
                  </a:cubicBezTo>
                  <a:cubicBezTo>
                    <a:pt x="27" y="1"/>
                    <a:pt x="32" y="0"/>
                    <a:pt x="38" y="0"/>
                  </a:cubicBezTo>
                  <a:cubicBezTo>
                    <a:pt x="44" y="0"/>
                    <a:pt x="49" y="1"/>
                    <a:pt x="53" y="3"/>
                  </a:cubicBezTo>
                  <a:cubicBezTo>
                    <a:pt x="58" y="4"/>
                    <a:pt x="61" y="7"/>
                    <a:pt x="64" y="10"/>
                  </a:cubicBezTo>
                  <a:cubicBezTo>
                    <a:pt x="66" y="13"/>
                    <a:pt x="68" y="17"/>
                    <a:pt x="69" y="21"/>
                  </a:cubicBezTo>
                  <a:cubicBezTo>
                    <a:pt x="71" y="26"/>
                    <a:pt x="71" y="30"/>
                    <a:pt x="71" y="35"/>
                  </a:cubicBezTo>
                  <a:cubicBezTo>
                    <a:pt x="71" y="41"/>
                    <a:pt x="71" y="41"/>
                    <a:pt x="71" y="41"/>
                  </a:cubicBezTo>
                  <a:cubicBezTo>
                    <a:pt x="17" y="41"/>
                    <a:pt x="17" y="41"/>
                    <a:pt x="17" y="41"/>
                  </a:cubicBezTo>
                  <a:cubicBezTo>
                    <a:pt x="17" y="46"/>
                    <a:pt x="17" y="51"/>
                    <a:pt x="18" y="55"/>
                  </a:cubicBezTo>
                  <a:cubicBezTo>
                    <a:pt x="19" y="60"/>
                    <a:pt x="21" y="63"/>
                    <a:pt x="23" y="67"/>
                  </a:cubicBezTo>
                  <a:cubicBezTo>
                    <a:pt x="25" y="70"/>
                    <a:pt x="28" y="73"/>
                    <a:pt x="32" y="74"/>
                  </a:cubicBezTo>
                  <a:cubicBezTo>
                    <a:pt x="35" y="76"/>
                    <a:pt x="39" y="77"/>
                    <a:pt x="44" y="77"/>
                  </a:cubicBezTo>
                  <a:cubicBezTo>
                    <a:pt x="49" y="77"/>
                    <a:pt x="53" y="76"/>
                    <a:pt x="57" y="74"/>
                  </a:cubicBezTo>
                  <a:cubicBezTo>
                    <a:pt x="61" y="71"/>
                    <a:pt x="64" y="67"/>
                    <a:pt x="67" y="61"/>
                  </a:cubicBezTo>
                  <a:lnTo>
                    <a:pt x="73" y="65"/>
                  </a:lnTo>
                  <a:close/>
                  <a:moveTo>
                    <a:pt x="55" y="34"/>
                  </a:moveTo>
                  <a:cubicBezTo>
                    <a:pt x="55" y="30"/>
                    <a:pt x="55" y="27"/>
                    <a:pt x="54" y="24"/>
                  </a:cubicBezTo>
                  <a:cubicBezTo>
                    <a:pt x="54" y="20"/>
                    <a:pt x="53" y="17"/>
                    <a:pt x="52" y="15"/>
                  </a:cubicBezTo>
                  <a:cubicBezTo>
                    <a:pt x="50" y="12"/>
                    <a:pt x="48" y="10"/>
                    <a:pt x="46" y="9"/>
                  </a:cubicBezTo>
                  <a:cubicBezTo>
                    <a:pt x="44" y="7"/>
                    <a:pt x="41" y="6"/>
                    <a:pt x="38" y="6"/>
                  </a:cubicBezTo>
                  <a:cubicBezTo>
                    <a:pt x="32" y="6"/>
                    <a:pt x="27" y="9"/>
                    <a:pt x="23" y="13"/>
                  </a:cubicBezTo>
                  <a:cubicBezTo>
                    <a:pt x="19" y="18"/>
                    <a:pt x="17" y="25"/>
                    <a:pt x="17" y="34"/>
                  </a:cubicBezTo>
                  <a:lnTo>
                    <a:pt x="5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32">
              <a:extLst>
                <a:ext uri="{FF2B5EF4-FFF2-40B4-BE49-F238E27FC236}">
                  <a16:creationId xmlns:a16="http://schemas.microsoft.com/office/drawing/2014/main" id="{7D49C322-EE6D-49B0-B2CF-0E4A184EF9C2}"/>
                </a:ext>
              </a:extLst>
            </p:cNvPr>
            <p:cNvSpPr>
              <a:spLocks/>
            </p:cNvSpPr>
            <p:nvPr/>
          </p:nvSpPr>
          <p:spPr bwMode="auto">
            <a:xfrm>
              <a:off x="3667" y="2014"/>
              <a:ext cx="209" cy="284"/>
            </a:xfrm>
            <a:custGeom>
              <a:avLst/>
              <a:gdLst>
                <a:gd name="T0" fmla="*/ 1 w 88"/>
                <a:gd name="T1" fmla="*/ 109 h 119"/>
                <a:gd name="T2" fmla="*/ 3 w 88"/>
                <a:gd name="T3" fmla="*/ 102 h 119"/>
                <a:gd name="T4" fmla="*/ 9 w 88"/>
                <a:gd name="T5" fmla="*/ 100 h 119"/>
                <a:gd name="T6" fmla="*/ 14 w 88"/>
                <a:gd name="T7" fmla="*/ 101 h 119"/>
                <a:gd name="T8" fmla="*/ 17 w 88"/>
                <a:gd name="T9" fmla="*/ 103 h 119"/>
                <a:gd name="T10" fmla="*/ 20 w 88"/>
                <a:gd name="T11" fmla="*/ 106 h 119"/>
                <a:gd name="T12" fmla="*/ 22 w 88"/>
                <a:gd name="T13" fmla="*/ 110 h 119"/>
                <a:gd name="T14" fmla="*/ 32 w 88"/>
                <a:gd name="T15" fmla="*/ 98 h 119"/>
                <a:gd name="T16" fmla="*/ 40 w 88"/>
                <a:gd name="T17" fmla="*/ 82 h 119"/>
                <a:gd name="T18" fmla="*/ 26 w 88"/>
                <a:gd name="T19" fmla="*/ 46 h 119"/>
                <a:gd name="T20" fmla="*/ 13 w 88"/>
                <a:gd name="T21" fmla="*/ 14 h 119"/>
                <a:gd name="T22" fmla="*/ 7 w 88"/>
                <a:gd name="T23" fmla="*/ 8 h 119"/>
                <a:gd name="T24" fmla="*/ 0 w 88"/>
                <a:gd name="T25" fmla="*/ 6 h 119"/>
                <a:gd name="T26" fmla="*/ 0 w 88"/>
                <a:gd name="T27" fmla="*/ 0 h 119"/>
                <a:gd name="T28" fmla="*/ 37 w 88"/>
                <a:gd name="T29" fmla="*/ 0 h 119"/>
                <a:gd name="T30" fmla="*/ 37 w 88"/>
                <a:gd name="T31" fmla="*/ 6 h 119"/>
                <a:gd name="T32" fmla="*/ 31 w 88"/>
                <a:gd name="T33" fmla="*/ 7 h 119"/>
                <a:gd name="T34" fmla="*/ 28 w 88"/>
                <a:gd name="T35" fmla="*/ 9 h 119"/>
                <a:gd name="T36" fmla="*/ 28 w 88"/>
                <a:gd name="T37" fmla="*/ 11 h 119"/>
                <a:gd name="T38" fmla="*/ 29 w 88"/>
                <a:gd name="T39" fmla="*/ 13 h 119"/>
                <a:gd name="T40" fmla="*/ 39 w 88"/>
                <a:gd name="T41" fmla="*/ 37 h 119"/>
                <a:gd name="T42" fmla="*/ 49 w 88"/>
                <a:gd name="T43" fmla="*/ 62 h 119"/>
                <a:gd name="T44" fmla="*/ 56 w 88"/>
                <a:gd name="T45" fmla="*/ 43 h 119"/>
                <a:gd name="T46" fmla="*/ 66 w 88"/>
                <a:gd name="T47" fmla="*/ 21 h 119"/>
                <a:gd name="T48" fmla="*/ 67 w 88"/>
                <a:gd name="T49" fmla="*/ 17 h 119"/>
                <a:gd name="T50" fmla="*/ 68 w 88"/>
                <a:gd name="T51" fmla="*/ 12 h 119"/>
                <a:gd name="T52" fmla="*/ 64 w 88"/>
                <a:gd name="T53" fmla="*/ 8 h 119"/>
                <a:gd name="T54" fmla="*/ 57 w 88"/>
                <a:gd name="T55" fmla="*/ 5 h 119"/>
                <a:gd name="T56" fmla="*/ 57 w 88"/>
                <a:gd name="T57" fmla="*/ 0 h 119"/>
                <a:gd name="T58" fmla="*/ 88 w 88"/>
                <a:gd name="T59" fmla="*/ 0 h 119"/>
                <a:gd name="T60" fmla="*/ 88 w 88"/>
                <a:gd name="T61" fmla="*/ 5 h 119"/>
                <a:gd name="T62" fmla="*/ 81 w 88"/>
                <a:gd name="T63" fmla="*/ 8 h 119"/>
                <a:gd name="T64" fmla="*/ 75 w 88"/>
                <a:gd name="T65" fmla="*/ 15 h 119"/>
                <a:gd name="T66" fmla="*/ 57 w 88"/>
                <a:gd name="T67" fmla="*/ 57 h 119"/>
                <a:gd name="T68" fmla="*/ 46 w 88"/>
                <a:gd name="T69" fmla="*/ 85 h 119"/>
                <a:gd name="T70" fmla="*/ 36 w 88"/>
                <a:gd name="T71" fmla="*/ 103 h 119"/>
                <a:gd name="T72" fmla="*/ 28 w 88"/>
                <a:gd name="T73" fmla="*/ 113 h 119"/>
                <a:gd name="T74" fmla="*/ 21 w 88"/>
                <a:gd name="T75" fmla="*/ 118 h 119"/>
                <a:gd name="T76" fmla="*/ 15 w 88"/>
                <a:gd name="T77" fmla="*/ 119 h 119"/>
                <a:gd name="T78" fmla="*/ 5 w 88"/>
                <a:gd name="T79" fmla="*/ 116 h 119"/>
                <a:gd name="T80" fmla="*/ 1 w 88"/>
                <a:gd name="T81" fmla="*/ 10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19">
                  <a:moveTo>
                    <a:pt x="1" y="109"/>
                  </a:moveTo>
                  <a:cubicBezTo>
                    <a:pt x="1" y="106"/>
                    <a:pt x="2" y="104"/>
                    <a:pt x="3" y="102"/>
                  </a:cubicBezTo>
                  <a:cubicBezTo>
                    <a:pt x="5" y="100"/>
                    <a:pt x="7" y="100"/>
                    <a:pt x="9" y="100"/>
                  </a:cubicBezTo>
                  <a:cubicBezTo>
                    <a:pt x="11" y="100"/>
                    <a:pt x="12" y="100"/>
                    <a:pt x="14" y="101"/>
                  </a:cubicBezTo>
                  <a:cubicBezTo>
                    <a:pt x="15" y="101"/>
                    <a:pt x="16" y="102"/>
                    <a:pt x="17" y="103"/>
                  </a:cubicBezTo>
                  <a:cubicBezTo>
                    <a:pt x="18" y="104"/>
                    <a:pt x="19" y="105"/>
                    <a:pt x="20" y="106"/>
                  </a:cubicBezTo>
                  <a:cubicBezTo>
                    <a:pt x="21" y="108"/>
                    <a:pt x="21" y="109"/>
                    <a:pt x="22" y="110"/>
                  </a:cubicBezTo>
                  <a:cubicBezTo>
                    <a:pt x="25" y="109"/>
                    <a:pt x="28" y="105"/>
                    <a:pt x="32" y="98"/>
                  </a:cubicBezTo>
                  <a:cubicBezTo>
                    <a:pt x="36" y="92"/>
                    <a:pt x="39" y="86"/>
                    <a:pt x="40" y="82"/>
                  </a:cubicBezTo>
                  <a:cubicBezTo>
                    <a:pt x="35" y="69"/>
                    <a:pt x="30" y="57"/>
                    <a:pt x="26" y="46"/>
                  </a:cubicBezTo>
                  <a:cubicBezTo>
                    <a:pt x="22" y="36"/>
                    <a:pt x="17" y="25"/>
                    <a:pt x="13" y="14"/>
                  </a:cubicBezTo>
                  <a:cubicBezTo>
                    <a:pt x="12" y="12"/>
                    <a:pt x="10" y="10"/>
                    <a:pt x="7" y="8"/>
                  </a:cubicBezTo>
                  <a:cubicBezTo>
                    <a:pt x="5" y="7"/>
                    <a:pt x="2" y="6"/>
                    <a:pt x="0" y="6"/>
                  </a:cubicBezTo>
                  <a:cubicBezTo>
                    <a:pt x="0" y="0"/>
                    <a:pt x="0" y="0"/>
                    <a:pt x="0" y="0"/>
                  </a:cubicBezTo>
                  <a:cubicBezTo>
                    <a:pt x="37" y="0"/>
                    <a:pt x="37" y="0"/>
                    <a:pt x="37" y="0"/>
                  </a:cubicBezTo>
                  <a:cubicBezTo>
                    <a:pt x="37" y="6"/>
                    <a:pt x="37" y="6"/>
                    <a:pt x="37" y="6"/>
                  </a:cubicBezTo>
                  <a:cubicBezTo>
                    <a:pt x="36" y="6"/>
                    <a:pt x="34" y="6"/>
                    <a:pt x="31" y="7"/>
                  </a:cubicBezTo>
                  <a:cubicBezTo>
                    <a:pt x="29" y="8"/>
                    <a:pt x="28" y="8"/>
                    <a:pt x="28" y="9"/>
                  </a:cubicBezTo>
                  <a:cubicBezTo>
                    <a:pt x="28" y="10"/>
                    <a:pt x="28" y="10"/>
                    <a:pt x="28" y="11"/>
                  </a:cubicBezTo>
                  <a:cubicBezTo>
                    <a:pt x="28" y="12"/>
                    <a:pt x="29" y="12"/>
                    <a:pt x="29" y="13"/>
                  </a:cubicBezTo>
                  <a:cubicBezTo>
                    <a:pt x="31" y="19"/>
                    <a:pt x="34" y="27"/>
                    <a:pt x="39" y="37"/>
                  </a:cubicBezTo>
                  <a:cubicBezTo>
                    <a:pt x="43" y="47"/>
                    <a:pt x="46" y="56"/>
                    <a:pt x="49" y="62"/>
                  </a:cubicBezTo>
                  <a:cubicBezTo>
                    <a:pt x="51" y="56"/>
                    <a:pt x="54" y="50"/>
                    <a:pt x="56" y="43"/>
                  </a:cubicBezTo>
                  <a:cubicBezTo>
                    <a:pt x="59" y="37"/>
                    <a:pt x="62" y="30"/>
                    <a:pt x="66" y="21"/>
                  </a:cubicBezTo>
                  <a:cubicBezTo>
                    <a:pt x="66" y="20"/>
                    <a:pt x="66" y="18"/>
                    <a:pt x="67" y="17"/>
                  </a:cubicBezTo>
                  <a:cubicBezTo>
                    <a:pt x="68" y="15"/>
                    <a:pt x="68" y="13"/>
                    <a:pt x="68" y="12"/>
                  </a:cubicBezTo>
                  <a:cubicBezTo>
                    <a:pt x="68" y="10"/>
                    <a:pt x="67" y="9"/>
                    <a:pt x="64" y="8"/>
                  </a:cubicBezTo>
                  <a:cubicBezTo>
                    <a:pt x="62" y="6"/>
                    <a:pt x="60" y="6"/>
                    <a:pt x="57" y="5"/>
                  </a:cubicBezTo>
                  <a:cubicBezTo>
                    <a:pt x="57" y="0"/>
                    <a:pt x="57" y="0"/>
                    <a:pt x="57" y="0"/>
                  </a:cubicBezTo>
                  <a:cubicBezTo>
                    <a:pt x="88" y="0"/>
                    <a:pt x="88" y="0"/>
                    <a:pt x="88" y="0"/>
                  </a:cubicBezTo>
                  <a:cubicBezTo>
                    <a:pt x="88" y="5"/>
                    <a:pt x="88" y="5"/>
                    <a:pt x="88" y="5"/>
                  </a:cubicBezTo>
                  <a:cubicBezTo>
                    <a:pt x="86" y="6"/>
                    <a:pt x="84" y="7"/>
                    <a:pt x="81" y="8"/>
                  </a:cubicBezTo>
                  <a:cubicBezTo>
                    <a:pt x="78" y="10"/>
                    <a:pt x="76" y="12"/>
                    <a:pt x="75" y="15"/>
                  </a:cubicBezTo>
                  <a:cubicBezTo>
                    <a:pt x="68" y="30"/>
                    <a:pt x="63" y="44"/>
                    <a:pt x="57" y="57"/>
                  </a:cubicBezTo>
                  <a:cubicBezTo>
                    <a:pt x="52" y="70"/>
                    <a:pt x="48" y="79"/>
                    <a:pt x="46" y="85"/>
                  </a:cubicBezTo>
                  <a:cubicBezTo>
                    <a:pt x="42" y="92"/>
                    <a:pt x="39" y="99"/>
                    <a:pt x="36" y="103"/>
                  </a:cubicBezTo>
                  <a:cubicBezTo>
                    <a:pt x="34" y="107"/>
                    <a:pt x="31" y="111"/>
                    <a:pt x="28" y="113"/>
                  </a:cubicBezTo>
                  <a:cubicBezTo>
                    <a:pt x="26" y="115"/>
                    <a:pt x="24" y="117"/>
                    <a:pt x="21" y="118"/>
                  </a:cubicBezTo>
                  <a:cubicBezTo>
                    <a:pt x="19" y="119"/>
                    <a:pt x="17" y="119"/>
                    <a:pt x="15" y="119"/>
                  </a:cubicBezTo>
                  <a:cubicBezTo>
                    <a:pt x="11" y="119"/>
                    <a:pt x="7" y="118"/>
                    <a:pt x="5" y="116"/>
                  </a:cubicBezTo>
                  <a:cubicBezTo>
                    <a:pt x="2" y="114"/>
                    <a:pt x="1" y="112"/>
                    <a:pt x="1"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33">
              <a:extLst>
                <a:ext uri="{FF2B5EF4-FFF2-40B4-BE49-F238E27FC236}">
                  <a16:creationId xmlns:a16="http://schemas.microsoft.com/office/drawing/2014/main" id="{90D17A64-480E-48A7-8A49-06F7D9958866}"/>
                </a:ext>
              </a:extLst>
            </p:cNvPr>
            <p:cNvSpPr>
              <a:spLocks noEditPoints="1"/>
            </p:cNvSpPr>
            <p:nvPr/>
          </p:nvSpPr>
          <p:spPr bwMode="auto">
            <a:xfrm>
              <a:off x="3864" y="2010"/>
              <a:ext cx="190" cy="207"/>
            </a:xfrm>
            <a:custGeom>
              <a:avLst/>
              <a:gdLst>
                <a:gd name="T0" fmla="*/ 80 w 80"/>
                <a:gd name="T1" fmla="*/ 42 h 87"/>
                <a:gd name="T2" fmla="*/ 78 w 80"/>
                <a:gd name="T3" fmla="*/ 59 h 87"/>
                <a:gd name="T4" fmla="*/ 70 w 80"/>
                <a:gd name="T5" fmla="*/ 73 h 87"/>
                <a:gd name="T6" fmla="*/ 57 w 80"/>
                <a:gd name="T7" fmla="*/ 83 h 87"/>
                <a:gd name="T8" fmla="*/ 40 w 80"/>
                <a:gd name="T9" fmla="*/ 87 h 87"/>
                <a:gd name="T10" fmla="*/ 25 w 80"/>
                <a:gd name="T11" fmla="*/ 84 h 87"/>
                <a:gd name="T12" fmla="*/ 12 w 80"/>
                <a:gd name="T13" fmla="*/ 75 h 87"/>
                <a:gd name="T14" fmla="*/ 3 w 80"/>
                <a:gd name="T15" fmla="*/ 61 h 87"/>
                <a:gd name="T16" fmla="*/ 0 w 80"/>
                <a:gd name="T17" fmla="*/ 43 h 87"/>
                <a:gd name="T18" fmla="*/ 11 w 80"/>
                <a:gd name="T19" fmla="*/ 12 h 87"/>
                <a:gd name="T20" fmla="*/ 41 w 80"/>
                <a:gd name="T21" fmla="*/ 0 h 87"/>
                <a:gd name="T22" fmla="*/ 69 w 80"/>
                <a:gd name="T23" fmla="*/ 11 h 87"/>
                <a:gd name="T24" fmla="*/ 80 w 80"/>
                <a:gd name="T25" fmla="*/ 42 h 87"/>
                <a:gd name="T26" fmla="*/ 63 w 80"/>
                <a:gd name="T27" fmla="*/ 42 h 87"/>
                <a:gd name="T28" fmla="*/ 62 w 80"/>
                <a:gd name="T29" fmla="*/ 29 h 87"/>
                <a:gd name="T30" fmla="*/ 58 w 80"/>
                <a:gd name="T31" fmla="*/ 18 h 87"/>
                <a:gd name="T32" fmla="*/ 51 w 80"/>
                <a:gd name="T33" fmla="*/ 9 h 87"/>
                <a:gd name="T34" fmla="*/ 41 w 80"/>
                <a:gd name="T35" fmla="*/ 6 h 87"/>
                <a:gd name="T36" fmla="*/ 30 w 80"/>
                <a:gd name="T37" fmla="*/ 9 h 87"/>
                <a:gd name="T38" fmla="*/ 22 w 80"/>
                <a:gd name="T39" fmla="*/ 18 h 87"/>
                <a:gd name="T40" fmla="*/ 19 w 80"/>
                <a:gd name="T41" fmla="*/ 29 h 87"/>
                <a:gd name="T42" fmla="*/ 17 w 80"/>
                <a:gd name="T43" fmla="*/ 42 h 87"/>
                <a:gd name="T44" fmla="*/ 19 w 80"/>
                <a:gd name="T45" fmla="*/ 57 h 87"/>
                <a:gd name="T46" fmla="*/ 23 w 80"/>
                <a:gd name="T47" fmla="*/ 69 h 87"/>
                <a:gd name="T48" fmla="*/ 30 w 80"/>
                <a:gd name="T49" fmla="*/ 77 h 87"/>
                <a:gd name="T50" fmla="*/ 41 w 80"/>
                <a:gd name="T51" fmla="*/ 80 h 87"/>
                <a:gd name="T52" fmla="*/ 57 w 80"/>
                <a:gd name="T53" fmla="*/ 70 h 87"/>
                <a:gd name="T54" fmla="*/ 63 w 80"/>
                <a:gd name="T55"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87">
                  <a:moveTo>
                    <a:pt x="80" y="42"/>
                  </a:moveTo>
                  <a:cubicBezTo>
                    <a:pt x="80" y="48"/>
                    <a:pt x="80" y="54"/>
                    <a:pt x="78" y="59"/>
                  </a:cubicBezTo>
                  <a:cubicBezTo>
                    <a:pt x="76" y="65"/>
                    <a:pt x="73" y="70"/>
                    <a:pt x="70" y="73"/>
                  </a:cubicBezTo>
                  <a:cubicBezTo>
                    <a:pt x="66" y="78"/>
                    <a:pt x="62" y="81"/>
                    <a:pt x="57" y="83"/>
                  </a:cubicBezTo>
                  <a:cubicBezTo>
                    <a:pt x="52" y="86"/>
                    <a:pt x="46" y="87"/>
                    <a:pt x="40" y="87"/>
                  </a:cubicBezTo>
                  <a:cubicBezTo>
                    <a:pt x="34" y="87"/>
                    <a:pt x="29" y="86"/>
                    <a:pt x="25" y="84"/>
                  </a:cubicBezTo>
                  <a:cubicBezTo>
                    <a:pt x="20" y="82"/>
                    <a:pt x="16" y="79"/>
                    <a:pt x="12" y="75"/>
                  </a:cubicBezTo>
                  <a:cubicBezTo>
                    <a:pt x="8" y="71"/>
                    <a:pt x="6" y="67"/>
                    <a:pt x="3" y="61"/>
                  </a:cubicBezTo>
                  <a:cubicBezTo>
                    <a:pt x="1" y="56"/>
                    <a:pt x="0" y="50"/>
                    <a:pt x="0" y="43"/>
                  </a:cubicBezTo>
                  <a:cubicBezTo>
                    <a:pt x="0" y="31"/>
                    <a:pt x="4" y="20"/>
                    <a:pt x="11" y="12"/>
                  </a:cubicBezTo>
                  <a:cubicBezTo>
                    <a:pt x="19" y="4"/>
                    <a:pt x="29" y="0"/>
                    <a:pt x="41" y="0"/>
                  </a:cubicBezTo>
                  <a:cubicBezTo>
                    <a:pt x="52" y="0"/>
                    <a:pt x="62" y="4"/>
                    <a:pt x="69" y="11"/>
                  </a:cubicBezTo>
                  <a:cubicBezTo>
                    <a:pt x="77" y="19"/>
                    <a:pt x="80" y="29"/>
                    <a:pt x="80" y="42"/>
                  </a:cubicBezTo>
                  <a:close/>
                  <a:moveTo>
                    <a:pt x="63" y="42"/>
                  </a:moveTo>
                  <a:cubicBezTo>
                    <a:pt x="63" y="38"/>
                    <a:pt x="63" y="34"/>
                    <a:pt x="62" y="29"/>
                  </a:cubicBezTo>
                  <a:cubicBezTo>
                    <a:pt x="61" y="25"/>
                    <a:pt x="60" y="21"/>
                    <a:pt x="58" y="18"/>
                  </a:cubicBezTo>
                  <a:cubicBezTo>
                    <a:pt x="56" y="14"/>
                    <a:pt x="54" y="11"/>
                    <a:pt x="51" y="9"/>
                  </a:cubicBezTo>
                  <a:cubicBezTo>
                    <a:pt x="48" y="7"/>
                    <a:pt x="45" y="6"/>
                    <a:pt x="41" y="6"/>
                  </a:cubicBezTo>
                  <a:cubicBezTo>
                    <a:pt x="36" y="6"/>
                    <a:pt x="33" y="7"/>
                    <a:pt x="30" y="9"/>
                  </a:cubicBezTo>
                  <a:cubicBezTo>
                    <a:pt x="27" y="11"/>
                    <a:pt x="24" y="14"/>
                    <a:pt x="22" y="18"/>
                  </a:cubicBezTo>
                  <a:cubicBezTo>
                    <a:pt x="21" y="21"/>
                    <a:pt x="19" y="25"/>
                    <a:pt x="19" y="29"/>
                  </a:cubicBezTo>
                  <a:cubicBezTo>
                    <a:pt x="18" y="34"/>
                    <a:pt x="17" y="38"/>
                    <a:pt x="17" y="42"/>
                  </a:cubicBezTo>
                  <a:cubicBezTo>
                    <a:pt x="17" y="47"/>
                    <a:pt x="18" y="52"/>
                    <a:pt x="19" y="57"/>
                  </a:cubicBezTo>
                  <a:cubicBezTo>
                    <a:pt x="20" y="61"/>
                    <a:pt x="21" y="65"/>
                    <a:pt x="23" y="69"/>
                  </a:cubicBezTo>
                  <a:cubicBezTo>
                    <a:pt x="25" y="72"/>
                    <a:pt x="27" y="75"/>
                    <a:pt x="30" y="77"/>
                  </a:cubicBezTo>
                  <a:cubicBezTo>
                    <a:pt x="33" y="79"/>
                    <a:pt x="36" y="80"/>
                    <a:pt x="41" y="80"/>
                  </a:cubicBezTo>
                  <a:cubicBezTo>
                    <a:pt x="48" y="80"/>
                    <a:pt x="53" y="77"/>
                    <a:pt x="57" y="70"/>
                  </a:cubicBezTo>
                  <a:cubicBezTo>
                    <a:pt x="61" y="64"/>
                    <a:pt x="63" y="54"/>
                    <a:pt x="6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34">
              <a:extLst>
                <a:ext uri="{FF2B5EF4-FFF2-40B4-BE49-F238E27FC236}">
                  <a16:creationId xmlns:a16="http://schemas.microsoft.com/office/drawing/2014/main" id="{07CBA2C3-9160-45FF-8AF7-FD6785DB0F27}"/>
                </a:ext>
              </a:extLst>
            </p:cNvPr>
            <p:cNvSpPr>
              <a:spLocks/>
            </p:cNvSpPr>
            <p:nvPr/>
          </p:nvSpPr>
          <p:spPr bwMode="auto">
            <a:xfrm>
              <a:off x="4063" y="2010"/>
              <a:ext cx="216" cy="200"/>
            </a:xfrm>
            <a:custGeom>
              <a:avLst/>
              <a:gdLst>
                <a:gd name="T0" fmla="*/ 91 w 91"/>
                <a:gd name="T1" fmla="*/ 84 h 84"/>
                <a:gd name="T2" fmla="*/ 51 w 91"/>
                <a:gd name="T3" fmla="*/ 84 h 84"/>
                <a:gd name="T4" fmla="*/ 51 w 91"/>
                <a:gd name="T5" fmla="*/ 79 h 84"/>
                <a:gd name="T6" fmla="*/ 55 w 91"/>
                <a:gd name="T7" fmla="*/ 78 h 84"/>
                <a:gd name="T8" fmla="*/ 59 w 91"/>
                <a:gd name="T9" fmla="*/ 78 h 84"/>
                <a:gd name="T10" fmla="*/ 62 w 91"/>
                <a:gd name="T11" fmla="*/ 75 h 84"/>
                <a:gd name="T12" fmla="*/ 64 w 91"/>
                <a:gd name="T13" fmla="*/ 70 h 84"/>
                <a:gd name="T14" fmla="*/ 64 w 91"/>
                <a:gd name="T15" fmla="*/ 28 h 84"/>
                <a:gd name="T16" fmla="*/ 59 w 91"/>
                <a:gd name="T17" fmla="*/ 15 h 84"/>
                <a:gd name="T18" fmla="*/ 49 w 91"/>
                <a:gd name="T19" fmla="*/ 10 h 84"/>
                <a:gd name="T20" fmla="*/ 41 w 91"/>
                <a:gd name="T21" fmla="*/ 11 h 84"/>
                <a:gd name="T22" fmla="*/ 35 w 91"/>
                <a:gd name="T23" fmla="*/ 15 h 84"/>
                <a:gd name="T24" fmla="*/ 30 w 91"/>
                <a:gd name="T25" fmla="*/ 19 h 84"/>
                <a:gd name="T26" fmla="*/ 28 w 91"/>
                <a:gd name="T27" fmla="*/ 22 h 84"/>
                <a:gd name="T28" fmla="*/ 28 w 91"/>
                <a:gd name="T29" fmla="*/ 69 h 84"/>
                <a:gd name="T30" fmla="*/ 29 w 91"/>
                <a:gd name="T31" fmla="*/ 74 h 84"/>
                <a:gd name="T32" fmla="*/ 33 w 91"/>
                <a:gd name="T33" fmla="*/ 77 h 84"/>
                <a:gd name="T34" fmla="*/ 36 w 91"/>
                <a:gd name="T35" fmla="*/ 78 h 84"/>
                <a:gd name="T36" fmla="*/ 41 w 91"/>
                <a:gd name="T37" fmla="*/ 79 h 84"/>
                <a:gd name="T38" fmla="*/ 41 w 91"/>
                <a:gd name="T39" fmla="*/ 84 h 84"/>
                <a:gd name="T40" fmla="*/ 0 w 91"/>
                <a:gd name="T41" fmla="*/ 84 h 84"/>
                <a:gd name="T42" fmla="*/ 0 w 91"/>
                <a:gd name="T43" fmla="*/ 79 h 84"/>
                <a:gd name="T44" fmla="*/ 4 w 91"/>
                <a:gd name="T45" fmla="*/ 78 h 84"/>
                <a:gd name="T46" fmla="*/ 8 w 91"/>
                <a:gd name="T47" fmla="*/ 78 h 84"/>
                <a:gd name="T48" fmla="*/ 11 w 91"/>
                <a:gd name="T49" fmla="*/ 75 h 84"/>
                <a:gd name="T50" fmla="*/ 13 w 91"/>
                <a:gd name="T51" fmla="*/ 70 h 84"/>
                <a:gd name="T52" fmla="*/ 13 w 91"/>
                <a:gd name="T53" fmla="*/ 20 h 84"/>
                <a:gd name="T54" fmla="*/ 11 w 91"/>
                <a:gd name="T55" fmla="*/ 14 h 84"/>
                <a:gd name="T56" fmla="*/ 8 w 91"/>
                <a:gd name="T57" fmla="*/ 11 h 84"/>
                <a:gd name="T58" fmla="*/ 4 w 91"/>
                <a:gd name="T59" fmla="*/ 9 h 84"/>
                <a:gd name="T60" fmla="*/ 0 w 91"/>
                <a:gd name="T61" fmla="*/ 8 h 84"/>
                <a:gd name="T62" fmla="*/ 0 w 91"/>
                <a:gd name="T63" fmla="*/ 3 h 84"/>
                <a:gd name="T64" fmla="*/ 27 w 91"/>
                <a:gd name="T65" fmla="*/ 1 h 84"/>
                <a:gd name="T66" fmla="*/ 28 w 91"/>
                <a:gd name="T67" fmla="*/ 2 h 84"/>
                <a:gd name="T68" fmla="*/ 28 w 91"/>
                <a:gd name="T69" fmla="*/ 14 h 84"/>
                <a:gd name="T70" fmla="*/ 28 w 91"/>
                <a:gd name="T71" fmla="*/ 14 h 84"/>
                <a:gd name="T72" fmla="*/ 33 w 91"/>
                <a:gd name="T73" fmla="*/ 9 h 84"/>
                <a:gd name="T74" fmla="*/ 39 w 91"/>
                <a:gd name="T75" fmla="*/ 5 h 84"/>
                <a:gd name="T76" fmla="*/ 46 w 91"/>
                <a:gd name="T77" fmla="*/ 1 h 84"/>
                <a:gd name="T78" fmla="*/ 56 w 91"/>
                <a:gd name="T79" fmla="*/ 0 h 84"/>
                <a:gd name="T80" fmla="*/ 73 w 91"/>
                <a:gd name="T81" fmla="*/ 7 h 84"/>
                <a:gd name="T82" fmla="*/ 79 w 91"/>
                <a:gd name="T83" fmla="*/ 27 h 84"/>
                <a:gd name="T84" fmla="*/ 79 w 91"/>
                <a:gd name="T85" fmla="*/ 69 h 84"/>
                <a:gd name="T86" fmla="*/ 80 w 91"/>
                <a:gd name="T87" fmla="*/ 74 h 84"/>
                <a:gd name="T88" fmla="*/ 84 w 91"/>
                <a:gd name="T89" fmla="*/ 77 h 84"/>
                <a:gd name="T90" fmla="*/ 87 w 91"/>
                <a:gd name="T91" fmla="*/ 78 h 84"/>
                <a:gd name="T92" fmla="*/ 91 w 91"/>
                <a:gd name="T93" fmla="*/ 79 h 84"/>
                <a:gd name="T94" fmla="*/ 91 w 91"/>
                <a:gd name="T9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84">
                  <a:moveTo>
                    <a:pt x="91" y="84"/>
                  </a:moveTo>
                  <a:cubicBezTo>
                    <a:pt x="51" y="84"/>
                    <a:pt x="51" y="84"/>
                    <a:pt x="51" y="84"/>
                  </a:cubicBezTo>
                  <a:cubicBezTo>
                    <a:pt x="51" y="79"/>
                    <a:pt x="51" y="79"/>
                    <a:pt x="51" y="79"/>
                  </a:cubicBezTo>
                  <a:cubicBezTo>
                    <a:pt x="52" y="79"/>
                    <a:pt x="54" y="78"/>
                    <a:pt x="55" y="78"/>
                  </a:cubicBezTo>
                  <a:cubicBezTo>
                    <a:pt x="57" y="78"/>
                    <a:pt x="58" y="78"/>
                    <a:pt x="59" y="78"/>
                  </a:cubicBezTo>
                  <a:cubicBezTo>
                    <a:pt x="60" y="77"/>
                    <a:pt x="62" y="76"/>
                    <a:pt x="62" y="75"/>
                  </a:cubicBezTo>
                  <a:cubicBezTo>
                    <a:pt x="63" y="74"/>
                    <a:pt x="64" y="72"/>
                    <a:pt x="64" y="70"/>
                  </a:cubicBezTo>
                  <a:cubicBezTo>
                    <a:pt x="64" y="28"/>
                    <a:pt x="64" y="28"/>
                    <a:pt x="64" y="28"/>
                  </a:cubicBezTo>
                  <a:cubicBezTo>
                    <a:pt x="64" y="22"/>
                    <a:pt x="62" y="18"/>
                    <a:pt x="59" y="15"/>
                  </a:cubicBezTo>
                  <a:cubicBezTo>
                    <a:pt x="57" y="11"/>
                    <a:pt x="53" y="10"/>
                    <a:pt x="49" y="10"/>
                  </a:cubicBezTo>
                  <a:cubicBezTo>
                    <a:pt x="46" y="10"/>
                    <a:pt x="44" y="10"/>
                    <a:pt x="41" y="11"/>
                  </a:cubicBezTo>
                  <a:cubicBezTo>
                    <a:pt x="39" y="12"/>
                    <a:pt x="37" y="13"/>
                    <a:pt x="35" y="15"/>
                  </a:cubicBezTo>
                  <a:cubicBezTo>
                    <a:pt x="33" y="16"/>
                    <a:pt x="31" y="17"/>
                    <a:pt x="30" y="19"/>
                  </a:cubicBezTo>
                  <a:cubicBezTo>
                    <a:pt x="29" y="20"/>
                    <a:pt x="28" y="21"/>
                    <a:pt x="28" y="22"/>
                  </a:cubicBezTo>
                  <a:cubicBezTo>
                    <a:pt x="28" y="69"/>
                    <a:pt x="28" y="69"/>
                    <a:pt x="28" y="69"/>
                  </a:cubicBezTo>
                  <a:cubicBezTo>
                    <a:pt x="28" y="71"/>
                    <a:pt x="28" y="73"/>
                    <a:pt x="29" y="74"/>
                  </a:cubicBezTo>
                  <a:cubicBezTo>
                    <a:pt x="30" y="75"/>
                    <a:pt x="31" y="76"/>
                    <a:pt x="33" y="77"/>
                  </a:cubicBezTo>
                  <a:cubicBezTo>
                    <a:pt x="34" y="77"/>
                    <a:pt x="35" y="78"/>
                    <a:pt x="36" y="78"/>
                  </a:cubicBezTo>
                  <a:cubicBezTo>
                    <a:pt x="38" y="78"/>
                    <a:pt x="39" y="79"/>
                    <a:pt x="41" y="79"/>
                  </a:cubicBezTo>
                  <a:cubicBezTo>
                    <a:pt x="41" y="84"/>
                    <a:pt x="41" y="84"/>
                    <a:pt x="41" y="84"/>
                  </a:cubicBezTo>
                  <a:cubicBezTo>
                    <a:pt x="0" y="84"/>
                    <a:pt x="0" y="84"/>
                    <a:pt x="0" y="84"/>
                  </a:cubicBezTo>
                  <a:cubicBezTo>
                    <a:pt x="0" y="79"/>
                    <a:pt x="0" y="79"/>
                    <a:pt x="0" y="79"/>
                  </a:cubicBezTo>
                  <a:cubicBezTo>
                    <a:pt x="2" y="79"/>
                    <a:pt x="3" y="78"/>
                    <a:pt x="4" y="78"/>
                  </a:cubicBezTo>
                  <a:cubicBezTo>
                    <a:pt x="6" y="78"/>
                    <a:pt x="7" y="78"/>
                    <a:pt x="8" y="78"/>
                  </a:cubicBezTo>
                  <a:cubicBezTo>
                    <a:pt x="9" y="77"/>
                    <a:pt x="11" y="76"/>
                    <a:pt x="11" y="75"/>
                  </a:cubicBezTo>
                  <a:cubicBezTo>
                    <a:pt x="12" y="74"/>
                    <a:pt x="13" y="72"/>
                    <a:pt x="13" y="70"/>
                  </a:cubicBezTo>
                  <a:cubicBezTo>
                    <a:pt x="13" y="20"/>
                    <a:pt x="13" y="20"/>
                    <a:pt x="13" y="20"/>
                  </a:cubicBezTo>
                  <a:cubicBezTo>
                    <a:pt x="13" y="18"/>
                    <a:pt x="12" y="16"/>
                    <a:pt x="11" y="14"/>
                  </a:cubicBezTo>
                  <a:cubicBezTo>
                    <a:pt x="10" y="13"/>
                    <a:pt x="9" y="12"/>
                    <a:pt x="8" y="11"/>
                  </a:cubicBezTo>
                  <a:cubicBezTo>
                    <a:pt x="7" y="10"/>
                    <a:pt x="6" y="9"/>
                    <a:pt x="4" y="9"/>
                  </a:cubicBezTo>
                  <a:cubicBezTo>
                    <a:pt x="3" y="9"/>
                    <a:pt x="1" y="9"/>
                    <a:pt x="0" y="8"/>
                  </a:cubicBezTo>
                  <a:cubicBezTo>
                    <a:pt x="0" y="3"/>
                    <a:pt x="0" y="3"/>
                    <a:pt x="0" y="3"/>
                  </a:cubicBezTo>
                  <a:cubicBezTo>
                    <a:pt x="27" y="1"/>
                    <a:pt x="27" y="1"/>
                    <a:pt x="27" y="1"/>
                  </a:cubicBezTo>
                  <a:cubicBezTo>
                    <a:pt x="28" y="2"/>
                    <a:pt x="28" y="2"/>
                    <a:pt x="28" y="2"/>
                  </a:cubicBezTo>
                  <a:cubicBezTo>
                    <a:pt x="28" y="14"/>
                    <a:pt x="28" y="14"/>
                    <a:pt x="28" y="14"/>
                  </a:cubicBezTo>
                  <a:cubicBezTo>
                    <a:pt x="28" y="14"/>
                    <a:pt x="28" y="14"/>
                    <a:pt x="28" y="14"/>
                  </a:cubicBezTo>
                  <a:cubicBezTo>
                    <a:pt x="30" y="13"/>
                    <a:pt x="31" y="11"/>
                    <a:pt x="33" y="9"/>
                  </a:cubicBezTo>
                  <a:cubicBezTo>
                    <a:pt x="35" y="7"/>
                    <a:pt x="37" y="6"/>
                    <a:pt x="39" y="5"/>
                  </a:cubicBezTo>
                  <a:cubicBezTo>
                    <a:pt x="41" y="3"/>
                    <a:pt x="44" y="2"/>
                    <a:pt x="46" y="1"/>
                  </a:cubicBezTo>
                  <a:cubicBezTo>
                    <a:pt x="49" y="0"/>
                    <a:pt x="52" y="0"/>
                    <a:pt x="56" y="0"/>
                  </a:cubicBezTo>
                  <a:cubicBezTo>
                    <a:pt x="64" y="0"/>
                    <a:pt x="70" y="2"/>
                    <a:pt x="73" y="7"/>
                  </a:cubicBezTo>
                  <a:cubicBezTo>
                    <a:pt x="77" y="12"/>
                    <a:pt x="79" y="19"/>
                    <a:pt x="79" y="27"/>
                  </a:cubicBezTo>
                  <a:cubicBezTo>
                    <a:pt x="79" y="69"/>
                    <a:pt x="79" y="69"/>
                    <a:pt x="79" y="69"/>
                  </a:cubicBezTo>
                  <a:cubicBezTo>
                    <a:pt x="79" y="71"/>
                    <a:pt x="79" y="73"/>
                    <a:pt x="80" y="74"/>
                  </a:cubicBezTo>
                  <a:cubicBezTo>
                    <a:pt x="81" y="75"/>
                    <a:pt x="82" y="76"/>
                    <a:pt x="84" y="77"/>
                  </a:cubicBezTo>
                  <a:cubicBezTo>
                    <a:pt x="85" y="78"/>
                    <a:pt x="86" y="78"/>
                    <a:pt x="87" y="78"/>
                  </a:cubicBezTo>
                  <a:cubicBezTo>
                    <a:pt x="88" y="78"/>
                    <a:pt x="89" y="79"/>
                    <a:pt x="91" y="79"/>
                  </a:cubicBezTo>
                  <a:lnTo>
                    <a:pt x="9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35">
              <a:extLst>
                <a:ext uri="{FF2B5EF4-FFF2-40B4-BE49-F238E27FC236}">
                  <a16:creationId xmlns:a16="http://schemas.microsoft.com/office/drawing/2014/main" id="{65B477D9-0180-4C26-9C25-2F3AB54789EE}"/>
                </a:ext>
              </a:extLst>
            </p:cNvPr>
            <p:cNvSpPr>
              <a:spLocks noEditPoints="1"/>
            </p:cNvSpPr>
            <p:nvPr/>
          </p:nvSpPr>
          <p:spPr bwMode="auto">
            <a:xfrm>
              <a:off x="4282" y="1902"/>
              <a:ext cx="213" cy="312"/>
            </a:xfrm>
            <a:custGeom>
              <a:avLst/>
              <a:gdLst>
                <a:gd name="T0" fmla="*/ 90 w 90"/>
                <a:gd name="T1" fmla="*/ 128 h 131"/>
                <a:gd name="T2" fmla="*/ 61 w 90"/>
                <a:gd name="T3" fmla="*/ 129 h 131"/>
                <a:gd name="T4" fmla="*/ 60 w 90"/>
                <a:gd name="T5" fmla="*/ 128 h 131"/>
                <a:gd name="T6" fmla="*/ 60 w 90"/>
                <a:gd name="T7" fmla="*/ 121 h 131"/>
                <a:gd name="T8" fmla="*/ 60 w 90"/>
                <a:gd name="T9" fmla="*/ 120 h 131"/>
                <a:gd name="T10" fmla="*/ 49 w 90"/>
                <a:gd name="T11" fmla="*/ 128 h 131"/>
                <a:gd name="T12" fmla="*/ 36 w 90"/>
                <a:gd name="T13" fmla="*/ 131 h 131"/>
                <a:gd name="T14" fmla="*/ 22 w 90"/>
                <a:gd name="T15" fmla="*/ 128 h 131"/>
                <a:gd name="T16" fmla="*/ 11 w 90"/>
                <a:gd name="T17" fmla="*/ 120 h 131"/>
                <a:gd name="T18" fmla="*/ 3 w 90"/>
                <a:gd name="T19" fmla="*/ 106 h 131"/>
                <a:gd name="T20" fmla="*/ 0 w 90"/>
                <a:gd name="T21" fmla="*/ 88 h 131"/>
                <a:gd name="T22" fmla="*/ 3 w 90"/>
                <a:gd name="T23" fmla="*/ 71 h 131"/>
                <a:gd name="T24" fmla="*/ 12 w 90"/>
                <a:gd name="T25" fmla="*/ 57 h 131"/>
                <a:gd name="T26" fmla="*/ 24 w 90"/>
                <a:gd name="T27" fmla="*/ 48 h 131"/>
                <a:gd name="T28" fmla="*/ 39 w 90"/>
                <a:gd name="T29" fmla="*/ 45 h 131"/>
                <a:gd name="T30" fmla="*/ 51 w 90"/>
                <a:gd name="T31" fmla="*/ 46 h 131"/>
                <a:gd name="T32" fmla="*/ 60 w 90"/>
                <a:gd name="T33" fmla="*/ 50 h 131"/>
                <a:gd name="T34" fmla="*/ 60 w 90"/>
                <a:gd name="T35" fmla="*/ 21 h 131"/>
                <a:gd name="T36" fmla="*/ 59 w 90"/>
                <a:gd name="T37" fmla="*/ 15 h 131"/>
                <a:gd name="T38" fmla="*/ 56 w 90"/>
                <a:gd name="T39" fmla="*/ 11 h 131"/>
                <a:gd name="T40" fmla="*/ 49 w 90"/>
                <a:gd name="T41" fmla="*/ 8 h 131"/>
                <a:gd name="T42" fmla="*/ 41 w 90"/>
                <a:gd name="T43" fmla="*/ 7 h 131"/>
                <a:gd name="T44" fmla="*/ 41 w 90"/>
                <a:gd name="T45" fmla="*/ 2 h 131"/>
                <a:gd name="T46" fmla="*/ 74 w 90"/>
                <a:gd name="T47" fmla="*/ 0 h 131"/>
                <a:gd name="T48" fmla="*/ 76 w 90"/>
                <a:gd name="T49" fmla="*/ 2 h 131"/>
                <a:gd name="T50" fmla="*/ 76 w 90"/>
                <a:gd name="T51" fmla="*/ 112 h 131"/>
                <a:gd name="T52" fmla="*/ 77 w 90"/>
                <a:gd name="T53" fmla="*/ 117 h 131"/>
                <a:gd name="T54" fmla="*/ 80 w 90"/>
                <a:gd name="T55" fmla="*/ 121 h 131"/>
                <a:gd name="T56" fmla="*/ 85 w 90"/>
                <a:gd name="T57" fmla="*/ 122 h 131"/>
                <a:gd name="T58" fmla="*/ 90 w 90"/>
                <a:gd name="T59" fmla="*/ 122 h 131"/>
                <a:gd name="T60" fmla="*/ 90 w 90"/>
                <a:gd name="T61" fmla="*/ 128 h 131"/>
                <a:gd name="T62" fmla="*/ 60 w 90"/>
                <a:gd name="T63" fmla="*/ 113 h 131"/>
                <a:gd name="T64" fmla="*/ 60 w 90"/>
                <a:gd name="T65" fmla="*/ 65 h 131"/>
                <a:gd name="T66" fmla="*/ 58 w 90"/>
                <a:gd name="T67" fmla="*/ 61 h 131"/>
                <a:gd name="T68" fmla="*/ 54 w 90"/>
                <a:gd name="T69" fmla="*/ 56 h 131"/>
                <a:gd name="T70" fmla="*/ 48 w 90"/>
                <a:gd name="T71" fmla="*/ 53 h 131"/>
                <a:gd name="T72" fmla="*/ 41 w 90"/>
                <a:gd name="T73" fmla="*/ 51 h 131"/>
                <a:gd name="T74" fmla="*/ 32 w 90"/>
                <a:gd name="T75" fmla="*/ 54 h 131"/>
                <a:gd name="T76" fmla="*/ 24 w 90"/>
                <a:gd name="T77" fmla="*/ 61 h 131"/>
                <a:gd name="T78" fmla="*/ 19 w 90"/>
                <a:gd name="T79" fmla="*/ 73 h 131"/>
                <a:gd name="T80" fmla="*/ 18 w 90"/>
                <a:gd name="T81" fmla="*/ 89 h 131"/>
                <a:gd name="T82" fmla="*/ 19 w 90"/>
                <a:gd name="T83" fmla="*/ 102 h 131"/>
                <a:gd name="T84" fmla="*/ 23 w 90"/>
                <a:gd name="T85" fmla="*/ 112 h 131"/>
                <a:gd name="T86" fmla="*/ 31 w 90"/>
                <a:gd name="T87" fmla="*/ 120 h 131"/>
                <a:gd name="T88" fmla="*/ 42 w 90"/>
                <a:gd name="T89" fmla="*/ 123 h 131"/>
                <a:gd name="T90" fmla="*/ 53 w 90"/>
                <a:gd name="T91" fmla="*/ 120 h 131"/>
                <a:gd name="T92" fmla="*/ 60 w 90"/>
                <a:gd name="T93" fmla="*/ 11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31">
                  <a:moveTo>
                    <a:pt x="90" y="128"/>
                  </a:moveTo>
                  <a:cubicBezTo>
                    <a:pt x="61" y="129"/>
                    <a:pt x="61" y="129"/>
                    <a:pt x="61" y="129"/>
                  </a:cubicBezTo>
                  <a:cubicBezTo>
                    <a:pt x="60" y="128"/>
                    <a:pt x="60" y="128"/>
                    <a:pt x="60" y="128"/>
                  </a:cubicBezTo>
                  <a:cubicBezTo>
                    <a:pt x="60" y="121"/>
                    <a:pt x="60" y="121"/>
                    <a:pt x="60" y="121"/>
                  </a:cubicBezTo>
                  <a:cubicBezTo>
                    <a:pt x="60" y="120"/>
                    <a:pt x="60" y="120"/>
                    <a:pt x="60" y="120"/>
                  </a:cubicBezTo>
                  <a:cubicBezTo>
                    <a:pt x="57" y="124"/>
                    <a:pt x="53" y="126"/>
                    <a:pt x="49" y="128"/>
                  </a:cubicBezTo>
                  <a:cubicBezTo>
                    <a:pt x="45" y="130"/>
                    <a:pt x="40" y="131"/>
                    <a:pt x="36" y="131"/>
                  </a:cubicBezTo>
                  <a:cubicBezTo>
                    <a:pt x="31" y="131"/>
                    <a:pt x="27" y="130"/>
                    <a:pt x="22" y="128"/>
                  </a:cubicBezTo>
                  <a:cubicBezTo>
                    <a:pt x="18" y="126"/>
                    <a:pt x="14" y="123"/>
                    <a:pt x="11" y="120"/>
                  </a:cubicBezTo>
                  <a:cubicBezTo>
                    <a:pt x="8" y="116"/>
                    <a:pt x="5" y="111"/>
                    <a:pt x="3" y="106"/>
                  </a:cubicBezTo>
                  <a:cubicBezTo>
                    <a:pt x="1" y="100"/>
                    <a:pt x="0" y="94"/>
                    <a:pt x="0" y="88"/>
                  </a:cubicBezTo>
                  <a:cubicBezTo>
                    <a:pt x="0" y="82"/>
                    <a:pt x="1" y="76"/>
                    <a:pt x="3" y="71"/>
                  </a:cubicBezTo>
                  <a:cubicBezTo>
                    <a:pt x="5" y="66"/>
                    <a:pt x="8" y="61"/>
                    <a:pt x="12" y="57"/>
                  </a:cubicBezTo>
                  <a:cubicBezTo>
                    <a:pt x="15" y="53"/>
                    <a:pt x="19" y="50"/>
                    <a:pt x="24" y="48"/>
                  </a:cubicBezTo>
                  <a:cubicBezTo>
                    <a:pt x="29" y="46"/>
                    <a:pt x="34" y="45"/>
                    <a:pt x="39" y="45"/>
                  </a:cubicBezTo>
                  <a:cubicBezTo>
                    <a:pt x="43" y="45"/>
                    <a:pt x="47" y="45"/>
                    <a:pt x="51" y="46"/>
                  </a:cubicBezTo>
                  <a:cubicBezTo>
                    <a:pt x="54" y="47"/>
                    <a:pt x="57" y="49"/>
                    <a:pt x="60" y="50"/>
                  </a:cubicBezTo>
                  <a:cubicBezTo>
                    <a:pt x="60" y="21"/>
                    <a:pt x="60" y="21"/>
                    <a:pt x="60" y="21"/>
                  </a:cubicBezTo>
                  <a:cubicBezTo>
                    <a:pt x="60" y="19"/>
                    <a:pt x="60" y="17"/>
                    <a:pt x="59" y="15"/>
                  </a:cubicBezTo>
                  <a:cubicBezTo>
                    <a:pt x="58" y="13"/>
                    <a:pt x="57" y="12"/>
                    <a:pt x="56" y="11"/>
                  </a:cubicBezTo>
                  <a:cubicBezTo>
                    <a:pt x="54" y="10"/>
                    <a:pt x="52" y="9"/>
                    <a:pt x="49" y="8"/>
                  </a:cubicBezTo>
                  <a:cubicBezTo>
                    <a:pt x="47" y="8"/>
                    <a:pt x="44" y="8"/>
                    <a:pt x="41" y="7"/>
                  </a:cubicBezTo>
                  <a:cubicBezTo>
                    <a:pt x="41" y="2"/>
                    <a:pt x="41" y="2"/>
                    <a:pt x="41" y="2"/>
                  </a:cubicBezTo>
                  <a:cubicBezTo>
                    <a:pt x="74" y="0"/>
                    <a:pt x="74" y="0"/>
                    <a:pt x="74" y="0"/>
                  </a:cubicBezTo>
                  <a:cubicBezTo>
                    <a:pt x="76" y="2"/>
                    <a:pt x="76" y="2"/>
                    <a:pt x="76" y="2"/>
                  </a:cubicBezTo>
                  <a:cubicBezTo>
                    <a:pt x="76" y="112"/>
                    <a:pt x="76" y="112"/>
                    <a:pt x="76" y="112"/>
                  </a:cubicBezTo>
                  <a:cubicBezTo>
                    <a:pt x="76" y="114"/>
                    <a:pt x="76" y="116"/>
                    <a:pt x="77" y="117"/>
                  </a:cubicBezTo>
                  <a:cubicBezTo>
                    <a:pt x="78" y="118"/>
                    <a:pt x="79" y="120"/>
                    <a:pt x="80" y="121"/>
                  </a:cubicBezTo>
                  <a:cubicBezTo>
                    <a:pt x="81" y="121"/>
                    <a:pt x="83" y="122"/>
                    <a:pt x="85" y="122"/>
                  </a:cubicBezTo>
                  <a:cubicBezTo>
                    <a:pt x="87" y="122"/>
                    <a:pt x="88" y="122"/>
                    <a:pt x="90" y="122"/>
                  </a:cubicBezTo>
                  <a:lnTo>
                    <a:pt x="90" y="128"/>
                  </a:lnTo>
                  <a:close/>
                  <a:moveTo>
                    <a:pt x="60" y="113"/>
                  </a:moveTo>
                  <a:cubicBezTo>
                    <a:pt x="60" y="65"/>
                    <a:pt x="60" y="65"/>
                    <a:pt x="60" y="65"/>
                  </a:cubicBezTo>
                  <a:cubicBezTo>
                    <a:pt x="60" y="64"/>
                    <a:pt x="59" y="62"/>
                    <a:pt x="58" y="61"/>
                  </a:cubicBezTo>
                  <a:cubicBezTo>
                    <a:pt x="57" y="59"/>
                    <a:pt x="56" y="57"/>
                    <a:pt x="54" y="56"/>
                  </a:cubicBezTo>
                  <a:cubicBezTo>
                    <a:pt x="53" y="55"/>
                    <a:pt x="51" y="53"/>
                    <a:pt x="48" y="53"/>
                  </a:cubicBezTo>
                  <a:cubicBezTo>
                    <a:pt x="46" y="52"/>
                    <a:pt x="44" y="51"/>
                    <a:pt x="41" y="51"/>
                  </a:cubicBezTo>
                  <a:cubicBezTo>
                    <a:pt x="38" y="51"/>
                    <a:pt x="35" y="52"/>
                    <a:pt x="32" y="54"/>
                  </a:cubicBezTo>
                  <a:cubicBezTo>
                    <a:pt x="29" y="55"/>
                    <a:pt x="26" y="58"/>
                    <a:pt x="24" y="61"/>
                  </a:cubicBezTo>
                  <a:cubicBezTo>
                    <a:pt x="22" y="64"/>
                    <a:pt x="21" y="68"/>
                    <a:pt x="19" y="73"/>
                  </a:cubicBezTo>
                  <a:cubicBezTo>
                    <a:pt x="18" y="78"/>
                    <a:pt x="18" y="83"/>
                    <a:pt x="18" y="89"/>
                  </a:cubicBezTo>
                  <a:cubicBezTo>
                    <a:pt x="18" y="94"/>
                    <a:pt x="18" y="98"/>
                    <a:pt x="19" y="102"/>
                  </a:cubicBezTo>
                  <a:cubicBezTo>
                    <a:pt x="20" y="105"/>
                    <a:pt x="21" y="109"/>
                    <a:pt x="23" y="112"/>
                  </a:cubicBezTo>
                  <a:cubicBezTo>
                    <a:pt x="25" y="115"/>
                    <a:pt x="28" y="118"/>
                    <a:pt x="31" y="120"/>
                  </a:cubicBezTo>
                  <a:cubicBezTo>
                    <a:pt x="34" y="122"/>
                    <a:pt x="38" y="123"/>
                    <a:pt x="42" y="123"/>
                  </a:cubicBezTo>
                  <a:cubicBezTo>
                    <a:pt x="46" y="123"/>
                    <a:pt x="50" y="122"/>
                    <a:pt x="53" y="120"/>
                  </a:cubicBezTo>
                  <a:cubicBezTo>
                    <a:pt x="56" y="118"/>
                    <a:pt x="58" y="116"/>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8" name="Line">
            <a:extLst>
              <a:ext uri="{FF2B5EF4-FFF2-40B4-BE49-F238E27FC236}">
                <a16:creationId xmlns:a16="http://schemas.microsoft.com/office/drawing/2014/main" id="{713A1F8E-30D2-496A-BB37-D76FBDD2181D}"/>
              </a:ext>
            </a:extLst>
          </p:cNvPr>
          <p:cNvSpPr/>
          <p:nvPr/>
        </p:nvSpPr>
        <p:spPr>
          <a:xfrm>
            <a:off x="371475" y="1268413"/>
            <a:ext cx="11449050" cy="0"/>
          </a:xfrm>
          <a:prstGeom prst="line">
            <a:avLst/>
          </a:prstGeom>
          <a:ln w="19050">
            <a:solidFill>
              <a:srgbClr val="FFFFFF"/>
            </a:solidFill>
          </a:ln>
        </p:spPr>
        <p:txBody>
          <a:bodyPr lIns="22859" tIns="22859" rIns="22859" bIns="22859"/>
          <a:lstStyle/>
          <a:p>
            <a:endParaRPr sz="800" dirty="0"/>
          </a:p>
        </p:txBody>
      </p:sp>
      <p:sp>
        <p:nvSpPr>
          <p:cNvPr id="4" name="Title 2">
            <a:extLst>
              <a:ext uri="{FF2B5EF4-FFF2-40B4-BE49-F238E27FC236}">
                <a16:creationId xmlns:a16="http://schemas.microsoft.com/office/drawing/2014/main" id="{80F3D5A1-B07B-40F6-851B-3C197F347373}"/>
              </a:ext>
            </a:extLst>
          </p:cNvPr>
          <p:cNvSpPr txBox="1">
            <a:spLocks/>
          </p:cNvSpPr>
          <p:nvPr/>
        </p:nvSpPr>
        <p:spPr>
          <a:xfrm>
            <a:off x="9876525" y="3704273"/>
            <a:ext cx="1944000" cy="492443"/>
          </a:xfrm>
          <a:prstGeom prst="rect">
            <a:avLst/>
          </a:prstGeom>
        </p:spPr>
        <p:txBody>
          <a:bodyPr wrap="square" lIns="0" tIns="0" rIns="0" bIns="0" anchor="ctr">
            <a:spAutoFit/>
          </a:bodyPr>
          <a:lstStyle>
            <a:lvl1pPr algn="l" defTabSz="609585" rtl="0" eaLnBrk="1" latinLnBrk="0" hangingPunct="1">
              <a:lnSpc>
                <a:spcPct val="90000"/>
              </a:lnSpc>
              <a:spcBef>
                <a:spcPct val="0"/>
              </a:spcBef>
              <a:buNone/>
              <a:defRPr lang="en-US" sz="4000" b="1" kern="1200">
                <a:solidFill>
                  <a:schemeClr val="bg2"/>
                </a:solidFill>
                <a:latin typeface="Arial" pitchFamily="34" charset="0"/>
                <a:ea typeface="+mj-ea"/>
                <a:cs typeface="Arial" pitchFamily="34" charset="0"/>
              </a:defRPr>
            </a:lvl1pPr>
          </a:lstStyle>
          <a:p>
            <a:pPr>
              <a:lnSpc>
                <a:spcPct val="100000"/>
              </a:lnSpc>
            </a:pPr>
            <a:r>
              <a:rPr lang="en-GB" sz="1600" dirty="0">
                <a:solidFill>
                  <a:schemeClr val="bg1"/>
                </a:solidFill>
                <a:ea typeface="Arial"/>
                <a:cs typeface="Arial"/>
                <a:sym typeface="Arial"/>
              </a:rPr>
              <a:t>Meabh Quoirin </a:t>
            </a:r>
          </a:p>
          <a:p>
            <a:pPr>
              <a:lnSpc>
                <a:spcPct val="100000"/>
              </a:lnSpc>
            </a:pPr>
            <a:r>
              <a:rPr lang="en-GB" sz="1600" b="0" dirty="0">
                <a:solidFill>
                  <a:schemeClr val="bg1"/>
                </a:solidFill>
                <a:ea typeface="Arial"/>
                <a:cs typeface="Arial"/>
                <a:sym typeface="Arial"/>
              </a:rPr>
              <a:t>Co-Owner &amp; CEO</a:t>
            </a:r>
          </a:p>
        </p:txBody>
      </p:sp>
      <p:sp>
        <p:nvSpPr>
          <p:cNvPr id="6" name="Title 2">
            <a:extLst>
              <a:ext uri="{FF2B5EF4-FFF2-40B4-BE49-F238E27FC236}">
                <a16:creationId xmlns:a16="http://schemas.microsoft.com/office/drawing/2014/main" id="{67118ED3-9980-46C8-926F-44E17EC5A3D1}"/>
              </a:ext>
            </a:extLst>
          </p:cNvPr>
          <p:cNvSpPr txBox="1">
            <a:spLocks/>
          </p:cNvSpPr>
          <p:nvPr/>
        </p:nvSpPr>
        <p:spPr>
          <a:xfrm>
            <a:off x="9876525" y="5018706"/>
            <a:ext cx="1944000" cy="492443"/>
          </a:xfrm>
          <a:prstGeom prst="rect">
            <a:avLst/>
          </a:prstGeom>
        </p:spPr>
        <p:txBody>
          <a:bodyPr wrap="square" lIns="0" tIns="0" rIns="0" bIns="0" anchor="ctr">
            <a:spAutoFit/>
          </a:bodyPr>
          <a:lstStyle>
            <a:lvl1pPr algn="l" defTabSz="609585" rtl="0" eaLnBrk="1" latinLnBrk="0" hangingPunct="1">
              <a:lnSpc>
                <a:spcPct val="90000"/>
              </a:lnSpc>
              <a:spcBef>
                <a:spcPct val="0"/>
              </a:spcBef>
              <a:buNone/>
              <a:defRPr lang="en-US" sz="4000" b="1" kern="1200">
                <a:solidFill>
                  <a:schemeClr val="bg2"/>
                </a:solidFill>
                <a:latin typeface="Arial" pitchFamily="34" charset="0"/>
                <a:ea typeface="+mj-ea"/>
                <a:cs typeface="Arial" pitchFamily="34" charset="0"/>
              </a:defRPr>
            </a:lvl1pPr>
          </a:lstStyle>
          <a:p>
            <a:pPr>
              <a:lnSpc>
                <a:spcPct val="100000"/>
              </a:lnSpc>
            </a:pPr>
            <a:r>
              <a:rPr lang="en-GB" sz="1600" dirty="0">
                <a:solidFill>
                  <a:schemeClr val="bg1"/>
                </a:solidFill>
                <a:ea typeface="Arial"/>
                <a:cs typeface="Arial"/>
                <a:sym typeface="Arial"/>
              </a:rPr>
              <a:t>Josh McBain</a:t>
            </a:r>
          </a:p>
          <a:p>
            <a:pPr>
              <a:lnSpc>
                <a:spcPct val="100000"/>
              </a:lnSpc>
            </a:pPr>
            <a:r>
              <a:rPr lang="en-GB" sz="1600" b="0" dirty="0">
                <a:solidFill>
                  <a:schemeClr val="bg1"/>
                </a:solidFill>
                <a:ea typeface="Arial"/>
                <a:cs typeface="Arial"/>
                <a:sym typeface="Arial"/>
              </a:rPr>
              <a:t>Consultancy Director</a:t>
            </a:r>
          </a:p>
        </p:txBody>
      </p:sp>
      <p:pic>
        <p:nvPicPr>
          <p:cNvPr id="8" name="Picture 7">
            <a:extLst>
              <a:ext uri="{FF2B5EF4-FFF2-40B4-BE49-F238E27FC236}">
                <a16:creationId xmlns:a16="http://schemas.microsoft.com/office/drawing/2014/main" id="{46EFB9FA-C29D-47A5-8902-B9113CE4D9D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5434" y="4652925"/>
            <a:ext cx="1224000" cy="1224000"/>
          </a:xfrm>
          <a:prstGeom prst="rect">
            <a:avLst/>
          </a:prstGeom>
        </p:spPr>
      </p:pic>
      <p:pic>
        <p:nvPicPr>
          <p:cNvPr id="12" name="Picture 11">
            <a:extLst>
              <a:ext uri="{FF2B5EF4-FFF2-40B4-BE49-F238E27FC236}">
                <a16:creationId xmlns:a16="http://schemas.microsoft.com/office/drawing/2014/main" id="{92C271AF-CAF8-4A3D-A394-17015462768E}"/>
              </a:ext>
            </a:extLst>
          </p:cNvPr>
          <p:cNvPicPr>
            <a:picLocks noChangeAspect="1"/>
          </p:cNvPicPr>
          <p:nvPr/>
        </p:nvPicPr>
        <p:blipFill rotWithShape="1">
          <a:blip r:embed="rId5">
            <a:extLst>
              <a:ext uri="{28A0092B-C50C-407E-A947-70E740481C1C}">
                <a14:useLocalDpi xmlns:a14="http://schemas.microsoft.com/office/drawing/2010/main" val="0"/>
              </a:ext>
            </a:extLst>
          </a:blip>
          <a:srcRect l="1" r="20473"/>
          <a:stretch/>
        </p:blipFill>
        <p:spPr>
          <a:xfrm>
            <a:off x="8435410" y="3338494"/>
            <a:ext cx="1216767" cy="1224000"/>
          </a:xfrm>
          <a:prstGeom prst="rect">
            <a:avLst/>
          </a:prstGeom>
        </p:spPr>
      </p:pic>
      <p:sp>
        <p:nvSpPr>
          <p:cNvPr id="62" name="Text Placeholder 15">
            <a:extLst>
              <a:ext uri="{FF2B5EF4-FFF2-40B4-BE49-F238E27FC236}">
                <a16:creationId xmlns:a16="http://schemas.microsoft.com/office/drawing/2014/main" id="{1C8AD03C-2510-45F7-8E51-A125CED745FB}"/>
              </a:ext>
            </a:extLst>
          </p:cNvPr>
          <p:cNvSpPr>
            <a:spLocks noGrp="1"/>
          </p:cNvSpPr>
          <p:nvPr>
            <p:ph type="body" sz="quarter" idx="11"/>
          </p:nvPr>
        </p:nvSpPr>
        <p:spPr>
          <a:xfrm>
            <a:off x="371475" y="2024063"/>
            <a:ext cx="5724525" cy="387798"/>
          </a:xfrm>
        </p:spPr>
        <p:txBody>
          <a:bodyPr/>
          <a:lstStyle/>
          <a:p>
            <a:r>
              <a:rPr lang="en-GB" sz="2800" dirty="0">
                <a:sym typeface="Helvetica Neue Medium"/>
              </a:rPr>
              <a:t>A new 2030 vision for:</a:t>
            </a:r>
            <a:endParaRPr lang="en-GB" sz="2800" dirty="0"/>
          </a:p>
        </p:txBody>
      </p:sp>
      <p:pic>
        <p:nvPicPr>
          <p:cNvPr id="1026" name="Picture 2" descr="ipa-logo - Social Media Week Bristol">
            <a:extLst>
              <a:ext uri="{FF2B5EF4-FFF2-40B4-BE49-F238E27FC236}">
                <a16:creationId xmlns:a16="http://schemas.microsoft.com/office/drawing/2014/main" id="{46A71C3B-4543-45EB-B20F-E8364A701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2108" y="241861"/>
            <a:ext cx="795337" cy="79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269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886397"/>
          </a:xfrm>
        </p:spPr>
        <p:txBody>
          <a:bodyPr/>
          <a:lstStyle/>
          <a:p>
            <a:r>
              <a:rPr lang="en-GB" sz="3200" dirty="0">
                <a:solidFill>
                  <a:schemeClr val="tx1"/>
                </a:solidFill>
              </a:rPr>
              <a:t>Empathetic Brand: </a:t>
            </a:r>
            <a:br>
              <a:rPr lang="en-GB" sz="3200" dirty="0">
                <a:solidFill>
                  <a:schemeClr val="tx1"/>
                </a:solidFill>
              </a:rPr>
            </a:br>
            <a:r>
              <a:rPr lang="en-GB" sz="3200" dirty="0"/>
              <a:t>Companies increasingly fulfil a key role in society at large </a:t>
            </a:r>
            <a:endParaRPr lang="en-US" dirty="0"/>
          </a:p>
        </p:txBody>
      </p:sp>
      <p:cxnSp>
        <p:nvCxnSpPr>
          <p:cNvPr id="10" name="Straight Connector 9">
            <a:extLst>
              <a:ext uri="{FF2B5EF4-FFF2-40B4-BE49-F238E27FC236}">
                <a16:creationId xmlns:a16="http://schemas.microsoft.com/office/drawing/2014/main" id="{32896905-4E59-4136-857F-744A6A3A89A5}"/>
              </a:ext>
            </a:extLst>
          </p:cNvPr>
          <p:cNvCxnSpPr>
            <a:cxnSpLocks/>
          </p:cNvCxnSpPr>
          <p:nvPr/>
        </p:nvCxnSpPr>
        <p:spPr>
          <a:xfrm>
            <a:off x="371475" y="2417763"/>
            <a:ext cx="11449050" cy="0"/>
          </a:xfrm>
          <a:prstGeom prst="line">
            <a:avLst/>
          </a:prstGeom>
          <a:noFill/>
          <a:ln w="19050" cap="flat" cmpd="sng" algn="ctr">
            <a:solidFill>
              <a:srgbClr val="000000">
                <a:lumMod val="75000"/>
                <a:lumOff val="25000"/>
              </a:srgbClr>
            </a:solidFill>
            <a:prstDash val="solid"/>
          </a:ln>
          <a:effectLst/>
        </p:spPr>
      </p:cxnSp>
      <p:sp>
        <p:nvSpPr>
          <p:cNvPr id="8" name="TextBox 7">
            <a:extLst>
              <a:ext uri="{FF2B5EF4-FFF2-40B4-BE49-F238E27FC236}">
                <a16:creationId xmlns:a16="http://schemas.microsoft.com/office/drawing/2014/main" id="{3A330AA8-FCA5-4A08-8341-74F86DAF1621}"/>
              </a:ext>
            </a:extLst>
          </p:cNvPr>
          <p:cNvSpPr txBox="1"/>
          <p:nvPr/>
        </p:nvSpPr>
        <p:spPr>
          <a:xfrm>
            <a:off x="371472" y="2554450"/>
            <a:ext cx="6419853"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defTabSz="410765" rtl="0" eaLnBrk="1"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29005A"/>
                </a:solidFill>
                <a:effectLst/>
                <a:uLnTx/>
                <a:uFillTx/>
                <a:latin typeface="+mn-lt"/>
                <a:ea typeface="Helvetica Neue Medium"/>
                <a:cs typeface="Helvetica Neue Medium"/>
                <a:sym typeface="Helvetica Neue Medium"/>
              </a:rPr>
              <a:t>"The media industry in this country is not doing a good job at representing diversity in TV programmes, films etc."</a:t>
            </a:r>
          </a:p>
        </p:txBody>
      </p:sp>
      <p:sp>
        <p:nvSpPr>
          <p:cNvPr id="16" name="TextBox 15">
            <a:extLst>
              <a:ext uri="{FF2B5EF4-FFF2-40B4-BE49-F238E27FC236}">
                <a16:creationId xmlns:a16="http://schemas.microsoft.com/office/drawing/2014/main" id="{62401C4B-D05F-4679-B1E7-AB4C97E9F382}"/>
              </a:ext>
            </a:extLst>
          </p:cNvPr>
          <p:cNvSpPr txBox="1"/>
          <p:nvPr/>
        </p:nvSpPr>
        <p:spPr>
          <a:xfrm>
            <a:off x="371472" y="3792312"/>
            <a:ext cx="6096000"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rgbClr val="5E00E6"/>
                </a:solidFill>
                <a:effectLst/>
                <a:uLnTx/>
                <a:uFillTx/>
                <a:latin typeface="+mn-lt"/>
                <a:sym typeface="Arial"/>
              </a:rPr>
              <a:t>31% AGREE</a:t>
            </a:r>
          </a:p>
          <a:p>
            <a:pPr marL="0" marR="0" lvl="0" indent="0" algn="ctr" defTabSz="410765" rtl="0" eaLnBrk="1" fontAlgn="auto" latinLnBrk="0" hangingPunct="0">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tx1"/>
                </a:solidFill>
                <a:effectLst/>
                <a:uLnTx/>
                <a:uFillTx/>
                <a:latin typeface="+mn-lt"/>
                <a:sym typeface="Arial"/>
              </a:rPr>
              <a:t>VS.</a:t>
            </a:r>
          </a:p>
          <a:p>
            <a:pPr marL="0" marR="0" lvl="0" indent="0" algn="ctr" defTabSz="410765" rtl="0" eaLnBrk="1" fontAlgn="auto" latinLnBrk="0" hangingPunct="0">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rgbClr val="5E00E6"/>
                </a:solidFill>
                <a:effectLst/>
                <a:uLnTx/>
                <a:uFillTx/>
                <a:latin typeface="+mn-lt"/>
                <a:sym typeface="Arial"/>
              </a:rPr>
              <a:t>27% DISAGREE</a:t>
            </a:r>
          </a:p>
        </p:txBody>
      </p:sp>
      <p:pic>
        <p:nvPicPr>
          <p:cNvPr id="6146" name="Picture 2" descr="Netflix Pledges $5M to Support Black Creators, Youth, Businesses - Variety">
            <a:extLst>
              <a:ext uri="{FF2B5EF4-FFF2-40B4-BE49-F238E27FC236}">
                <a16:creationId xmlns:a16="http://schemas.microsoft.com/office/drawing/2014/main" id="{349E8446-6204-443C-BD16-FB0AA3B17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390" y="2606832"/>
            <a:ext cx="4801135" cy="27001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6">
            <a:extLst>
              <a:ext uri="{FF2B5EF4-FFF2-40B4-BE49-F238E27FC236}">
                <a16:creationId xmlns:a16="http://schemas.microsoft.com/office/drawing/2014/main" id="{758DC23E-89A6-4F1D-8BB9-02522CEF64C8}"/>
              </a:ext>
            </a:extLst>
          </p:cNvPr>
          <p:cNvSpPr txBox="1">
            <a:spLocks/>
          </p:cNvSpPr>
          <p:nvPr/>
        </p:nvSpPr>
        <p:spPr>
          <a:xfrm>
            <a:off x="7019390" y="5529261"/>
            <a:ext cx="4801134" cy="830997"/>
          </a:xfrm>
          <a:prstGeom prst="rect">
            <a:avLst/>
          </a:prstGeom>
        </p:spPr>
        <p:txBody>
          <a:bodyPr wrap="square"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0" i="0" u="none" strike="noStrike" cap="none" spc="0" baseline="0">
                <a:solidFill>
                  <a:schemeClr val="tx1"/>
                </a:solidFill>
                <a:uFillTx/>
                <a:latin typeface="+mn-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algn="ctr"/>
            <a:r>
              <a:rPr lang="en-GB" sz="2000" dirty="0"/>
              <a:t>Netflix funds Black creators – streaming giant gives $5 million to support and promote diversity.</a:t>
            </a:r>
          </a:p>
        </p:txBody>
      </p:sp>
      <p:sp>
        <p:nvSpPr>
          <p:cNvPr id="19" name="Text Placeholder 25">
            <a:extLst>
              <a:ext uri="{FF2B5EF4-FFF2-40B4-BE49-F238E27FC236}">
                <a16:creationId xmlns:a16="http://schemas.microsoft.com/office/drawing/2014/main" id="{08A599F5-EBD8-4E7B-A01B-254180A4A587}"/>
              </a:ext>
            </a:extLst>
          </p:cNvPr>
          <p:cNvSpPr txBox="1">
            <a:spLocks/>
          </p:cNvSpPr>
          <p:nvPr/>
        </p:nvSpPr>
        <p:spPr>
          <a:xfrm>
            <a:off x="371475" y="6582489"/>
            <a:ext cx="11160000" cy="123111"/>
          </a:xfrm>
          <a:prstGeom prst="rect">
            <a:avLst/>
          </a:prstGeom>
        </p:spPr>
        <p:txBody>
          <a:bodyPr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1" i="0" u="none" strike="noStrike" cap="none" spc="0" baseline="0">
                <a:solidFill>
                  <a:schemeClr val="tx1"/>
                </a:solidFill>
                <a:uFillTx/>
                <a:latin typeface="+mj-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kumimoji="0" lang="en-GB" sz="800" b="0" i="0" u="none" strike="noStrike" kern="1200" cap="none" spc="0" normalizeH="0" baseline="0" noProof="0" dirty="0">
                <a:ln>
                  <a:noFill/>
                </a:ln>
                <a:effectLst/>
                <a:uLnTx/>
                <a:uFillTx/>
                <a:latin typeface="Arial" pitchFamily="34" charset="0"/>
                <a:ea typeface="+mn-ea"/>
                <a:cs typeface="Arial" pitchFamily="34" charset="0"/>
              </a:rPr>
              <a:t>Source: Foresight Factory | Base: 4085 online respondents aged 16+, GB, 2019 May</a:t>
            </a:r>
          </a:p>
        </p:txBody>
      </p:sp>
    </p:spTree>
    <p:extLst>
      <p:ext uri="{BB962C8B-B14F-4D97-AF65-F5344CB8AC3E}">
        <p14:creationId xmlns:p14="http://schemas.microsoft.com/office/powerpoint/2010/main" val="32746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1440394"/>
          </a:xfrm>
        </p:spPr>
        <p:txBody>
          <a:bodyPr/>
          <a:lstStyle/>
          <a:p>
            <a:r>
              <a:rPr lang="en-GB" sz="3200" dirty="0">
                <a:solidFill>
                  <a:schemeClr val="tx1"/>
                </a:solidFill>
              </a:rPr>
              <a:t>Radical Transparency: </a:t>
            </a:r>
            <a:br>
              <a:rPr lang="en-GB" sz="3200" dirty="0">
                <a:solidFill>
                  <a:schemeClr val="tx1"/>
                </a:solidFill>
              </a:rPr>
            </a:br>
            <a:r>
              <a:rPr lang="en-GB" sz="3200" dirty="0"/>
              <a:t>New avenues to transparent marketing communications</a:t>
            </a:r>
            <a:br>
              <a:rPr lang="en-GB" sz="3200" dirty="0">
                <a:solidFill>
                  <a:schemeClr val="tx1"/>
                </a:solidFill>
              </a:rPr>
            </a:br>
            <a:endParaRPr lang="en-US" dirty="0"/>
          </a:p>
        </p:txBody>
      </p:sp>
      <p:cxnSp>
        <p:nvCxnSpPr>
          <p:cNvPr id="5" name="Straight Connector 4">
            <a:extLst>
              <a:ext uri="{FF2B5EF4-FFF2-40B4-BE49-F238E27FC236}">
                <a16:creationId xmlns:a16="http://schemas.microsoft.com/office/drawing/2014/main" id="{327B1215-32D9-4518-814C-C32EAAC4FC2D}"/>
              </a:ext>
            </a:extLst>
          </p:cNvPr>
          <p:cNvCxnSpPr>
            <a:cxnSpLocks/>
          </p:cNvCxnSpPr>
          <p:nvPr/>
        </p:nvCxnSpPr>
        <p:spPr>
          <a:xfrm>
            <a:off x="371475" y="2417763"/>
            <a:ext cx="11449050" cy="0"/>
          </a:xfrm>
          <a:prstGeom prst="line">
            <a:avLst/>
          </a:prstGeom>
          <a:noFill/>
          <a:ln w="19050" cap="flat" cmpd="sng" algn="ctr">
            <a:solidFill>
              <a:srgbClr val="000000">
                <a:lumMod val="75000"/>
                <a:lumOff val="25000"/>
              </a:srgbClr>
            </a:solidFill>
            <a:prstDash val="solid"/>
          </a:ln>
          <a:effectLst/>
        </p:spPr>
      </p:cxnSp>
      <p:sp>
        <p:nvSpPr>
          <p:cNvPr id="7" name="TextBox 6">
            <a:extLst>
              <a:ext uri="{FF2B5EF4-FFF2-40B4-BE49-F238E27FC236}">
                <a16:creationId xmlns:a16="http://schemas.microsoft.com/office/drawing/2014/main" id="{322C9215-49D2-41FD-9D48-E0A0AEFBE320}"/>
              </a:ext>
            </a:extLst>
          </p:cNvPr>
          <p:cNvSpPr txBox="1"/>
          <p:nvPr/>
        </p:nvSpPr>
        <p:spPr>
          <a:xfrm>
            <a:off x="371471" y="2554450"/>
            <a:ext cx="11449049"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defTabSz="410765" rtl="0" eaLnBrk="1"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29005A"/>
                </a:solidFill>
                <a:effectLst/>
                <a:uLnTx/>
                <a:uFillTx/>
                <a:latin typeface="+mn-lt"/>
                <a:ea typeface="Helvetica Neue Medium"/>
                <a:cs typeface="Helvetica Neue Medium"/>
                <a:sym typeface="Helvetica Neue Medium"/>
              </a:rPr>
              <a:t>Need to have a better way of evaluating the quality of products and services bought | % selecting strong or moderate need | June 2020</a:t>
            </a:r>
          </a:p>
        </p:txBody>
      </p:sp>
      <p:graphicFrame>
        <p:nvGraphicFramePr>
          <p:cNvPr id="8" name="Chart 7">
            <a:extLst>
              <a:ext uri="{FF2B5EF4-FFF2-40B4-BE49-F238E27FC236}">
                <a16:creationId xmlns:a16="http://schemas.microsoft.com/office/drawing/2014/main" id="{8EDB7E32-5871-4B69-AEC2-D8CA47BB6DC2}"/>
              </a:ext>
            </a:extLst>
          </p:cNvPr>
          <p:cNvGraphicFramePr/>
          <p:nvPr>
            <p:extLst>
              <p:ext uri="{D42A27DB-BD31-4B8C-83A1-F6EECF244321}">
                <p14:modId xmlns:p14="http://schemas.microsoft.com/office/powerpoint/2010/main" val="3555805226"/>
              </p:ext>
            </p:extLst>
          </p:nvPr>
        </p:nvGraphicFramePr>
        <p:xfrm>
          <a:off x="249870" y="3399022"/>
          <a:ext cx="11449048" cy="28444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5">
            <a:extLst>
              <a:ext uri="{FF2B5EF4-FFF2-40B4-BE49-F238E27FC236}">
                <a16:creationId xmlns:a16="http://schemas.microsoft.com/office/drawing/2014/main" id="{749C781A-4694-47C8-9304-AEC179EEEA77}"/>
              </a:ext>
            </a:extLst>
          </p:cNvPr>
          <p:cNvSpPr txBox="1">
            <a:spLocks/>
          </p:cNvSpPr>
          <p:nvPr/>
        </p:nvSpPr>
        <p:spPr>
          <a:xfrm>
            <a:off x="371475" y="6582489"/>
            <a:ext cx="11160000" cy="123111"/>
          </a:xfrm>
          <a:prstGeom prst="rect">
            <a:avLst/>
          </a:prstGeom>
        </p:spPr>
        <p:txBody>
          <a:bodyPr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1" i="0" u="none" strike="noStrike" cap="none" spc="0" baseline="0">
                <a:solidFill>
                  <a:schemeClr val="tx1"/>
                </a:solidFill>
                <a:uFillTx/>
                <a:latin typeface="+mj-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kumimoji="0" lang="en-GB" sz="800" b="0" i="0" u="none" strike="noStrike" kern="1200" cap="none" spc="0" normalizeH="0" baseline="0" noProof="0" dirty="0">
                <a:ln>
                  <a:noFill/>
                </a:ln>
                <a:effectLst/>
                <a:uLnTx/>
                <a:uFillTx/>
                <a:latin typeface="+mn-lt"/>
                <a:ea typeface="+mn-ea"/>
                <a:cs typeface="Arial" pitchFamily="34" charset="0"/>
              </a:rPr>
              <a:t>Source: Foresight Factory | Base: 1079 online respondents aged 16+, GB, 2020 June</a:t>
            </a:r>
          </a:p>
        </p:txBody>
      </p:sp>
    </p:spTree>
    <p:extLst>
      <p:ext uri="{BB962C8B-B14F-4D97-AF65-F5344CB8AC3E}">
        <p14:creationId xmlns:p14="http://schemas.microsoft.com/office/powerpoint/2010/main" val="188920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886397"/>
          </a:xfrm>
        </p:spPr>
        <p:txBody>
          <a:bodyPr/>
          <a:lstStyle/>
          <a:p>
            <a:r>
              <a:rPr lang="en-GB" sz="3200" dirty="0">
                <a:solidFill>
                  <a:schemeClr val="tx1"/>
                </a:solidFill>
              </a:rPr>
              <a:t>Brand Partners: </a:t>
            </a:r>
            <a:br>
              <a:rPr lang="en-GB" sz="3200" dirty="0">
                <a:solidFill>
                  <a:schemeClr val="tx1"/>
                </a:solidFill>
              </a:rPr>
            </a:br>
            <a:r>
              <a:rPr lang="en-GB" sz="3200" dirty="0"/>
              <a:t>Companies become trusted companions for consumers</a:t>
            </a:r>
            <a:endParaRPr lang="en-US" dirty="0"/>
          </a:p>
        </p:txBody>
      </p:sp>
      <p:cxnSp>
        <p:nvCxnSpPr>
          <p:cNvPr id="6" name="Straight Connector 5">
            <a:extLst>
              <a:ext uri="{FF2B5EF4-FFF2-40B4-BE49-F238E27FC236}">
                <a16:creationId xmlns:a16="http://schemas.microsoft.com/office/drawing/2014/main" id="{2E8C14AD-C960-494C-962E-24BB10E4FF35}"/>
              </a:ext>
            </a:extLst>
          </p:cNvPr>
          <p:cNvCxnSpPr>
            <a:cxnSpLocks/>
          </p:cNvCxnSpPr>
          <p:nvPr/>
        </p:nvCxnSpPr>
        <p:spPr>
          <a:xfrm>
            <a:off x="371475" y="2417763"/>
            <a:ext cx="11449050" cy="0"/>
          </a:xfrm>
          <a:prstGeom prst="line">
            <a:avLst/>
          </a:prstGeom>
          <a:noFill/>
          <a:ln w="19050" cap="flat" cmpd="sng" algn="ctr">
            <a:solidFill>
              <a:srgbClr val="000000">
                <a:lumMod val="75000"/>
                <a:lumOff val="25000"/>
              </a:srgbClr>
            </a:solidFill>
            <a:prstDash val="solid"/>
          </a:ln>
          <a:effectLst/>
        </p:spPr>
      </p:cxnSp>
      <p:sp>
        <p:nvSpPr>
          <p:cNvPr id="8" name="Text Placeholder 25">
            <a:extLst>
              <a:ext uri="{FF2B5EF4-FFF2-40B4-BE49-F238E27FC236}">
                <a16:creationId xmlns:a16="http://schemas.microsoft.com/office/drawing/2014/main" id="{5FE41FE0-A00A-462E-8E30-28F7336E3AA3}"/>
              </a:ext>
            </a:extLst>
          </p:cNvPr>
          <p:cNvSpPr txBox="1">
            <a:spLocks/>
          </p:cNvSpPr>
          <p:nvPr/>
        </p:nvSpPr>
        <p:spPr>
          <a:xfrm>
            <a:off x="371475" y="6582489"/>
            <a:ext cx="11160000" cy="123111"/>
          </a:xfrm>
          <a:prstGeom prst="rect">
            <a:avLst/>
          </a:prstGeom>
        </p:spPr>
        <p:txBody>
          <a:bodyPr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1" i="0" u="none" strike="noStrike" cap="none" spc="0" baseline="0">
                <a:solidFill>
                  <a:schemeClr val="tx1"/>
                </a:solidFill>
                <a:uFillTx/>
                <a:latin typeface="+mj-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kumimoji="0" lang="en-GB" sz="800" b="0" i="0" u="none" strike="noStrike" kern="1200" cap="none" spc="0" normalizeH="0" baseline="0" noProof="0" dirty="0">
                <a:ln>
                  <a:noFill/>
                </a:ln>
                <a:effectLst/>
                <a:uLnTx/>
                <a:uFillTx/>
                <a:latin typeface="+mn-lt"/>
                <a:ea typeface="+mn-ea"/>
                <a:cs typeface="Arial" pitchFamily="34" charset="0"/>
              </a:rPr>
              <a:t>Source: Foresight Factory | Base: 1079 online respondents aged 16+, GB, 2020 June</a:t>
            </a:r>
          </a:p>
        </p:txBody>
      </p:sp>
      <p:sp>
        <p:nvSpPr>
          <p:cNvPr id="10" name="TextBox 9">
            <a:extLst>
              <a:ext uri="{FF2B5EF4-FFF2-40B4-BE49-F238E27FC236}">
                <a16:creationId xmlns:a16="http://schemas.microsoft.com/office/drawing/2014/main" id="{D1FB270B-1653-405C-8ABC-9DD93F0B82E6}"/>
              </a:ext>
            </a:extLst>
          </p:cNvPr>
          <p:cNvSpPr txBox="1"/>
          <p:nvPr/>
        </p:nvSpPr>
        <p:spPr>
          <a:xfrm>
            <a:off x="371472" y="2621125"/>
            <a:ext cx="5953128"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a:pPr>
            <a:r>
              <a:rPr lang="en-GB" sz="2000" b="1" kern="1200" dirty="0">
                <a:solidFill>
                  <a:schemeClr val="tx1"/>
                </a:solidFill>
                <a:latin typeface="+mn-lt"/>
                <a:ea typeface="+mj-ea"/>
                <a:cs typeface="Arial" pitchFamily="34" charset="0"/>
                <a:sym typeface="Arial"/>
              </a:rPr>
              <a:t>Belief companies are as responsible as government to help people during the coronavirus </a:t>
            </a:r>
            <a:r>
              <a:rPr kumimoji="0" lang="en-GB" sz="2000" b="1" i="0" u="none" strike="noStrike" kern="0" cap="none" spc="0" normalizeH="0" baseline="0" noProof="0" dirty="0">
                <a:ln>
                  <a:noFill/>
                </a:ln>
                <a:solidFill>
                  <a:srgbClr val="29005A"/>
                </a:solidFill>
                <a:effectLst/>
                <a:uLnTx/>
                <a:uFillTx/>
                <a:latin typeface="+mn-lt"/>
                <a:ea typeface="Helvetica Neue Medium"/>
                <a:cs typeface="Helvetica Neue Medium"/>
                <a:sym typeface="Helvetica Neue Medium"/>
              </a:rPr>
              <a:t>| June 2020</a:t>
            </a:r>
          </a:p>
        </p:txBody>
      </p:sp>
      <p:sp>
        <p:nvSpPr>
          <p:cNvPr id="14" name="TextBox 13">
            <a:extLst>
              <a:ext uri="{FF2B5EF4-FFF2-40B4-BE49-F238E27FC236}">
                <a16:creationId xmlns:a16="http://schemas.microsoft.com/office/drawing/2014/main" id="{6ED26359-BD97-4901-B7C9-2431A54139C3}"/>
              </a:ext>
            </a:extLst>
          </p:cNvPr>
          <p:cNvSpPr txBox="1"/>
          <p:nvPr/>
        </p:nvSpPr>
        <p:spPr>
          <a:xfrm>
            <a:off x="180975" y="3837642"/>
            <a:ext cx="6096000"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bg2"/>
                </a:solidFill>
                <a:effectLst/>
                <a:uLnTx/>
                <a:uFillTx/>
                <a:latin typeface="+mn-lt"/>
                <a:sym typeface="Arial"/>
              </a:rPr>
              <a:t>60% AGREE</a:t>
            </a:r>
          </a:p>
          <a:p>
            <a:pPr marL="0" marR="0" lvl="0" indent="0" algn="ctr" defTabSz="410765" rtl="0" eaLnBrk="1" fontAlgn="auto" latinLnBrk="0" hangingPunct="0">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chemeClr val="tx1"/>
                </a:solidFill>
                <a:effectLst/>
                <a:uLnTx/>
                <a:uFillTx/>
                <a:latin typeface="+mn-lt"/>
                <a:sym typeface="Arial"/>
              </a:rPr>
              <a:t>VS.</a:t>
            </a:r>
          </a:p>
          <a:p>
            <a:pPr marL="0" marR="0" lvl="0" indent="0" algn="ctr" defTabSz="410765" rtl="0" eaLnBrk="1" fontAlgn="auto" latinLnBrk="0" hangingPunct="0">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rgbClr val="5E00E6"/>
                </a:solidFill>
                <a:effectLst/>
                <a:uLnTx/>
                <a:uFillTx/>
                <a:latin typeface="+mn-lt"/>
                <a:sym typeface="Arial"/>
              </a:rPr>
              <a:t>21% DISAGREE</a:t>
            </a:r>
          </a:p>
        </p:txBody>
      </p:sp>
      <p:pic>
        <p:nvPicPr>
          <p:cNvPr id="16" name="Picture 4" descr="Alibaba Delays Indian Investment Plans - Guarding India">
            <a:extLst>
              <a:ext uri="{FF2B5EF4-FFF2-40B4-BE49-F238E27FC236}">
                <a16:creationId xmlns:a16="http://schemas.microsoft.com/office/drawing/2014/main" id="{CC2CCF97-0800-4603-BB32-11347BE12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46" r="4529"/>
          <a:stretch/>
        </p:blipFill>
        <p:spPr bwMode="auto">
          <a:xfrm>
            <a:off x="6324599" y="2646654"/>
            <a:ext cx="5419201" cy="358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FCC3C29A-BE8D-0E46-BCFC-47109AE635F1}"/>
              </a:ext>
            </a:extLst>
          </p:cNvPr>
          <p:cNvSpPr txBox="1">
            <a:spLocks/>
          </p:cNvSpPr>
          <p:nvPr/>
        </p:nvSpPr>
        <p:spPr>
          <a:xfrm>
            <a:off x="371474" y="2168525"/>
            <a:ext cx="5724525" cy="692497"/>
          </a:xfrm>
          <a:prstGeom prst="rect">
            <a:avLst/>
          </a:prstGeom>
        </p:spPr>
        <p:txBody>
          <a:bodyPr lIns="0" tIns="0" rIns="0" bIns="0">
            <a:normAutofit/>
          </a:bodyPr>
          <a:lstStyle>
            <a:lvl1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9pPr>
          </a:lstStyle>
          <a:p>
            <a:pPr algn="l">
              <a:lnSpc>
                <a:spcPct val="90000"/>
              </a:lnSpc>
              <a:spcAft>
                <a:spcPts val="800"/>
              </a:spcAft>
              <a:buSzPct val="145000"/>
            </a:pPr>
            <a:endParaRPr lang="en-US" sz="5000" b="1" dirty="0">
              <a:solidFill>
                <a:schemeClr val="bg1"/>
              </a:solidFill>
              <a:latin typeface="+mj-lt"/>
              <a:ea typeface="+mj-ea"/>
              <a:cs typeface="+mj-cs"/>
              <a:sym typeface="Helvetica Neue"/>
            </a:endParaRPr>
          </a:p>
        </p:txBody>
      </p:sp>
      <p:sp>
        <p:nvSpPr>
          <p:cNvPr id="2" name="Title 1">
            <a:extLst>
              <a:ext uri="{FF2B5EF4-FFF2-40B4-BE49-F238E27FC236}">
                <a16:creationId xmlns:a16="http://schemas.microsoft.com/office/drawing/2014/main" id="{C68A0A4A-945E-4DA7-AD74-2FC1A8076838}"/>
              </a:ext>
            </a:extLst>
          </p:cNvPr>
          <p:cNvSpPr>
            <a:spLocks noGrp="1"/>
          </p:cNvSpPr>
          <p:nvPr>
            <p:ph type="title"/>
          </p:nvPr>
        </p:nvSpPr>
        <p:spPr>
          <a:xfrm>
            <a:off x="371476" y="2168525"/>
            <a:ext cx="4456163" cy="2077492"/>
          </a:xfrm>
        </p:spPr>
        <p:txBody>
          <a:bodyPr/>
          <a:lstStyle/>
          <a:p>
            <a:r>
              <a:rPr lang="en-GB" dirty="0">
                <a:sym typeface="Helvetica Neue"/>
              </a:rPr>
              <a:t>PART 2: Industry Futures</a:t>
            </a:r>
          </a:p>
        </p:txBody>
      </p:sp>
      <p:sp>
        <p:nvSpPr>
          <p:cNvPr id="10" name="Text Placeholder 9">
            <a:extLst>
              <a:ext uri="{FF2B5EF4-FFF2-40B4-BE49-F238E27FC236}">
                <a16:creationId xmlns:a16="http://schemas.microsoft.com/office/drawing/2014/main" id="{35393C48-FAAA-4F7B-8C3E-F1469EEC5C30}"/>
              </a:ext>
            </a:extLst>
          </p:cNvPr>
          <p:cNvSpPr>
            <a:spLocks noGrp="1"/>
          </p:cNvSpPr>
          <p:nvPr>
            <p:ph type="body" sz="quarter" idx="11"/>
          </p:nvPr>
        </p:nvSpPr>
        <p:spPr/>
        <p:txBody>
          <a:bodyPr/>
          <a:lstStyle/>
          <a:p>
            <a:r>
              <a:rPr lang="en-GB" dirty="0"/>
              <a:t> </a:t>
            </a:r>
          </a:p>
        </p:txBody>
      </p:sp>
      <p:sp>
        <p:nvSpPr>
          <p:cNvPr id="8" name="Text Placeholder 7">
            <a:extLst>
              <a:ext uri="{FF2B5EF4-FFF2-40B4-BE49-F238E27FC236}">
                <a16:creationId xmlns:a16="http://schemas.microsoft.com/office/drawing/2014/main" id="{C94CE060-9041-405F-9B73-142467C4C44B}"/>
              </a:ext>
            </a:extLst>
          </p:cNvPr>
          <p:cNvSpPr>
            <a:spLocks noGrp="1"/>
          </p:cNvSpPr>
          <p:nvPr>
            <p:ph type="body" sz="quarter" idx="10"/>
          </p:nvPr>
        </p:nvSpPr>
        <p:spPr/>
        <p:txBody>
          <a:bodyPr/>
          <a:lstStyle/>
          <a:p>
            <a:r>
              <a:rPr lang="en-GB" dirty="0"/>
              <a:t>The Future of Brand &amp; Agency Relationships </a:t>
            </a:r>
          </a:p>
        </p:txBody>
      </p:sp>
      <p:sp>
        <p:nvSpPr>
          <p:cNvPr id="12" name="Text Placeholder 11">
            <a:extLst>
              <a:ext uri="{FF2B5EF4-FFF2-40B4-BE49-F238E27FC236}">
                <a16:creationId xmlns:a16="http://schemas.microsoft.com/office/drawing/2014/main" id="{B0549F09-8B6E-424F-A315-2E9DD3FE6771}"/>
              </a:ext>
            </a:extLst>
          </p:cNvPr>
          <p:cNvSpPr>
            <a:spLocks noGrp="1"/>
          </p:cNvSpPr>
          <p:nvPr>
            <p:ph type="body" sz="quarter" idx="13"/>
          </p:nvPr>
        </p:nvSpPr>
        <p:spPr>
          <a:xfrm>
            <a:off x="371475" y="642144"/>
            <a:ext cx="7561264" cy="249299"/>
          </a:xfrm>
        </p:spPr>
        <p:txBody>
          <a:bodyPr/>
          <a:lstStyle/>
          <a:p>
            <a:r>
              <a:rPr lang="en-GB" dirty="0"/>
              <a:t>IPA Business Growth Conference </a:t>
            </a:r>
          </a:p>
        </p:txBody>
      </p:sp>
      <p:sp>
        <p:nvSpPr>
          <p:cNvPr id="14" name="Line">
            <a:extLst>
              <a:ext uri="{FF2B5EF4-FFF2-40B4-BE49-F238E27FC236}">
                <a16:creationId xmlns:a16="http://schemas.microsoft.com/office/drawing/2014/main" id="{D2146986-4D6A-473B-B38C-E3717443D957}"/>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15" name="Group 4">
            <a:extLst>
              <a:ext uri="{FF2B5EF4-FFF2-40B4-BE49-F238E27FC236}">
                <a16:creationId xmlns:a16="http://schemas.microsoft.com/office/drawing/2014/main" id="{CF70588B-42CF-4366-946A-1849EB3F80C9}"/>
              </a:ext>
            </a:extLst>
          </p:cNvPr>
          <p:cNvGrpSpPr>
            <a:grpSpLocks noChangeAspect="1"/>
          </p:cNvGrpSpPr>
          <p:nvPr/>
        </p:nvGrpSpPr>
        <p:grpSpPr bwMode="auto">
          <a:xfrm>
            <a:off x="11296078" y="368300"/>
            <a:ext cx="524447" cy="468313"/>
            <a:chOff x="7024" y="3734"/>
            <a:chExt cx="1308" cy="1168"/>
          </a:xfrm>
          <a:solidFill>
            <a:schemeClr val="bg1"/>
          </a:solidFill>
        </p:grpSpPr>
        <p:sp>
          <p:nvSpPr>
            <p:cNvPr id="16" name="Rectangle 5">
              <a:extLst>
                <a:ext uri="{FF2B5EF4-FFF2-40B4-BE49-F238E27FC236}">
                  <a16:creationId xmlns:a16="http://schemas.microsoft.com/office/drawing/2014/main" id="{FAEA00A6-F05F-44DC-8FB2-FC563AF0D7E2}"/>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7" name="Rectangle 6">
              <a:extLst>
                <a:ext uri="{FF2B5EF4-FFF2-40B4-BE49-F238E27FC236}">
                  <a16:creationId xmlns:a16="http://schemas.microsoft.com/office/drawing/2014/main" id="{84941FC6-D75E-4D6B-B7C8-9E9DD9B94066}"/>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8" name="Rectangle 7">
              <a:extLst>
                <a:ext uri="{FF2B5EF4-FFF2-40B4-BE49-F238E27FC236}">
                  <a16:creationId xmlns:a16="http://schemas.microsoft.com/office/drawing/2014/main" id="{4779A7DD-E439-47CA-A6AC-0C21D324194E}"/>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Tree>
    <p:extLst>
      <p:ext uri="{BB962C8B-B14F-4D97-AF65-F5344CB8AC3E}">
        <p14:creationId xmlns:p14="http://schemas.microsoft.com/office/powerpoint/2010/main" val="11428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B0A6D7-E733-43B3-A676-998D7B134375}"/>
              </a:ext>
            </a:extLst>
          </p:cNvPr>
          <p:cNvSpPr txBox="1">
            <a:spLocks/>
          </p:cNvSpPr>
          <p:nvPr/>
        </p:nvSpPr>
        <p:spPr>
          <a:xfrm>
            <a:off x="390524" y="2783025"/>
            <a:ext cx="2160000" cy="1116000"/>
          </a:xfrm>
          <a:prstGeom prst="rect">
            <a:avLst/>
          </a:prstGeom>
          <a:solidFill>
            <a:schemeClr val="bg2"/>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Euan Jarvie</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CEO UK &amp; Ireland at Dentsu Aegis</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8" name="Content Placeholder 5">
            <a:extLst>
              <a:ext uri="{FF2B5EF4-FFF2-40B4-BE49-F238E27FC236}">
                <a16:creationId xmlns:a16="http://schemas.microsoft.com/office/drawing/2014/main" id="{9D4C6F77-5CDE-4454-9AD6-075019329419}"/>
              </a:ext>
            </a:extLst>
          </p:cNvPr>
          <p:cNvSpPr txBox="1">
            <a:spLocks/>
          </p:cNvSpPr>
          <p:nvPr/>
        </p:nvSpPr>
        <p:spPr>
          <a:xfrm>
            <a:off x="2708025" y="1521566"/>
            <a:ext cx="2160000" cy="1116000"/>
          </a:xfrm>
          <a:prstGeom prst="rect">
            <a:avLst/>
          </a:prstGeom>
          <a:solidFill>
            <a:schemeClr val="bg2"/>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Lindsay Pattison</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Chief Client Officer at WPP</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9" name="Content Placeholder 5">
            <a:extLst>
              <a:ext uri="{FF2B5EF4-FFF2-40B4-BE49-F238E27FC236}">
                <a16:creationId xmlns:a16="http://schemas.microsoft.com/office/drawing/2014/main" id="{72212039-C5ED-4230-A756-CFEF431E1A25}"/>
              </a:ext>
            </a:extLst>
          </p:cNvPr>
          <p:cNvSpPr txBox="1">
            <a:spLocks/>
          </p:cNvSpPr>
          <p:nvPr/>
        </p:nvSpPr>
        <p:spPr>
          <a:xfrm>
            <a:off x="5025524" y="1521566"/>
            <a:ext cx="2160000" cy="1116000"/>
          </a:xfrm>
          <a:prstGeom prst="rect">
            <a:avLst/>
          </a:prstGeom>
          <a:solidFill>
            <a:schemeClr val="tx1"/>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Laurent Ezekiel</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Chief Marketing &amp; Growth Officer at WPP</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0" name="Content Placeholder 5">
            <a:extLst>
              <a:ext uri="{FF2B5EF4-FFF2-40B4-BE49-F238E27FC236}">
                <a16:creationId xmlns:a16="http://schemas.microsoft.com/office/drawing/2014/main" id="{27CC285E-5DA7-4F9E-83D5-B9A778B0178D}"/>
              </a:ext>
            </a:extLst>
          </p:cNvPr>
          <p:cNvSpPr txBox="1">
            <a:spLocks/>
          </p:cNvSpPr>
          <p:nvPr/>
        </p:nvSpPr>
        <p:spPr>
          <a:xfrm>
            <a:off x="7333499" y="1521566"/>
            <a:ext cx="2160000" cy="1116000"/>
          </a:xfrm>
          <a:prstGeom prst="rect">
            <a:avLst/>
          </a:prstGeom>
          <a:solidFill>
            <a:schemeClr val="bg2"/>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Dan Clays</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CEO of the Omnicom Media Group (UK)</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1" name="Content Placeholder 5">
            <a:extLst>
              <a:ext uri="{FF2B5EF4-FFF2-40B4-BE49-F238E27FC236}">
                <a16:creationId xmlns:a16="http://schemas.microsoft.com/office/drawing/2014/main" id="{F6FE4D33-8497-4497-BCA9-3DA53633C086}"/>
              </a:ext>
            </a:extLst>
          </p:cNvPr>
          <p:cNvSpPr txBox="1">
            <a:spLocks/>
          </p:cNvSpPr>
          <p:nvPr/>
        </p:nvSpPr>
        <p:spPr>
          <a:xfrm>
            <a:off x="9641476" y="1521566"/>
            <a:ext cx="2160000" cy="1116000"/>
          </a:xfrm>
          <a:prstGeom prst="rect">
            <a:avLst/>
          </a:prstGeom>
          <a:solidFill>
            <a:schemeClr val="tx1"/>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Mark Lund</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CEO of McCann Worldgroup (UK)</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2" name="Content Placeholder 5">
            <a:extLst>
              <a:ext uri="{FF2B5EF4-FFF2-40B4-BE49-F238E27FC236}">
                <a16:creationId xmlns:a16="http://schemas.microsoft.com/office/drawing/2014/main" id="{AF747363-0258-4B7B-85F8-381E4927CC79}"/>
              </a:ext>
            </a:extLst>
          </p:cNvPr>
          <p:cNvSpPr txBox="1">
            <a:spLocks/>
          </p:cNvSpPr>
          <p:nvPr/>
        </p:nvSpPr>
        <p:spPr>
          <a:xfrm>
            <a:off x="390524" y="1521566"/>
            <a:ext cx="2160000" cy="1116000"/>
          </a:xfrm>
          <a:prstGeom prst="rect">
            <a:avLst/>
          </a:prstGeom>
          <a:solidFill>
            <a:schemeClr val="tx1"/>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Nigel Vaz</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CEO of Publicis Sapient</a:t>
            </a:r>
          </a:p>
        </p:txBody>
      </p:sp>
      <p:sp>
        <p:nvSpPr>
          <p:cNvPr id="13" name="Content Placeholder 5">
            <a:extLst>
              <a:ext uri="{FF2B5EF4-FFF2-40B4-BE49-F238E27FC236}">
                <a16:creationId xmlns:a16="http://schemas.microsoft.com/office/drawing/2014/main" id="{EE26118B-372F-4362-9FE6-39B267D225C6}"/>
              </a:ext>
            </a:extLst>
          </p:cNvPr>
          <p:cNvSpPr txBox="1">
            <a:spLocks/>
          </p:cNvSpPr>
          <p:nvPr/>
        </p:nvSpPr>
        <p:spPr>
          <a:xfrm>
            <a:off x="2708025" y="2783025"/>
            <a:ext cx="2160000" cy="1116000"/>
          </a:xfrm>
          <a:prstGeom prst="rect">
            <a:avLst/>
          </a:prstGeom>
          <a:solidFill>
            <a:schemeClr val="tx1"/>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Jess Greenwood</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a:t>
            </a:r>
            <a:r>
              <a:rPr lang="en-GB" sz="1800" dirty="0">
                <a:solidFill>
                  <a:schemeClr val="bg1"/>
                </a:solidFill>
                <a:latin typeface="+mn-lt"/>
              </a:rPr>
              <a:t>Global </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CMO at R/GA</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4" name="Content Placeholder 5">
            <a:extLst>
              <a:ext uri="{FF2B5EF4-FFF2-40B4-BE49-F238E27FC236}">
                <a16:creationId xmlns:a16="http://schemas.microsoft.com/office/drawing/2014/main" id="{3B7F93F7-FB2A-4E18-9D1C-90291A607032}"/>
              </a:ext>
            </a:extLst>
          </p:cNvPr>
          <p:cNvSpPr txBox="1">
            <a:spLocks/>
          </p:cNvSpPr>
          <p:nvPr/>
        </p:nvSpPr>
        <p:spPr>
          <a:xfrm>
            <a:off x="5025524" y="2783025"/>
            <a:ext cx="2160000" cy="1116000"/>
          </a:xfrm>
          <a:prstGeom prst="rect">
            <a:avLst/>
          </a:prstGeom>
          <a:solidFill>
            <a:schemeClr val="bg2"/>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Rob Bullough</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Global Marketing Director at EA</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5" name="Content Placeholder 5">
            <a:extLst>
              <a:ext uri="{FF2B5EF4-FFF2-40B4-BE49-F238E27FC236}">
                <a16:creationId xmlns:a16="http://schemas.microsoft.com/office/drawing/2014/main" id="{146F5BB9-F155-48B0-A106-B0662CB3E18A}"/>
              </a:ext>
            </a:extLst>
          </p:cNvPr>
          <p:cNvSpPr txBox="1">
            <a:spLocks/>
          </p:cNvSpPr>
          <p:nvPr/>
        </p:nvSpPr>
        <p:spPr>
          <a:xfrm>
            <a:off x="7333499" y="2783025"/>
            <a:ext cx="2160000" cy="1116000"/>
          </a:xfrm>
          <a:prstGeom prst="rect">
            <a:avLst/>
          </a:prstGeom>
          <a:solidFill>
            <a:schemeClr val="tx1"/>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Neil Dillon</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Marketing Director at LCY Airport</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7" name="Content Placeholder 5">
            <a:extLst>
              <a:ext uri="{FF2B5EF4-FFF2-40B4-BE49-F238E27FC236}">
                <a16:creationId xmlns:a16="http://schemas.microsoft.com/office/drawing/2014/main" id="{75FD5ECC-82E5-442F-BB32-504C834A6710}"/>
              </a:ext>
            </a:extLst>
          </p:cNvPr>
          <p:cNvSpPr txBox="1">
            <a:spLocks/>
          </p:cNvSpPr>
          <p:nvPr/>
        </p:nvSpPr>
        <p:spPr>
          <a:xfrm>
            <a:off x="9641476" y="2850329"/>
            <a:ext cx="2160000" cy="1116000"/>
          </a:xfrm>
          <a:prstGeom prst="rect">
            <a:avLst/>
          </a:prstGeom>
          <a:solidFill>
            <a:schemeClr val="bg2"/>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Gerd Leonhard</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Futurist and CEO of The Futures Agency</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19" name="Content Placeholder 5">
            <a:extLst>
              <a:ext uri="{FF2B5EF4-FFF2-40B4-BE49-F238E27FC236}">
                <a16:creationId xmlns:a16="http://schemas.microsoft.com/office/drawing/2014/main" id="{3BCC0BCB-0500-480F-8D89-EACA38602FF7}"/>
              </a:ext>
            </a:extLst>
          </p:cNvPr>
          <p:cNvSpPr txBox="1">
            <a:spLocks/>
          </p:cNvSpPr>
          <p:nvPr/>
        </p:nvSpPr>
        <p:spPr>
          <a:xfrm>
            <a:off x="390524" y="4044484"/>
            <a:ext cx="2160000" cy="1116000"/>
          </a:xfrm>
          <a:prstGeom prst="rect">
            <a:avLst/>
          </a:prstGeom>
          <a:solidFill>
            <a:schemeClr val="tx1"/>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Jim Moser</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Chairman of BBDO Europe</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21" name="Content Placeholder 5">
            <a:extLst>
              <a:ext uri="{FF2B5EF4-FFF2-40B4-BE49-F238E27FC236}">
                <a16:creationId xmlns:a16="http://schemas.microsoft.com/office/drawing/2014/main" id="{972F3BA8-250E-45D6-B218-431D78968C87}"/>
              </a:ext>
            </a:extLst>
          </p:cNvPr>
          <p:cNvSpPr txBox="1">
            <a:spLocks/>
          </p:cNvSpPr>
          <p:nvPr/>
        </p:nvSpPr>
        <p:spPr>
          <a:xfrm>
            <a:off x="2708025" y="4044484"/>
            <a:ext cx="2160000" cy="1116000"/>
          </a:xfrm>
          <a:prstGeom prst="rect">
            <a:avLst/>
          </a:prstGeom>
          <a:solidFill>
            <a:schemeClr val="bg2"/>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Helen Normoyle</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Marketing Director, Boots </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23" name="Content Placeholder 5">
            <a:extLst>
              <a:ext uri="{FF2B5EF4-FFF2-40B4-BE49-F238E27FC236}">
                <a16:creationId xmlns:a16="http://schemas.microsoft.com/office/drawing/2014/main" id="{00698E18-6B69-4DD1-B42F-AB8931BED672}"/>
              </a:ext>
            </a:extLst>
          </p:cNvPr>
          <p:cNvSpPr txBox="1">
            <a:spLocks/>
          </p:cNvSpPr>
          <p:nvPr/>
        </p:nvSpPr>
        <p:spPr>
          <a:xfrm>
            <a:off x="5025524" y="4044484"/>
            <a:ext cx="2160000" cy="1116000"/>
          </a:xfrm>
          <a:prstGeom prst="rect">
            <a:avLst/>
          </a:prstGeom>
          <a:solidFill>
            <a:schemeClr val="tx1"/>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Cheryl Calverley</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CEO of Eve Sleep </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25" name="Content Placeholder 5">
            <a:extLst>
              <a:ext uri="{FF2B5EF4-FFF2-40B4-BE49-F238E27FC236}">
                <a16:creationId xmlns:a16="http://schemas.microsoft.com/office/drawing/2014/main" id="{084FC489-4348-450B-942E-D4A04BBD3F10}"/>
              </a:ext>
            </a:extLst>
          </p:cNvPr>
          <p:cNvSpPr txBox="1">
            <a:spLocks/>
          </p:cNvSpPr>
          <p:nvPr/>
        </p:nvSpPr>
        <p:spPr>
          <a:xfrm>
            <a:off x="7333499" y="4044484"/>
            <a:ext cx="2160000" cy="1116000"/>
          </a:xfrm>
          <a:prstGeom prst="rect">
            <a:avLst/>
          </a:prstGeom>
          <a:solidFill>
            <a:schemeClr val="bg2"/>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Marc Nohr</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Chairman at                                              Fold7 </a:t>
            </a:r>
          </a:p>
        </p:txBody>
      </p:sp>
      <p:sp>
        <p:nvSpPr>
          <p:cNvPr id="27" name="Content Placeholder 5">
            <a:extLst>
              <a:ext uri="{FF2B5EF4-FFF2-40B4-BE49-F238E27FC236}">
                <a16:creationId xmlns:a16="http://schemas.microsoft.com/office/drawing/2014/main" id="{4B04E512-AAEB-4270-9CC6-CD9C637D364F}"/>
              </a:ext>
            </a:extLst>
          </p:cNvPr>
          <p:cNvSpPr txBox="1">
            <a:spLocks/>
          </p:cNvSpPr>
          <p:nvPr/>
        </p:nvSpPr>
        <p:spPr>
          <a:xfrm>
            <a:off x="9641476" y="4044484"/>
            <a:ext cx="2160000" cy="1116000"/>
          </a:xfrm>
          <a:prstGeom prst="rect">
            <a:avLst/>
          </a:prstGeom>
          <a:solidFill>
            <a:schemeClr val="tx1"/>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Tim Pearson</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CEO at  OMD Group UK </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49" name="Content Placeholder 5">
            <a:extLst>
              <a:ext uri="{FF2B5EF4-FFF2-40B4-BE49-F238E27FC236}">
                <a16:creationId xmlns:a16="http://schemas.microsoft.com/office/drawing/2014/main" id="{4ABDFF8B-BA93-4194-B1EF-ADD5AAFA32C9}"/>
              </a:ext>
            </a:extLst>
          </p:cNvPr>
          <p:cNvSpPr txBox="1">
            <a:spLocks/>
          </p:cNvSpPr>
          <p:nvPr/>
        </p:nvSpPr>
        <p:spPr>
          <a:xfrm>
            <a:off x="2708025" y="5352866"/>
            <a:ext cx="2160000" cy="1116000"/>
          </a:xfrm>
          <a:prstGeom prst="rect">
            <a:avLst/>
          </a:prstGeom>
          <a:solidFill>
            <a:schemeClr val="tx1"/>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Matt Goff</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CEO at Adam&amp;Eve DDB </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51" name="Content Placeholder 5">
            <a:extLst>
              <a:ext uri="{FF2B5EF4-FFF2-40B4-BE49-F238E27FC236}">
                <a16:creationId xmlns:a16="http://schemas.microsoft.com/office/drawing/2014/main" id="{939A7B04-52A7-4E3C-BE94-DAFD49C31B76}"/>
              </a:ext>
            </a:extLst>
          </p:cNvPr>
          <p:cNvSpPr txBox="1">
            <a:spLocks/>
          </p:cNvSpPr>
          <p:nvPr/>
        </p:nvSpPr>
        <p:spPr>
          <a:xfrm>
            <a:off x="5025524" y="5352866"/>
            <a:ext cx="2160000" cy="1116000"/>
          </a:xfrm>
          <a:prstGeom prst="rect">
            <a:avLst/>
          </a:prstGeom>
          <a:solidFill>
            <a:schemeClr val="bg2"/>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Carly Hunt</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Head Of Brand at PANDORA</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53" name="Content Placeholder 5">
            <a:extLst>
              <a:ext uri="{FF2B5EF4-FFF2-40B4-BE49-F238E27FC236}">
                <a16:creationId xmlns:a16="http://schemas.microsoft.com/office/drawing/2014/main" id="{88114EDC-B231-400F-BF62-567FF28247ED}"/>
              </a:ext>
            </a:extLst>
          </p:cNvPr>
          <p:cNvSpPr txBox="1">
            <a:spLocks/>
          </p:cNvSpPr>
          <p:nvPr/>
        </p:nvSpPr>
        <p:spPr>
          <a:xfrm>
            <a:off x="7333499" y="5352866"/>
            <a:ext cx="2160000" cy="1116000"/>
          </a:xfrm>
          <a:prstGeom prst="rect">
            <a:avLst/>
          </a:prstGeom>
          <a:solidFill>
            <a:schemeClr val="tx1"/>
          </a:solidFill>
          <a:ln>
            <a:solidFill>
              <a:schemeClr val="tx1"/>
            </a:solidFill>
          </a:ln>
        </p:spPr>
        <p:txBody>
          <a:bodyPr wrap="square" lIns="0" tIns="0" rIns="0" bIns="0" anchor="ctr">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1800" b="1" i="0" u="none" strike="noStrike" kern="1200" cap="none" spc="0" normalizeH="0" baseline="0" noProof="0" dirty="0">
                <a:ln>
                  <a:noFill/>
                </a:ln>
                <a:solidFill>
                  <a:schemeClr val="bg1"/>
                </a:solidFill>
                <a:effectLst/>
                <a:uLnTx/>
                <a:uFillTx/>
                <a:latin typeface="+mn-lt"/>
                <a:ea typeface="+mn-ea"/>
                <a:cs typeface="Arial" pitchFamily="34" charset="0"/>
              </a:rPr>
              <a:t>Jason Cobbold</a:t>
            </a:r>
            <a:r>
              <a:rPr kumimoji="0" lang="en-GB" sz="1800" i="0" u="none" strike="noStrike" kern="1200" cap="none" spc="0" normalizeH="0" baseline="0" noProof="0" dirty="0">
                <a:ln>
                  <a:noFill/>
                </a:ln>
                <a:solidFill>
                  <a:schemeClr val="bg1"/>
                </a:solidFill>
                <a:effectLst/>
                <a:uLnTx/>
                <a:uFillTx/>
                <a:latin typeface="+mn-lt"/>
                <a:ea typeface="+mn-ea"/>
                <a:cs typeface="Arial" pitchFamily="34" charset="0"/>
              </a:rPr>
              <a:t>, CEO at BMB London</a:t>
            </a:r>
          </a:p>
          <a:p>
            <a:pPr marL="0" marR="0" lvl="0" indent="0" algn="ctr"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endParaRPr kumimoji="0" lang="en-GB" sz="1800" i="0" u="none" strike="noStrike" kern="1200" cap="none" spc="0" normalizeH="0" baseline="0" noProof="0" dirty="0">
              <a:ln>
                <a:noFill/>
              </a:ln>
              <a:solidFill>
                <a:schemeClr val="bg1"/>
              </a:solidFill>
              <a:effectLst/>
              <a:uLnTx/>
              <a:uFillTx/>
              <a:latin typeface="+mn-lt"/>
              <a:ea typeface="+mn-ea"/>
              <a:cs typeface="Arial" pitchFamily="34" charset="0"/>
            </a:endParaRPr>
          </a:p>
        </p:txBody>
      </p:sp>
      <p:sp>
        <p:nvSpPr>
          <p:cNvPr id="64" name="Text Placeholder 30">
            <a:extLst>
              <a:ext uri="{FF2B5EF4-FFF2-40B4-BE49-F238E27FC236}">
                <a16:creationId xmlns:a16="http://schemas.microsoft.com/office/drawing/2014/main" id="{AB405287-8A2F-46C8-AB35-3C0CBF848D36}"/>
              </a:ext>
            </a:extLst>
          </p:cNvPr>
          <p:cNvSpPr>
            <a:spLocks noGrp="1"/>
          </p:cNvSpPr>
          <p:nvPr>
            <p:ph type="body" sz="quarter" idx="10"/>
          </p:nvPr>
        </p:nvSpPr>
        <p:spPr>
          <a:xfrm>
            <a:off x="371474" y="368300"/>
            <a:ext cx="7561264" cy="249299"/>
          </a:xfrm>
        </p:spPr>
        <p:txBody>
          <a:bodyPr/>
          <a:lstStyle/>
          <a:p>
            <a:r>
              <a:rPr lang="en-GB" dirty="0"/>
              <a:t>The Future of Brand &amp; Agency Relationships </a:t>
            </a:r>
          </a:p>
        </p:txBody>
      </p:sp>
      <p:sp>
        <p:nvSpPr>
          <p:cNvPr id="65" name="Text Placeholder 2">
            <a:extLst>
              <a:ext uri="{FF2B5EF4-FFF2-40B4-BE49-F238E27FC236}">
                <a16:creationId xmlns:a16="http://schemas.microsoft.com/office/drawing/2014/main" id="{374F07DD-BF48-43CD-95F2-ACBB5DAE0A1A}"/>
              </a:ext>
            </a:extLst>
          </p:cNvPr>
          <p:cNvSpPr>
            <a:spLocks noGrp="1"/>
          </p:cNvSpPr>
          <p:nvPr>
            <p:ph type="body" sz="quarter" idx="11"/>
          </p:nvPr>
        </p:nvSpPr>
        <p:spPr>
          <a:xfrm>
            <a:off x="371475" y="642144"/>
            <a:ext cx="7561264" cy="249299"/>
          </a:xfrm>
        </p:spPr>
        <p:txBody>
          <a:bodyPr/>
          <a:lstStyle/>
          <a:p>
            <a:r>
              <a:rPr lang="en-GB" dirty="0"/>
              <a:t>IPA Business Growth Conference </a:t>
            </a:r>
          </a:p>
        </p:txBody>
      </p:sp>
    </p:spTree>
    <p:extLst>
      <p:ext uri="{BB962C8B-B14F-4D97-AF65-F5344CB8AC3E}">
        <p14:creationId xmlns:p14="http://schemas.microsoft.com/office/powerpoint/2010/main" val="58987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CF9E588-7666-450C-9A5A-06BDDF010716}"/>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FB820355-5DDF-4FFC-BD26-098FFD9B6083}"/>
              </a:ext>
            </a:extLst>
          </p:cNvPr>
          <p:cNvSpPr>
            <a:spLocks noGrp="1"/>
          </p:cNvSpPr>
          <p:nvPr>
            <p:ph type="body" sz="quarter" idx="11"/>
          </p:nvPr>
        </p:nvSpPr>
        <p:spPr/>
        <p:txBody>
          <a:bodyPr/>
          <a:lstStyle/>
          <a:p>
            <a:r>
              <a:rPr lang="en-GB" dirty="0"/>
              <a:t>IPA Business Growth Conference </a:t>
            </a:r>
          </a:p>
        </p:txBody>
      </p:sp>
      <p:sp>
        <p:nvSpPr>
          <p:cNvPr id="7" name="Title 6">
            <a:extLst>
              <a:ext uri="{FF2B5EF4-FFF2-40B4-BE49-F238E27FC236}">
                <a16:creationId xmlns:a16="http://schemas.microsoft.com/office/drawing/2014/main" id="{F7E973B2-2E3E-4E09-953D-16054E3003C9}"/>
              </a:ext>
            </a:extLst>
          </p:cNvPr>
          <p:cNvSpPr>
            <a:spLocks noGrp="1"/>
          </p:cNvSpPr>
          <p:nvPr>
            <p:ph type="title"/>
          </p:nvPr>
        </p:nvSpPr>
        <p:spPr>
          <a:xfrm>
            <a:off x="371476" y="1412875"/>
            <a:ext cx="11449049" cy="997196"/>
          </a:xfrm>
        </p:spPr>
        <p:txBody>
          <a:bodyPr/>
          <a:lstStyle/>
          <a:p>
            <a:r>
              <a:rPr lang="en-US" dirty="0">
                <a:solidFill>
                  <a:schemeClr val="tx1"/>
                </a:solidFill>
              </a:rPr>
              <a:t>Overarching Pillars: </a:t>
            </a:r>
            <a:br>
              <a:rPr lang="en-US" dirty="0"/>
            </a:br>
            <a:r>
              <a:rPr lang="en-US" sz="3200" dirty="0"/>
              <a:t>Future of Marketing Operations </a:t>
            </a:r>
            <a:endParaRPr lang="en-GB" dirty="0"/>
          </a:p>
        </p:txBody>
      </p:sp>
      <p:sp>
        <p:nvSpPr>
          <p:cNvPr id="29" name="Content Placeholder 5">
            <a:extLst>
              <a:ext uri="{FF2B5EF4-FFF2-40B4-BE49-F238E27FC236}">
                <a16:creationId xmlns:a16="http://schemas.microsoft.com/office/drawing/2014/main" id="{F5987343-202B-49B9-8C81-67795FFC491F}"/>
              </a:ext>
            </a:extLst>
          </p:cNvPr>
          <p:cNvSpPr txBox="1">
            <a:spLocks/>
          </p:cNvSpPr>
          <p:nvPr/>
        </p:nvSpPr>
        <p:spPr>
          <a:xfrm>
            <a:off x="371474" y="4078090"/>
            <a:ext cx="3671889" cy="1661993"/>
          </a:xfrm>
          <a:prstGeom prst="rect">
            <a:avLst/>
          </a:prstGeom>
        </p:spPr>
        <p:txBody>
          <a:bodyPr lIns="0" tIns="0" rIns="0" bIns="0">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2000" i="0" u="none" strike="noStrike" kern="1200" cap="none" spc="0" normalizeH="0" baseline="0" noProof="0" dirty="0">
                <a:ln>
                  <a:noFill/>
                </a:ln>
                <a:solidFill>
                  <a:schemeClr val="tx1"/>
                </a:solidFill>
                <a:effectLst/>
                <a:uLnTx/>
                <a:uFillTx/>
                <a:latin typeface="+mn-lt"/>
                <a:ea typeface="+mn-ea"/>
                <a:cs typeface="Arial" pitchFamily="34" charset="0"/>
              </a:rPr>
              <a:t>Access to the vast amounts of new data produced by increased and faster information flows due to 5G, combined with new types of data becoming available (e.g. biometrics).</a:t>
            </a:r>
          </a:p>
        </p:txBody>
      </p:sp>
      <p:cxnSp>
        <p:nvCxnSpPr>
          <p:cNvPr id="30" name="Straight Connector 29">
            <a:extLst>
              <a:ext uri="{FF2B5EF4-FFF2-40B4-BE49-F238E27FC236}">
                <a16:creationId xmlns:a16="http://schemas.microsoft.com/office/drawing/2014/main" id="{253CF25E-0EB8-4360-8168-B377E0F8EE37}"/>
              </a:ext>
            </a:extLst>
          </p:cNvPr>
          <p:cNvCxnSpPr>
            <a:cxnSpLocks/>
          </p:cNvCxnSpPr>
          <p:nvPr/>
        </p:nvCxnSpPr>
        <p:spPr>
          <a:xfrm>
            <a:off x="371475" y="3850621"/>
            <a:ext cx="3671888" cy="0"/>
          </a:xfrm>
          <a:prstGeom prst="line">
            <a:avLst/>
          </a:prstGeom>
          <a:noFill/>
          <a:ln w="19050" cap="flat" cmpd="sng" algn="ctr">
            <a:solidFill>
              <a:srgbClr val="000000">
                <a:lumMod val="75000"/>
                <a:lumOff val="25000"/>
              </a:srgbClr>
            </a:solidFill>
            <a:prstDash val="solid"/>
          </a:ln>
          <a:effectLst/>
        </p:spPr>
      </p:cxnSp>
      <p:cxnSp>
        <p:nvCxnSpPr>
          <p:cNvPr id="32" name="Straight Connector 31">
            <a:extLst>
              <a:ext uri="{FF2B5EF4-FFF2-40B4-BE49-F238E27FC236}">
                <a16:creationId xmlns:a16="http://schemas.microsoft.com/office/drawing/2014/main" id="{CA7F224B-7805-4879-B93A-65138325D959}"/>
              </a:ext>
            </a:extLst>
          </p:cNvPr>
          <p:cNvCxnSpPr>
            <a:cxnSpLocks/>
          </p:cNvCxnSpPr>
          <p:nvPr/>
        </p:nvCxnSpPr>
        <p:spPr>
          <a:xfrm>
            <a:off x="4260738" y="3850621"/>
            <a:ext cx="3672000" cy="0"/>
          </a:xfrm>
          <a:prstGeom prst="line">
            <a:avLst/>
          </a:prstGeom>
          <a:noFill/>
          <a:ln w="19050" cap="flat" cmpd="sng" algn="ctr">
            <a:solidFill>
              <a:srgbClr val="000000">
                <a:lumMod val="75000"/>
                <a:lumOff val="25000"/>
              </a:srgbClr>
            </a:solidFill>
            <a:prstDash val="solid"/>
          </a:ln>
          <a:effectLst/>
        </p:spPr>
      </p:cxnSp>
      <p:cxnSp>
        <p:nvCxnSpPr>
          <p:cNvPr id="33" name="Straight Connector 32">
            <a:extLst>
              <a:ext uri="{FF2B5EF4-FFF2-40B4-BE49-F238E27FC236}">
                <a16:creationId xmlns:a16="http://schemas.microsoft.com/office/drawing/2014/main" id="{BE46622F-30D1-49A9-A344-4A2E830AEA33}"/>
              </a:ext>
            </a:extLst>
          </p:cNvPr>
          <p:cNvCxnSpPr>
            <a:cxnSpLocks/>
          </p:cNvCxnSpPr>
          <p:nvPr/>
        </p:nvCxnSpPr>
        <p:spPr>
          <a:xfrm>
            <a:off x="8148638" y="3850621"/>
            <a:ext cx="3672000" cy="0"/>
          </a:xfrm>
          <a:prstGeom prst="line">
            <a:avLst/>
          </a:prstGeom>
          <a:noFill/>
          <a:ln w="19050" cap="flat" cmpd="sng" algn="ctr">
            <a:solidFill>
              <a:srgbClr val="000000">
                <a:lumMod val="75000"/>
                <a:lumOff val="25000"/>
              </a:srgbClr>
            </a:solidFill>
            <a:prstDash val="solid"/>
          </a:ln>
          <a:effectLst/>
        </p:spPr>
      </p:cxnSp>
      <p:sp>
        <p:nvSpPr>
          <p:cNvPr id="34" name="Rectangle 33">
            <a:extLst>
              <a:ext uri="{FF2B5EF4-FFF2-40B4-BE49-F238E27FC236}">
                <a16:creationId xmlns:a16="http://schemas.microsoft.com/office/drawing/2014/main" id="{39D9B7D2-C1BB-48A2-9FAA-8D0EF81F169C}"/>
              </a:ext>
            </a:extLst>
          </p:cNvPr>
          <p:cNvSpPr/>
          <p:nvPr/>
        </p:nvSpPr>
        <p:spPr>
          <a:xfrm>
            <a:off x="371475" y="2884488"/>
            <a:ext cx="3671888" cy="738664"/>
          </a:xfrm>
          <a:prstGeom prst="rect">
            <a:avLst/>
          </a:prstGeom>
        </p:spPr>
        <p:txBody>
          <a:bodyPr wrap="square" lIns="0" tIns="0" rIns="0" bIns="0" anchor="t">
            <a:spAutoFit/>
          </a:bodyPr>
          <a:lstStyle/>
          <a:p>
            <a:pPr algn="l" defTabSz="914400" hangingPunct="1"/>
            <a:r>
              <a:rPr lang="en-GB" sz="2800" b="1" kern="1200" dirty="0">
                <a:solidFill>
                  <a:schemeClr val="tx1"/>
                </a:solidFill>
                <a:latin typeface="Arial"/>
                <a:ea typeface="+mn-ea"/>
                <a:cs typeface="+mn-cs"/>
              </a:rPr>
              <a:t>DATA</a:t>
            </a:r>
            <a:r>
              <a:rPr lang="en-GB" sz="1800" b="1" kern="1200" dirty="0">
                <a:solidFill>
                  <a:schemeClr val="tx1"/>
                </a:solidFill>
                <a:latin typeface="Arial"/>
                <a:ea typeface="+mn-ea"/>
                <a:cs typeface="+mn-cs"/>
              </a:rPr>
              <a:t> </a:t>
            </a:r>
          </a:p>
          <a:p>
            <a:pPr algn="l" defTabSz="914400" hangingPunct="1"/>
            <a:r>
              <a:rPr lang="en-GB" sz="2000" b="1" kern="1200" dirty="0">
                <a:solidFill>
                  <a:schemeClr val="tx1"/>
                </a:solidFill>
                <a:latin typeface="Arial"/>
                <a:ea typeface="+mn-ea"/>
                <a:cs typeface="+mn-cs"/>
              </a:rPr>
              <a:t>(Enabler)</a:t>
            </a:r>
            <a:endParaRPr lang="en-GB" sz="1200" kern="1200" dirty="0">
              <a:solidFill>
                <a:schemeClr val="tx1"/>
              </a:solidFill>
              <a:latin typeface="Arial"/>
              <a:ea typeface="+mn-ea"/>
              <a:cs typeface="+mn-cs"/>
            </a:endParaRPr>
          </a:p>
        </p:txBody>
      </p:sp>
      <p:sp>
        <p:nvSpPr>
          <p:cNvPr id="35" name="Rectangle 34">
            <a:extLst>
              <a:ext uri="{FF2B5EF4-FFF2-40B4-BE49-F238E27FC236}">
                <a16:creationId xmlns:a16="http://schemas.microsoft.com/office/drawing/2014/main" id="{CFA288A6-A447-4CC2-A45F-53E62795E676}"/>
              </a:ext>
            </a:extLst>
          </p:cNvPr>
          <p:cNvSpPr/>
          <p:nvPr/>
        </p:nvSpPr>
        <p:spPr>
          <a:xfrm>
            <a:off x="4260738" y="2884488"/>
            <a:ext cx="3672000" cy="664797"/>
          </a:xfrm>
          <a:prstGeom prst="rect">
            <a:avLst/>
          </a:prstGeom>
        </p:spPr>
        <p:txBody>
          <a:bodyPr wrap="square" lIns="0" tIns="0" rIns="0" bIns="0" anchor="t">
            <a:spAutoFit/>
          </a:bodyPr>
          <a:lstStyle/>
          <a:p>
            <a:pPr algn="l" defTabSz="914400" hangingPunct="1">
              <a:lnSpc>
                <a:spcPct val="90000"/>
              </a:lnSpc>
              <a:defRPr/>
            </a:pPr>
            <a:r>
              <a:rPr lang="en-GB" sz="2800" b="1" kern="1200" dirty="0">
                <a:solidFill>
                  <a:schemeClr val="tx1"/>
                </a:solidFill>
                <a:latin typeface="Arial"/>
                <a:ea typeface="+mn-ea"/>
                <a:cs typeface="+mn-cs"/>
              </a:rPr>
              <a:t>TECHNOLOGY</a:t>
            </a:r>
            <a:r>
              <a:rPr lang="en-GB" sz="1800" b="1" kern="1200" dirty="0">
                <a:solidFill>
                  <a:schemeClr val="tx1"/>
                </a:solidFill>
                <a:latin typeface="Arial"/>
                <a:ea typeface="+mn-ea"/>
                <a:cs typeface="+mn-cs"/>
              </a:rPr>
              <a:t> </a:t>
            </a:r>
          </a:p>
          <a:p>
            <a:pPr algn="l" defTabSz="914400" hangingPunct="1">
              <a:lnSpc>
                <a:spcPct val="90000"/>
              </a:lnSpc>
              <a:defRPr/>
            </a:pPr>
            <a:r>
              <a:rPr lang="en-GB" sz="2000" b="1" kern="1200" dirty="0">
                <a:solidFill>
                  <a:schemeClr val="tx1"/>
                </a:solidFill>
                <a:latin typeface="Arial"/>
                <a:ea typeface="+mn-ea"/>
                <a:cs typeface="+mn-cs"/>
              </a:rPr>
              <a:t>(Amplifier)</a:t>
            </a:r>
          </a:p>
        </p:txBody>
      </p:sp>
      <p:sp>
        <p:nvSpPr>
          <p:cNvPr id="36" name="Rectangle 35">
            <a:extLst>
              <a:ext uri="{FF2B5EF4-FFF2-40B4-BE49-F238E27FC236}">
                <a16:creationId xmlns:a16="http://schemas.microsoft.com/office/drawing/2014/main" id="{115EE8EC-4FC9-4F3B-9422-4A112D7FB80C}"/>
              </a:ext>
            </a:extLst>
          </p:cNvPr>
          <p:cNvSpPr/>
          <p:nvPr/>
        </p:nvSpPr>
        <p:spPr>
          <a:xfrm>
            <a:off x="8148638" y="2884488"/>
            <a:ext cx="3672000" cy="738664"/>
          </a:xfrm>
          <a:prstGeom prst="rect">
            <a:avLst/>
          </a:prstGeom>
        </p:spPr>
        <p:txBody>
          <a:bodyPr wrap="square" lIns="0" tIns="0" rIns="0" bIns="0" anchor="t">
            <a:spAutoFit/>
          </a:bodyPr>
          <a:lstStyle/>
          <a:p>
            <a:pPr algn="l" defTabSz="914400" hangingPunct="1"/>
            <a:r>
              <a:rPr lang="en-GB" sz="2800" b="1" kern="1200" dirty="0">
                <a:solidFill>
                  <a:schemeClr val="tx1"/>
                </a:solidFill>
                <a:latin typeface="Arial"/>
                <a:ea typeface="+mn-ea"/>
                <a:cs typeface="+mn-cs"/>
              </a:rPr>
              <a:t>CREATIVITY </a:t>
            </a:r>
          </a:p>
          <a:p>
            <a:pPr algn="l" defTabSz="914400" hangingPunct="1"/>
            <a:r>
              <a:rPr lang="en-GB" sz="2000" b="1" kern="1200" dirty="0">
                <a:solidFill>
                  <a:schemeClr val="tx1"/>
                </a:solidFill>
                <a:latin typeface="Arial"/>
                <a:ea typeface="+mn-ea"/>
                <a:cs typeface="+mn-cs"/>
              </a:rPr>
              <a:t>(Differentiator)</a:t>
            </a:r>
            <a:endParaRPr lang="en-GB" sz="1200" kern="1200" dirty="0">
              <a:solidFill>
                <a:schemeClr val="tx1"/>
              </a:solidFill>
              <a:latin typeface="Arial"/>
              <a:ea typeface="+mn-ea"/>
              <a:cs typeface="+mn-cs"/>
            </a:endParaRPr>
          </a:p>
        </p:txBody>
      </p:sp>
      <p:sp>
        <p:nvSpPr>
          <p:cNvPr id="37" name="Content Placeholder 5">
            <a:extLst>
              <a:ext uri="{FF2B5EF4-FFF2-40B4-BE49-F238E27FC236}">
                <a16:creationId xmlns:a16="http://schemas.microsoft.com/office/drawing/2014/main" id="{79716576-847D-4CEF-BB78-51408B6C6F3D}"/>
              </a:ext>
            </a:extLst>
          </p:cNvPr>
          <p:cNvSpPr txBox="1">
            <a:spLocks/>
          </p:cNvSpPr>
          <p:nvPr/>
        </p:nvSpPr>
        <p:spPr>
          <a:xfrm>
            <a:off x="4260738" y="4078090"/>
            <a:ext cx="3672000" cy="1661993"/>
          </a:xfrm>
          <a:prstGeom prst="rect">
            <a:avLst/>
          </a:prstGeom>
        </p:spPr>
        <p:txBody>
          <a:bodyPr lIns="0" tIns="0" rIns="0" bIns="0">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2000" b="0" i="0" u="none" strike="noStrike" kern="1200" cap="none" spc="0" normalizeH="0" baseline="0" noProof="0" dirty="0">
                <a:ln>
                  <a:noFill/>
                </a:ln>
                <a:solidFill>
                  <a:srgbClr val="29005A"/>
                </a:solidFill>
                <a:effectLst/>
                <a:uLnTx/>
                <a:uFillTx/>
                <a:latin typeface="Georgia"/>
                <a:ea typeface="+mn-ea"/>
                <a:cs typeface="Arial" pitchFamily="34" charset="0"/>
                <a:sym typeface="Helvetica Neue Medium"/>
              </a:rPr>
              <a:t>Use of new platforms and software to analysis the vast amount of data available and convert into actionable intelligence (e.g. AI, Quantum Computing). </a:t>
            </a:r>
          </a:p>
        </p:txBody>
      </p:sp>
      <p:sp>
        <p:nvSpPr>
          <p:cNvPr id="38" name="Content Placeholder 5">
            <a:extLst>
              <a:ext uri="{FF2B5EF4-FFF2-40B4-BE49-F238E27FC236}">
                <a16:creationId xmlns:a16="http://schemas.microsoft.com/office/drawing/2014/main" id="{64CFD1F2-E42C-4654-B853-1A1DD1F084A5}"/>
              </a:ext>
            </a:extLst>
          </p:cNvPr>
          <p:cNvSpPr txBox="1">
            <a:spLocks/>
          </p:cNvSpPr>
          <p:nvPr/>
        </p:nvSpPr>
        <p:spPr>
          <a:xfrm>
            <a:off x="8148638" y="4078090"/>
            <a:ext cx="3672000" cy="1661993"/>
          </a:xfrm>
          <a:prstGeom prst="rect">
            <a:avLst/>
          </a:prstGeom>
        </p:spPr>
        <p:txBody>
          <a:bodyPr lIns="0" tIns="0" rIns="0" bIns="0">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2000" b="0" i="0" u="none" strike="noStrike" kern="1200" cap="none" spc="0" normalizeH="0" baseline="0" noProof="0" dirty="0">
                <a:ln>
                  <a:noFill/>
                </a:ln>
                <a:solidFill>
                  <a:srgbClr val="29005A"/>
                </a:solidFill>
                <a:effectLst/>
                <a:uLnTx/>
                <a:uFillTx/>
                <a:latin typeface="Georgia"/>
                <a:ea typeface="+mn-ea"/>
                <a:cs typeface="Arial" pitchFamily="34" charset="0"/>
                <a:sym typeface="Helvetica Neue Medium"/>
              </a:rPr>
              <a:t>Role of human talent and skills to transform the actionable intelligence produced into effective marketing via emotional engagement, creativity and story-telling. </a:t>
            </a:r>
          </a:p>
        </p:txBody>
      </p:sp>
      <p:cxnSp>
        <p:nvCxnSpPr>
          <p:cNvPr id="16" name="Straight Connector 15">
            <a:extLst>
              <a:ext uri="{FF2B5EF4-FFF2-40B4-BE49-F238E27FC236}">
                <a16:creationId xmlns:a16="http://schemas.microsoft.com/office/drawing/2014/main" id="{8480C7C4-DE39-4134-82B1-8F0F633605E3}"/>
              </a:ext>
            </a:extLst>
          </p:cNvPr>
          <p:cNvCxnSpPr>
            <a:cxnSpLocks/>
          </p:cNvCxnSpPr>
          <p:nvPr/>
        </p:nvCxnSpPr>
        <p:spPr>
          <a:xfrm>
            <a:off x="371475" y="2636838"/>
            <a:ext cx="11449050" cy="0"/>
          </a:xfrm>
          <a:prstGeom prst="line">
            <a:avLst/>
          </a:prstGeom>
          <a:noFill/>
          <a:ln w="19050" cap="flat" cmpd="sng" algn="ctr">
            <a:solidFill>
              <a:srgbClr val="000000">
                <a:lumMod val="75000"/>
                <a:lumOff val="25000"/>
              </a:srgbClr>
            </a:solidFill>
            <a:prstDash val="solid"/>
          </a:ln>
          <a:effectLst/>
        </p:spPr>
      </p:cxnSp>
    </p:spTree>
    <p:extLst>
      <p:ext uri="{BB962C8B-B14F-4D97-AF65-F5344CB8AC3E}">
        <p14:creationId xmlns:p14="http://schemas.microsoft.com/office/powerpoint/2010/main" val="282213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CF9E588-7666-450C-9A5A-06BDDF010716}"/>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FB820355-5DDF-4FFC-BD26-098FFD9B6083}"/>
              </a:ext>
            </a:extLst>
          </p:cNvPr>
          <p:cNvSpPr>
            <a:spLocks noGrp="1"/>
          </p:cNvSpPr>
          <p:nvPr>
            <p:ph type="body" sz="quarter" idx="11"/>
          </p:nvPr>
        </p:nvSpPr>
        <p:spPr/>
        <p:txBody>
          <a:bodyPr/>
          <a:lstStyle/>
          <a:p>
            <a:r>
              <a:rPr lang="en-GB" dirty="0"/>
              <a:t>IPA Business Growth Conference </a:t>
            </a:r>
          </a:p>
        </p:txBody>
      </p:sp>
      <p:sp>
        <p:nvSpPr>
          <p:cNvPr id="7" name="Title 6">
            <a:extLst>
              <a:ext uri="{FF2B5EF4-FFF2-40B4-BE49-F238E27FC236}">
                <a16:creationId xmlns:a16="http://schemas.microsoft.com/office/drawing/2014/main" id="{F7E973B2-2E3E-4E09-953D-16054E3003C9}"/>
              </a:ext>
            </a:extLst>
          </p:cNvPr>
          <p:cNvSpPr>
            <a:spLocks noGrp="1"/>
          </p:cNvSpPr>
          <p:nvPr>
            <p:ph type="title"/>
          </p:nvPr>
        </p:nvSpPr>
        <p:spPr>
          <a:xfrm>
            <a:off x="371476" y="1412875"/>
            <a:ext cx="11449049" cy="1107996"/>
          </a:xfrm>
        </p:spPr>
        <p:txBody>
          <a:bodyPr/>
          <a:lstStyle/>
          <a:p>
            <a:r>
              <a:rPr lang="en-US" dirty="0">
                <a:solidFill>
                  <a:schemeClr val="tx1"/>
                </a:solidFill>
              </a:rPr>
              <a:t>The search for holistic </a:t>
            </a:r>
            <a:br>
              <a:rPr lang="en-US" dirty="0">
                <a:solidFill>
                  <a:schemeClr val="tx1"/>
                </a:solidFill>
              </a:rPr>
            </a:br>
            <a:r>
              <a:rPr lang="en-US" dirty="0"/>
              <a:t>consumer understanding </a:t>
            </a:r>
            <a:endParaRPr lang="en-GB" dirty="0"/>
          </a:p>
        </p:txBody>
      </p:sp>
      <p:cxnSp>
        <p:nvCxnSpPr>
          <p:cNvPr id="16" name="Straight Connector 15">
            <a:extLst>
              <a:ext uri="{FF2B5EF4-FFF2-40B4-BE49-F238E27FC236}">
                <a16:creationId xmlns:a16="http://schemas.microsoft.com/office/drawing/2014/main" id="{8480C7C4-DE39-4134-82B1-8F0F633605E3}"/>
              </a:ext>
            </a:extLst>
          </p:cNvPr>
          <p:cNvCxnSpPr>
            <a:cxnSpLocks/>
          </p:cNvCxnSpPr>
          <p:nvPr/>
        </p:nvCxnSpPr>
        <p:spPr>
          <a:xfrm>
            <a:off x="371475" y="2636838"/>
            <a:ext cx="11449050" cy="0"/>
          </a:xfrm>
          <a:prstGeom prst="line">
            <a:avLst/>
          </a:prstGeom>
          <a:noFill/>
          <a:ln w="19050" cap="flat" cmpd="sng" algn="ctr">
            <a:solidFill>
              <a:srgbClr val="000000">
                <a:lumMod val="75000"/>
                <a:lumOff val="25000"/>
              </a:srgbClr>
            </a:solidFill>
            <a:prstDash val="solid"/>
          </a:ln>
          <a:effectLst/>
        </p:spPr>
      </p:cxnSp>
      <p:sp>
        <p:nvSpPr>
          <p:cNvPr id="4" name="Text Placeholder 6">
            <a:extLst>
              <a:ext uri="{FF2B5EF4-FFF2-40B4-BE49-F238E27FC236}">
                <a16:creationId xmlns:a16="http://schemas.microsoft.com/office/drawing/2014/main" id="{A3EA159A-39D1-4C4D-96C8-ED7F442F3D9B}"/>
              </a:ext>
            </a:extLst>
          </p:cNvPr>
          <p:cNvSpPr txBox="1">
            <a:spLocks/>
          </p:cNvSpPr>
          <p:nvPr/>
        </p:nvSpPr>
        <p:spPr>
          <a:xfrm>
            <a:off x="870812" y="3020090"/>
            <a:ext cx="4536000" cy="2132892"/>
          </a:xfrm>
          <a:prstGeom prst="rect">
            <a:avLst/>
          </a:prstGeom>
        </p:spPr>
        <p:txBody>
          <a:bodyPr wrap="square"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0" i="0" u="none" strike="noStrike" cap="none" spc="0" baseline="0">
                <a:solidFill>
                  <a:schemeClr val="tx1"/>
                </a:solidFill>
                <a:uFillTx/>
                <a:latin typeface="+mn-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algn="ctr"/>
            <a:r>
              <a:rPr lang="en-GB" sz="2200" dirty="0"/>
              <a:t>The advertising-tech and marketing-tech world and infrastructure will only accelerate, as this loop of getting customer data and</a:t>
            </a:r>
          </a:p>
          <a:p>
            <a:pPr algn="ctr"/>
            <a:r>
              <a:rPr lang="en-GB" sz="2200" dirty="0"/>
              <a:t>building technology starts to get tighter and tighter… </a:t>
            </a:r>
            <a:r>
              <a:rPr lang="en-GB" sz="2200" b="1" dirty="0"/>
              <a:t>you will get a holistic view of the customer</a:t>
            </a:r>
            <a:r>
              <a:rPr lang="en-GB" sz="2200" dirty="0"/>
              <a:t>.</a:t>
            </a:r>
          </a:p>
        </p:txBody>
      </p:sp>
      <p:sp>
        <p:nvSpPr>
          <p:cNvPr id="5" name="Freeform 5">
            <a:extLst>
              <a:ext uri="{FF2B5EF4-FFF2-40B4-BE49-F238E27FC236}">
                <a16:creationId xmlns:a16="http://schemas.microsoft.com/office/drawing/2014/main" id="{2F8DAE18-62A4-42B0-A396-6813D6939C8E}"/>
              </a:ext>
            </a:extLst>
          </p:cNvPr>
          <p:cNvSpPr>
            <a:spLocks noChangeAspect="1" noEditPoints="1"/>
          </p:cNvSpPr>
          <p:nvPr/>
        </p:nvSpPr>
        <p:spPr bwMode="auto">
          <a:xfrm>
            <a:off x="256584" y="2752805"/>
            <a:ext cx="550629" cy="534569"/>
          </a:xfrm>
          <a:custGeom>
            <a:avLst/>
            <a:gdLst>
              <a:gd name="T0" fmla="*/ 0 w 960"/>
              <a:gd name="T1" fmla="*/ 932 h 932"/>
              <a:gd name="T2" fmla="*/ 0 w 960"/>
              <a:gd name="T3" fmla="*/ 507 h 932"/>
              <a:gd name="T4" fmla="*/ 282 w 960"/>
              <a:gd name="T5" fmla="*/ 0 h 932"/>
              <a:gd name="T6" fmla="*/ 445 w 960"/>
              <a:gd name="T7" fmla="*/ 0 h 932"/>
              <a:gd name="T8" fmla="*/ 227 w 960"/>
              <a:gd name="T9" fmla="*/ 507 h 932"/>
              <a:gd name="T10" fmla="*/ 409 w 960"/>
              <a:gd name="T11" fmla="*/ 507 h 932"/>
              <a:gd name="T12" fmla="*/ 409 w 960"/>
              <a:gd name="T13" fmla="*/ 932 h 932"/>
              <a:gd name="T14" fmla="*/ 0 w 960"/>
              <a:gd name="T15" fmla="*/ 932 h 932"/>
              <a:gd name="T16" fmla="*/ 542 w 960"/>
              <a:gd name="T17" fmla="*/ 932 h 932"/>
              <a:gd name="T18" fmla="*/ 542 w 960"/>
              <a:gd name="T19" fmla="*/ 507 h 932"/>
              <a:gd name="T20" fmla="*/ 824 w 960"/>
              <a:gd name="T21" fmla="*/ 0 h 932"/>
              <a:gd name="T22" fmla="*/ 960 w 960"/>
              <a:gd name="T23" fmla="*/ 0 h 932"/>
              <a:gd name="T24" fmla="*/ 762 w 960"/>
              <a:gd name="T25" fmla="*/ 507 h 932"/>
              <a:gd name="T26" fmla="*/ 960 w 960"/>
              <a:gd name="T27" fmla="*/ 507 h 932"/>
              <a:gd name="T28" fmla="*/ 960 w 960"/>
              <a:gd name="T29" fmla="*/ 932 h 932"/>
              <a:gd name="T30" fmla="*/ 542 w 960"/>
              <a:gd name="T3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932">
                <a:moveTo>
                  <a:pt x="0" y="932"/>
                </a:moveTo>
                <a:lnTo>
                  <a:pt x="0" y="507"/>
                </a:lnTo>
                <a:lnTo>
                  <a:pt x="282" y="0"/>
                </a:lnTo>
                <a:lnTo>
                  <a:pt x="445" y="0"/>
                </a:lnTo>
                <a:lnTo>
                  <a:pt x="227" y="507"/>
                </a:lnTo>
                <a:lnTo>
                  <a:pt x="409" y="507"/>
                </a:lnTo>
                <a:lnTo>
                  <a:pt x="409" y="932"/>
                </a:lnTo>
                <a:lnTo>
                  <a:pt x="0" y="932"/>
                </a:lnTo>
                <a:close/>
                <a:moveTo>
                  <a:pt x="542" y="932"/>
                </a:moveTo>
                <a:lnTo>
                  <a:pt x="542" y="507"/>
                </a:lnTo>
                <a:lnTo>
                  <a:pt x="824" y="0"/>
                </a:lnTo>
                <a:lnTo>
                  <a:pt x="960" y="0"/>
                </a:lnTo>
                <a:lnTo>
                  <a:pt x="762" y="507"/>
                </a:lnTo>
                <a:lnTo>
                  <a:pt x="960" y="507"/>
                </a:lnTo>
                <a:lnTo>
                  <a:pt x="960" y="932"/>
                </a:lnTo>
                <a:lnTo>
                  <a:pt x="542" y="9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Freeform 9">
            <a:extLst>
              <a:ext uri="{FF2B5EF4-FFF2-40B4-BE49-F238E27FC236}">
                <a16:creationId xmlns:a16="http://schemas.microsoft.com/office/drawing/2014/main" id="{E1585344-0E0D-4FF3-A665-72746B37B9C5}"/>
              </a:ext>
            </a:extLst>
          </p:cNvPr>
          <p:cNvSpPr>
            <a:spLocks noChangeAspect="1" noEditPoints="1"/>
          </p:cNvSpPr>
          <p:nvPr/>
        </p:nvSpPr>
        <p:spPr bwMode="auto">
          <a:xfrm>
            <a:off x="5430100" y="4923112"/>
            <a:ext cx="550055" cy="534568"/>
          </a:xfrm>
          <a:custGeom>
            <a:avLst/>
            <a:gdLst>
              <a:gd name="T0" fmla="*/ 415 w 959"/>
              <a:gd name="T1" fmla="*/ 0 h 932"/>
              <a:gd name="T2" fmla="*/ 415 w 959"/>
              <a:gd name="T3" fmla="*/ 426 h 932"/>
              <a:gd name="T4" fmla="*/ 138 w 959"/>
              <a:gd name="T5" fmla="*/ 932 h 932"/>
              <a:gd name="T6" fmla="*/ 0 w 959"/>
              <a:gd name="T7" fmla="*/ 932 h 932"/>
              <a:gd name="T8" fmla="*/ 200 w 959"/>
              <a:gd name="T9" fmla="*/ 426 h 932"/>
              <a:gd name="T10" fmla="*/ 0 w 959"/>
              <a:gd name="T11" fmla="*/ 426 h 932"/>
              <a:gd name="T12" fmla="*/ 0 w 959"/>
              <a:gd name="T13" fmla="*/ 0 h 932"/>
              <a:gd name="T14" fmla="*/ 415 w 959"/>
              <a:gd name="T15" fmla="*/ 0 h 932"/>
              <a:gd name="T16" fmla="*/ 959 w 959"/>
              <a:gd name="T17" fmla="*/ 0 h 932"/>
              <a:gd name="T18" fmla="*/ 959 w 959"/>
              <a:gd name="T19" fmla="*/ 426 h 932"/>
              <a:gd name="T20" fmla="*/ 678 w 959"/>
              <a:gd name="T21" fmla="*/ 932 h 932"/>
              <a:gd name="T22" fmla="*/ 518 w 959"/>
              <a:gd name="T23" fmla="*/ 932 h 932"/>
              <a:gd name="T24" fmla="*/ 733 w 959"/>
              <a:gd name="T25" fmla="*/ 426 h 932"/>
              <a:gd name="T26" fmla="*/ 554 w 959"/>
              <a:gd name="T27" fmla="*/ 426 h 932"/>
              <a:gd name="T28" fmla="*/ 554 w 959"/>
              <a:gd name="T29" fmla="*/ 0 h 932"/>
              <a:gd name="T30" fmla="*/ 959 w 959"/>
              <a:gd name="T31"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932">
                <a:moveTo>
                  <a:pt x="415" y="0"/>
                </a:moveTo>
                <a:lnTo>
                  <a:pt x="415" y="426"/>
                </a:lnTo>
                <a:lnTo>
                  <a:pt x="138" y="932"/>
                </a:lnTo>
                <a:lnTo>
                  <a:pt x="0" y="932"/>
                </a:lnTo>
                <a:lnTo>
                  <a:pt x="200" y="426"/>
                </a:lnTo>
                <a:lnTo>
                  <a:pt x="0" y="426"/>
                </a:lnTo>
                <a:lnTo>
                  <a:pt x="0" y="0"/>
                </a:lnTo>
                <a:lnTo>
                  <a:pt x="415" y="0"/>
                </a:lnTo>
                <a:close/>
                <a:moveTo>
                  <a:pt x="959" y="0"/>
                </a:moveTo>
                <a:lnTo>
                  <a:pt x="959" y="426"/>
                </a:lnTo>
                <a:lnTo>
                  <a:pt x="678" y="932"/>
                </a:lnTo>
                <a:lnTo>
                  <a:pt x="518" y="932"/>
                </a:lnTo>
                <a:lnTo>
                  <a:pt x="733" y="426"/>
                </a:lnTo>
                <a:lnTo>
                  <a:pt x="554" y="426"/>
                </a:lnTo>
                <a:lnTo>
                  <a:pt x="554" y="0"/>
                </a:lnTo>
                <a:lnTo>
                  <a:pt x="95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 Placeholder 6">
            <a:extLst>
              <a:ext uri="{FF2B5EF4-FFF2-40B4-BE49-F238E27FC236}">
                <a16:creationId xmlns:a16="http://schemas.microsoft.com/office/drawing/2014/main" id="{BB77BEC3-A06B-4A28-8A95-FF42B30D2F83}"/>
              </a:ext>
            </a:extLst>
          </p:cNvPr>
          <p:cNvSpPr txBox="1">
            <a:spLocks/>
          </p:cNvSpPr>
          <p:nvPr/>
        </p:nvSpPr>
        <p:spPr>
          <a:xfrm>
            <a:off x="6750756" y="3020090"/>
            <a:ext cx="4608000" cy="2437590"/>
          </a:xfrm>
          <a:prstGeom prst="rect">
            <a:avLst/>
          </a:prstGeom>
        </p:spPr>
        <p:txBody>
          <a:bodyPr wrap="square"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0" i="0" u="none" strike="noStrike" cap="none" spc="0" baseline="0">
                <a:solidFill>
                  <a:schemeClr val="tx1"/>
                </a:solidFill>
                <a:uFillTx/>
                <a:latin typeface="+mn-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algn="ctr"/>
            <a:r>
              <a:rPr lang="en-GB" sz="2200" dirty="0"/>
              <a:t>The future role of the agency will be to support the marketing team to know not just exactly who our current customer is, </a:t>
            </a:r>
            <a:r>
              <a:rPr lang="en-GB" sz="2200" b="1" dirty="0"/>
              <a:t>but who our potential customer is</a:t>
            </a:r>
            <a:r>
              <a:rPr lang="en-GB" sz="2200" dirty="0"/>
              <a:t>, and then working to reach those people with the clearest possible message we can.</a:t>
            </a:r>
          </a:p>
        </p:txBody>
      </p:sp>
      <p:sp>
        <p:nvSpPr>
          <p:cNvPr id="9" name="Freeform 9">
            <a:extLst>
              <a:ext uri="{FF2B5EF4-FFF2-40B4-BE49-F238E27FC236}">
                <a16:creationId xmlns:a16="http://schemas.microsoft.com/office/drawing/2014/main" id="{CE8EAF2C-6C7F-4DBF-8809-A53138611B04}"/>
              </a:ext>
            </a:extLst>
          </p:cNvPr>
          <p:cNvSpPr>
            <a:spLocks noChangeAspect="1" noEditPoints="1"/>
          </p:cNvSpPr>
          <p:nvPr/>
        </p:nvSpPr>
        <p:spPr bwMode="auto">
          <a:xfrm>
            <a:off x="11458767" y="4923112"/>
            <a:ext cx="550055" cy="534568"/>
          </a:xfrm>
          <a:custGeom>
            <a:avLst/>
            <a:gdLst>
              <a:gd name="T0" fmla="*/ 415 w 959"/>
              <a:gd name="T1" fmla="*/ 0 h 932"/>
              <a:gd name="T2" fmla="*/ 415 w 959"/>
              <a:gd name="T3" fmla="*/ 426 h 932"/>
              <a:gd name="T4" fmla="*/ 138 w 959"/>
              <a:gd name="T5" fmla="*/ 932 h 932"/>
              <a:gd name="T6" fmla="*/ 0 w 959"/>
              <a:gd name="T7" fmla="*/ 932 h 932"/>
              <a:gd name="T8" fmla="*/ 200 w 959"/>
              <a:gd name="T9" fmla="*/ 426 h 932"/>
              <a:gd name="T10" fmla="*/ 0 w 959"/>
              <a:gd name="T11" fmla="*/ 426 h 932"/>
              <a:gd name="T12" fmla="*/ 0 w 959"/>
              <a:gd name="T13" fmla="*/ 0 h 932"/>
              <a:gd name="T14" fmla="*/ 415 w 959"/>
              <a:gd name="T15" fmla="*/ 0 h 932"/>
              <a:gd name="T16" fmla="*/ 959 w 959"/>
              <a:gd name="T17" fmla="*/ 0 h 932"/>
              <a:gd name="T18" fmla="*/ 959 w 959"/>
              <a:gd name="T19" fmla="*/ 426 h 932"/>
              <a:gd name="T20" fmla="*/ 678 w 959"/>
              <a:gd name="T21" fmla="*/ 932 h 932"/>
              <a:gd name="T22" fmla="*/ 518 w 959"/>
              <a:gd name="T23" fmla="*/ 932 h 932"/>
              <a:gd name="T24" fmla="*/ 733 w 959"/>
              <a:gd name="T25" fmla="*/ 426 h 932"/>
              <a:gd name="T26" fmla="*/ 554 w 959"/>
              <a:gd name="T27" fmla="*/ 426 h 932"/>
              <a:gd name="T28" fmla="*/ 554 w 959"/>
              <a:gd name="T29" fmla="*/ 0 h 932"/>
              <a:gd name="T30" fmla="*/ 959 w 959"/>
              <a:gd name="T31"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932">
                <a:moveTo>
                  <a:pt x="415" y="0"/>
                </a:moveTo>
                <a:lnTo>
                  <a:pt x="415" y="426"/>
                </a:lnTo>
                <a:lnTo>
                  <a:pt x="138" y="932"/>
                </a:lnTo>
                <a:lnTo>
                  <a:pt x="0" y="932"/>
                </a:lnTo>
                <a:lnTo>
                  <a:pt x="200" y="426"/>
                </a:lnTo>
                <a:lnTo>
                  <a:pt x="0" y="426"/>
                </a:lnTo>
                <a:lnTo>
                  <a:pt x="0" y="0"/>
                </a:lnTo>
                <a:lnTo>
                  <a:pt x="415" y="0"/>
                </a:lnTo>
                <a:close/>
                <a:moveTo>
                  <a:pt x="959" y="0"/>
                </a:moveTo>
                <a:lnTo>
                  <a:pt x="959" y="426"/>
                </a:lnTo>
                <a:lnTo>
                  <a:pt x="678" y="932"/>
                </a:lnTo>
                <a:lnTo>
                  <a:pt x="518" y="932"/>
                </a:lnTo>
                <a:lnTo>
                  <a:pt x="733" y="426"/>
                </a:lnTo>
                <a:lnTo>
                  <a:pt x="554" y="426"/>
                </a:lnTo>
                <a:lnTo>
                  <a:pt x="554" y="0"/>
                </a:lnTo>
                <a:lnTo>
                  <a:pt x="95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5">
            <a:extLst>
              <a:ext uri="{FF2B5EF4-FFF2-40B4-BE49-F238E27FC236}">
                <a16:creationId xmlns:a16="http://schemas.microsoft.com/office/drawing/2014/main" id="{27C25D5E-F988-4739-9885-92A4D95321EE}"/>
              </a:ext>
            </a:extLst>
          </p:cNvPr>
          <p:cNvSpPr>
            <a:spLocks noChangeAspect="1" noEditPoints="1"/>
          </p:cNvSpPr>
          <p:nvPr/>
        </p:nvSpPr>
        <p:spPr bwMode="auto">
          <a:xfrm>
            <a:off x="6159706" y="2791837"/>
            <a:ext cx="550629" cy="534569"/>
          </a:xfrm>
          <a:custGeom>
            <a:avLst/>
            <a:gdLst>
              <a:gd name="T0" fmla="*/ 0 w 960"/>
              <a:gd name="T1" fmla="*/ 932 h 932"/>
              <a:gd name="T2" fmla="*/ 0 w 960"/>
              <a:gd name="T3" fmla="*/ 507 h 932"/>
              <a:gd name="T4" fmla="*/ 282 w 960"/>
              <a:gd name="T5" fmla="*/ 0 h 932"/>
              <a:gd name="T6" fmla="*/ 445 w 960"/>
              <a:gd name="T7" fmla="*/ 0 h 932"/>
              <a:gd name="T8" fmla="*/ 227 w 960"/>
              <a:gd name="T9" fmla="*/ 507 h 932"/>
              <a:gd name="T10" fmla="*/ 409 w 960"/>
              <a:gd name="T11" fmla="*/ 507 h 932"/>
              <a:gd name="T12" fmla="*/ 409 w 960"/>
              <a:gd name="T13" fmla="*/ 932 h 932"/>
              <a:gd name="T14" fmla="*/ 0 w 960"/>
              <a:gd name="T15" fmla="*/ 932 h 932"/>
              <a:gd name="T16" fmla="*/ 542 w 960"/>
              <a:gd name="T17" fmla="*/ 932 h 932"/>
              <a:gd name="T18" fmla="*/ 542 w 960"/>
              <a:gd name="T19" fmla="*/ 507 h 932"/>
              <a:gd name="T20" fmla="*/ 824 w 960"/>
              <a:gd name="T21" fmla="*/ 0 h 932"/>
              <a:gd name="T22" fmla="*/ 960 w 960"/>
              <a:gd name="T23" fmla="*/ 0 h 932"/>
              <a:gd name="T24" fmla="*/ 762 w 960"/>
              <a:gd name="T25" fmla="*/ 507 h 932"/>
              <a:gd name="T26" fmla="*/ 960 w 960"/>
              <a:gd name="T27" fmla="*/ 507 h 932"/>
              <a:gd name="T28" fmla="*/ 960 w 960"/>
              <a:gd name="T29" fmla="*/ 932 h 932"/>
              <a:gd name="T30" fmla="*/ 542 w 960"/>
              <a:gd name="T3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932">
                <a:moveTo>
                  <a:pt x="0" y="932"/>
                </a:moveTo>
                <a:lnTo>
                  <a:pt x="0" y="507"/>
                </a:lnTo>
                <a:lnTo>
                  <a:pt x="282" y="0"/>
                </a:lnTo>
                <a:lnTo>
                  <a:pt x="445" y="0"/>
                </a:lnTo>
                <a:lnTo>
                  <a:pt x="227" y="507"/>
                </a:lnTo>
                <a:lnTo>
                  <a:pt x="409" y="507"/>
                </a:lnTo>
                <a:lnTo>
                  <a:pt x="409" y="932"/>
                </a:lnTo>
                <a:lnTo>
                  <a:pt x="0" y="932"/>
                </a:lnTo>
                <a:close/>
                <a:moveTo>
                  <a:pt x="542" y="932"/>
                </a:moveTo>
                <a:lnTo>
                  <a:pt x="542" y="507"/>
                </a:lnTo>
                <a:lnTo>
                  <a:pt x="824" y="0"/>
                </a:lnTo>
                <a:lnTo>
                  <a:pt x="960" y="0"/>
                </a:lnTo>
                <a:lnTo>
                  <a:pt x="762" y="507"/>
                </a:lnTo>
                <a:lnTo>
                  <a:pt x="960" y="507"/>
                </a:lnTo>
                <a:lnTo>
                  <a:pt x="960" y="932"/>
                </a:lnTo>
                <a:lnTo>
                  <a:pt x="542" y="9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TextBox 10">
            <a:extLst>
              <a:ext uri="{FF2B5EF4-FFF2-40B4-BE49-F238E27FC236}">
                <a16:creationId xmlns:a16="http://schemas.microsoft.com/office/drawing/2014/main" id="{3F0F5E89-5D4D-47BE-97B6-CFDE53C5F4EF}"/>
              </a:ext>
            </a:extLst>
          </p:cNvPr>
          <p:cNvSpPr txBox="1"/>
          <p:nvPr/>
        </p:nvSpPr>
        <p:spPr>
          <a:xfrm>
            <a:off x="747868" y="5751036"/>
            <a:ext cx="4781889"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1530"/>
            <a:r>
              <a:rPr lang="en-GB" sz="2400" b="1" dirty="0">
                <a:solidFill>
                  <a:schemeClr val="tx1"/>
                </a:solidFill>
                <a:latin typeface="+mn-lt"/>
                <a:cs typeface="Arial" panose="020B0604020202020204" pitchFamily="34" charset="0"/>
              </a:rPr>
              <a:t>Nigel Vaz, </a:t>
            </a:r>
          </a:p>
          <a:p>
            <a:pPr defTabSz="821530"/>
            <a:r>
              <a:rPr lang="en-GB" sz="2400" b="1" dirty="0">
                <a:solidFill>
                  <a:schemeClr val="tx1"/>
                </a:solidFill>
                <a:latin typeface="+mn-lt"/>
                <a:cs typeface="Arial" panose="020B0604020202020204" pitchFamily="34" charset="0"/>
              </a:rPr>
              <a:t>CEO, Publicis Sapient</a:t>
            </a:r>
            <a:endParaRPr lang="en-US" sz="2400" b="1"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6D361278-C716-4A27-ACE6-5D7208E6D924}"/>
              </a:ext>
            </a:extLst>
          </p:cNvPr>
          <p:cNvSpPr txBox="1"/>
          <p:nvPr/>
        </p:nvSpPr>
        <p:spPr>
          <a:xfrm>
            <a:off x="6663812" y="5751036"/>
            <a:ext cx="4781889"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1530"/>
            <a:r>
              <a:rPr lang="en-GB" sz="2400" b="1" dirty="0">
                <a:solidFill>
                  <a:schemeClr val="tx1"/>
                </a:solidFill>
                <a:latin typeface="+mn-lt"/>
                <a:cs typeface="Arial" panose="020B0604020202020204" pitchFamily="34" charset="0"/>
              </a:rPr>
              <a:t>Robert Bullough, </a:t>
            </a:r>
          </a:p>
          <a:p>
            <a:pPr defTabSz="821530"/>
            <a:r>
              <a:rPr lang="en-GB" sz="2400" b="1" dirty="0">
                <a:solidFill>
                  <a:schemeClr val="tx1"/>
                </a:solidFill>
                <a:latin typeface="+mn-lt"/>
                <a:cs typeface="Arial" panose="020B0604020202020204" pitchFamily="34" charset="0"/>
              </a:rPr>
              <a:t>Global Marketing Director, EA</a:t>
            </a:r>
            <a:endParaRPr lang="en-US" sz="24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3952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CF9E588-7666-450C-9A5A-06BDDF010716}"/>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FB820355-5DDF-4FFC-BD26-098FFD9B6083}"/>
              </a:ext>
            </a:extLst>
          </p:cNvPr>
          <p:cNvSpPr>
            <a:spLocks noGrp="1"/>
          </p:cNvSpPr>
          <p:nvPr>
            <p:ph type="body" sz="quarter" idx="11"/>
          </p:nvPr>
        </p:nvSpPr>
        <p:spPr/>
        <p:txBody>
          <a:bodyPr/>
          <a:lstStyle/>
          <a:p>
            <a:r>
              <a:rPr lang="en-GB" dirty="0"/>
              <a:t>IPA Business Growth Conference </a:t>
            </a:r>
          </a:p>
        </p:txBody>
      </p:sp>
      <p:sp>
        <p:nvSpPr>
          <p:cNvPr id="7" name="Title 6">
            <a:extLst>
              <a:ext uri="{FF2B5EF4-FFF2-40B4-BE49-F238E27FC236}">
                <a16:creationId xmlns:a16="http://schemas.microsoft.com/office/drawing/2014/main" id="{F7E973B2-2E3E-4E09-953D-16054E3003C9}"/>
              </a:ext>
            </a:extLst>
          </p:cNvPr>
          <p:cNvSpPr>
            <a:spLocks noGrp="1"/>
          </p:cNvSpPr>
          <p:nvPr>
            <p:ph type="title"/>
          </p:nvPr>
        </p:nvSpPr>
        <p:spPr>
          <a:xfrm>
            <a:off x="371476" y="1412875"/>
            <a:ext cx="11449049" cy="1107996"/>
          </a:xfrm>
        </p:spPr>
        <p:txBody>
          <a:bodyPr/>
          <a:lstStyle/>
          <a:p>
            <a:r>
              <a:rPr lang="en-US" dirty="0">
                <a:solidFill>
                  <a:schemeClr val="tx1"/>
                </a:solidFill>
              </a:rPr>
              <a:t>The age of</a:t>
            </a:r>
            <a:br>
              <a:rPr lang="en-US" dirty="0">
                <a:solidFill>
                  <a:schemeClr val="tx1"/>
                </a:solidFill>
              </a:rPr>
            </a:br>
            <a:r>
              <a:rPr lang="en-US" dirty="0"/>
              <a:t>Multi-Dimensional Marketing </a:t>
            </a:r>
            <a:endParaRPr lang="en-GB" dirty="0"/>
          </a:p>
        </p:txBody>
      </p:sp>
      <p:cxnSp>
        <p:nvCxnSpPr>
          <p:cNvPr id="16" name="Straight Connector 15">
            <a:extLst>
              <a:ext uri="{FF2B5EF4-FFF2-40B4-BE49-F238E27FC236}">
                <a16:creationId xmlns:a16="http://schemas.microsoft.com/office/drawing/2014/main" id="{8480C7C4-DE39-4134-82B1-8F0F633605E3}"/>
              </a:ext>
            </a:extLst>
          </p:cNvPr>
          <p:cNvCxnSpPr>
            <a:cxnSpLocks/>
          </p:cNvCxnSpPr>
          <p:nvPr/>
        </p:nvCxnSpPr>
        <p:spPr>
          <a:xfrm>
            <a:off x="371475" y="2636838"/>
            <a:ext cx="11449050" cy="0"/>
          </a:xfrm>
          <a:prstGeom prst="line">
            <a:avLst/>
          </a:prstGeom>
          <a:noFill/>
          <a:ln w="19050" cap="flat" cmpd="sng" algn="ctr">
            <a:solidFill>
              <a:srgbClr val="000000">
                <a:lumMod val="75000"/>
                <a:lumOff val="25000"/>
              </a:srgbClr>
            </a:solidFill>
            <a:prstDash val="solid"/>
          </a:ln>
          <a:effectLst/>
        </p:spPr>
      </p:cxnSp>
      <p:sp>
        <p:nvSpPr>
          <p:cNvPr id="2" name="Text Placeholder 6">
            <a:extLst>
              <a:ext uri="{FF2B5EF4-FFF2-40B4-BE49-F238E27FC236}">
                <a16:creationId xmlns:a16="http://schemas.microsoft.com/office/drawing/2014/main" id="{E16CF0EA-1D14-4D52-B92C-329F1A859F88}"/>
              </a:ext>
            </a:extLst>
          </p:cNvPr>
          <p:cNvSpPr txBox="1">
            <a:spLocks/>
          </p:cNvSpPr>
          <p:nvPr/>
        </p:nvSpPr>
        <p:spPr>
          <a:xfrm>
            <a:off x="1109679" y="3200255"/>
            <a:ext cx="7081292" cy="2991588"/>
          </a:xfrm>
          <a:prstGeom prst="rect">
            <a:avLst/>
          </a:prstGeom>
        </p:spPr>
        <p:txBody>
          <a:bodyPr wrap="square"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0" i="0" u="none" strike="noStrike" cap="none" spc="0" baseline="0">
                <a:solidFill>
                  <a:schemeClr val="tx1"/>
                </a:solidFill>
                <a:uFillTx/>
                <a:latin typeface="+mn-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algn="ctr"/>
            <a:r>
              <a:rPr lang="en-GB" sz="2400" dirty="0"/>
              <a:t>At the moment we are repositioning a 240,000 person company that's about to go through a massive corporate change and for that company 30% of their shares are owned by employees so this new brand isn't just to announce to the market and customers what they're doing differently, it is to explain to their employees not to get spooked, panic, sell or leave. </a:t>
            </a:r>
            <a:r>
              <a:rPr lang="en-GB" sz="2400" b="1" dirty="0"/>
              <a:t>So it becomes a sort of operating principle for way more than advertising</a:t>
            </a:r>
            <a:r>
              <a:rPr lang="en-GB" sz="2400" dirty="0"/>
              <a:t>. </a:t>
            </a:r>
          </a:p>
        </p:txBody>
      </p:sp>
      <p:sp>
        <p:nvSpPr>
          <p:cNvPr id="13" name="Freeform 5">
            <a:extLst>
              <a:ext uri="{FF2B5EF4-FFF2-40B4-BE49-F238E27FC236}">
                <a16:creationId xmlns:a16="http://schemas.microsoft.com/office/drawing/2014/main" id="{4E84882C-EEF1-4007-9B36-8E8C9A1A4674}"/>
              </a:ext>
            </a:extLst>
          </p:cNvPr>
          <p:cNvSpPr>
            <a:spLocks noChangeAspect="1" noEditPoints="1"/>
          </p:cNvSpPr>
          <p:nvPr/>
        </p:nvSpPr>
        <p:spPr bwMode="auto">
          <a:xfrm>
            <a:off x="581024" y="2932970"/>
            <a:ext cx="550629" cy="534569"/>
          </a:xfrm>
          <a:custGeom>
            <a:avLst/>
            <a:gdLst>
              <a:gd name="T0" fmla="*/ 0 w 960"/>
              <a:gd name="T1" fmla="*/ 932 h 932"/>
              <a:gd name="T2" fmla="*/ 0 w 960"/>
              <a:gd name="T3" fmla="*/ 507 h 932"/>
              <a:gd name="T4" fmla="*/ 282 w 960"/>
              <a:gd name="T5" fmla="*/ 0 h 932"/>
              <a:gd name="T6" fmla="*/ 445 w 960"/>
              <a:gd name="T7" fmla="*/ 0 h 932"/>
              <a:gd name="T8" fmla="*/ 227 w 960"/>
              <a:gd name="T9" fmla="*/ 507 h 932"/>
              <a:gd name="T10" fmla="*/ 409 w 960"/>
              <a:gd name="T11" fmla="*/ 507 h 932"/>
              <a:gd name="T12" fmla="*/ 409 w 960"/>
              <a:gd name="T13" fmla="*/ 932 h 932"/>
              <a:gd name="T14" fmla="*/ 0 w 960"/>
              <a:gd name="T15" fmla="*/ 932 h 932"/>
              <a:gd name="T16" fmla="*/ 542 w 960"/>
              <a:gd name="T17" fmla="*/ 932 h 932"/>
              <a:gd name="T18" fmla="*/ 542 w 960"/>
              <a:gd name="T19" fmla="*/ 507 h 932"/>
              <a:gd name="T20" fmla="*/ 824 w 960"/>
              <a:gd name="T21" fmla="*/ 0 h 932"/>
              <a:gd name="T22" fmla="*/ 960 w 960"/>
              <a:gd name="T23" fmla="*/ 0 h 932"/>
              <a:gd name="T24" fmla="*/ 762 w 960"/>
              <a:gd name="T25" fmla="*/ 507 h 932"/>
              <a:gd name="T26" fmla="*/ 960 w 960"/>
              <a:gd name="T27" fmla="*/ 507 h 932"/>
              <a:gd name="T28" fmla="*/ 960 w 960"/>
              <a:gd name="T29" fmla="*/ 932 h 932"/>
              <a:gd name="T30" fmla="*/ 542 w 960"/>
              <a:gd name="T3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932">
                <a:moveTo>
                  <a:pt x="0" y="932"/>
                </a:moveTo>
                <a:lnTo>
                  <a:pt x="0" y="507"/>
                </a:lnTo>
                <a:lnTo>
                  <a:pt x="282" y="0"/>
                </a:lnTo>
                <a:lnTo>
                  <a:pt x="445" y="0"/>
                </a:lnTo>
                <a:lnTo>
                  <a:pt x="227" y="507"/>
                </a:lnTo>
                <a:lnTo>
                  <a:pt x="409" y="507"/>
                </a:lnTo>
                <a:lnTo>
                  <a:pt x="409" y="932"/>
                </a:lnTo>
                <a:lnTo>
                  <a:pt x="0" y="932"/>
                </a:lnTo>
                <a:close/>
                <a:moveTo>
                  <a:pt x="542" y="932"/>
                </a:moveTo>
                <a:lnTo>
                  <a:pt x="542" y="507"/>
                </a:lnTo>
                <a:lnTo>
                  <a:pt x="824" y="0"/>
                </a:lnTo>
                <a:lnTo>
                  <a:pt x="960" y="0"/>
                </a:lnTo>
                <a:lnTo>
                  <a:pt x="762" y="507"/>
                </a:lnTo>
                <a:lnTo>
                  <a:pt x="960" y="507"/>
                </a:lnTo>
                <a:lnTo>
                  <a:pt x="960" y="932"/>
                </a:lnTo>
                <a:lnTo>
                  <a:pt x="542" y="9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reeform 9">
            <a:extLst>
              <a:ext uri="{FF2B5EF4-FFF2-40B4-BE49-F238E27FC236}">
                <a16:creationId xmlns:a16="http://schemas.microsoft.com/office/drawing/2014/main" id="{27638C43-9446-4EB6-8EB3-BC5D2092C41F}"/>
              </a:ext>
            </a:extLst>
          </p:cNvPr>
          <p:cNvSpPr>
            <a:spLocks noChangeAspect="1" noEditPoints="1"/>
          </p:cNvSpPr>
          <p:nvPr/>
        </p:nvSpPr>
        <p:spPr bwMode="auto">
          <a:xfrm>
            <a:off x="8229071" y="5860421"/>
            <a:ext cx="550055" cy="534568"/>
          </a:xfrm>
          <a:custGeom>
            <a:avLst/>
            <a:gdLst>
              <a:gd name="T0" fmla="*/ 415 w 959"/>
              <a:gd name="T1" fmla="*/ 0 h 932"/>
              <a:gd name="T2" fmla="*/ 415 w 959"/>
              <a:gd name="T3" fmla="*/ 426 h 932"/>
              <a:gd name="T4" fmla="*/ 138 w 959"/>
              <a:gd name="T5" fmla="*/ 932 h 932"/>
              <a:gd name="T6" fmla="*/ 0 w 959"/>
              <a:gd name="T7" fmla="*/ 932 h 932"/>
              <a:gd name="T8" fmla="*/ 200 w 959"/>
              <a:gd name="T9" fmla="*/ 426 h 932"/>
              <a:gd name="T10" fmla="*/ 0 w 959"/>
              <a:gd name="T11" fmla="*/ 426 h 932"/>
              <a:gd name="T12" fmla="*/ 0 w 959"/>
              <a:gd name="T13" fmla="*/ 0 h 932"/>
              <a:gd name="T14" fmla="*/ 415 w 959"/>
              <a:gd name="T15" fmla="*/ 0 h 932"/>
              <a:gd name="T16" fmla="*/ 959 w 959"/>
              <a:gd name="T17" fmla="*/ 0 h 932"/>
              <a:gd name="T18" fmla="*/ 959 w 959"/>
              <a:gd name="T19" fmla="*/ 426 h 932"/>
              <a:gd name="T20" fmla="*/ 678 w 959"/>
              <a:gd name="T21" fmla="*/ 932 h 932"/>
              <a:gd name="T22" fmla="*/ 518 w 959"/>
              <a:gd name="T23" fmla="*/ 932 h 932"/>
              <a:gd name="T24" fmla="*/ 733 w 959"/>
              <a:gd name="T25" fmla="*/ 426 h 932"/>
              <a:gd name="T26" fmla="*/ 554 w 959"/>
              <a:gd name="T27" fmla="*/ 426 h 932"/>
              <a:gd name="T28" fmla="*/ 554 w 959"/>
              <a:gd name="T29" fmla="*/ 0 h 932"/>
              <a:gd name="T30" fmla="*/ 959 w 959"/>
              <a:gd name="T31"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932">
                <a:moveTo>
                  <a:pt x="415" y="0"/>
                </a:moveTo>
                <a:lnTo>
                  <a:pt x="415" y="426"/>
                </a:lnTo>
                <a:lnTo>
                  <a:pt x="138" y="932"/>
                </a:lnTo>
                <a:lnTo>
                  <a:pt x="0" y="932"/>
                </a:lnTo>
                <a:lnTo>
                  <a:pt x="200" y="426"/>
                </a:lnTo>
                <a:lnTo>
                  <a:pt x="0" y="426"/>
                </a:lnTo>
                <a:lnTo>
                  <a:pt x="0" y="0"/>
                </a:lnTo>
                <a:lnTo>
                  <a:pt x="415" y="0"/>
                </a:lnTo>
                <a:close/>
                <a:moveTo>
                  <a:pt x="959" y="0"/>
                </a:moveTo>
                <a:lnTo>
                  <a:pt x="959" y="426"/>
                </a:lnTo>
                <a:lnTo>
                  <a:pt x="678" y="932"/>
                </a:lnTo>
                <a:lnTo>
                  <a:pt x="518" y="932"/>
                </a:lnTo>
                <a:lnTo>
                  <a:pt x="733" y="426"/>
                </a:lnTo>
                <a:lnTo>
                  <a:pt x="554" y="426"/>
                </a:lnTo>
                <a:lnTo>
                  <a:pt x="554" y="0"/>
                </a:lnTo>
                <a:lnTo>
                  <a:pt x="95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1" name="TextBox 20">
            <a:extLst>
              <a:ext uri="{FF2B5EF4-FFF2-40B4-BE49-F238E27FC236}">
                <a16:creationId xmlns:a16="http://schemas.microsoft.com/office/drawing/2014/main" id="{1EB3B2B7-37EA-4112-8E4F-3EC72C71BCE9}"/>
              </a:ext>
            </a:extLst>
          </p:cNvPr>
          <p:cNvSpPr txBox="1"/>
          <p:nvPr/>
        </p:nvSpPr>
        <p:spPr>
          <a:xfrm>
            <a:off x="8896351" y="4142051"/>
            <a:ext cx="3104356"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1530"/>
            <a:r>
              <a:rPr lang="en-GB" sz="2400" b="1" dirty="0">
                <a:solidFill>
                  <a:schemeClr val="tx1"/>
                </a:solidFill>
                <a:latin typeface="+mn-lt"/>
                <a:cs typeface="Arial" panose="020B0604020202020204" pitchFamily="34" charset="0"/>
              </a:rPr>
              <a:t>Jess Greenwood,</a:t>
            </a:r>
          </a:p>
          <a:p>
            <a:pPr defTabSz="821530"/>
            <a:r>
              <a:rPr lang="en-GB" sz="2400" b="1" dirty="0">
                <a:solidFill>
                  <a:schemeClr val="tx1"/>
                </a:solidFill>
                <a:latin typeface="+mn-lt"/>
                <a:cs typeface="Arial" panose="020B0604020202020204" pitchFamily="34" charset="0"/>
              </a:rPr>
              <a:t>Global CMO </a:t>
            </a:r>
          </a:p>
          <a:p>
            <a:pPr defTabSz="821530"/>
            <a:r>
              <a:rPr lang="en-GB" sz="2400" b="1" dirty="0">
                <a:solidFill>
                  <a:schemeClr val="tx1"/>
                </a:solidFill>
                <a:latin typeface="+mn-lt"/>
                <a:cs typeface="Arial" panose="020B0604020202020204" pitchFamily="34" charset="0"/>
              </a:rPr>
              <a:t>at R/GA</a:t>
            </a:r>
            <a:endParaRPr lang="en-US" sz="24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217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CF9E588-7666-450C-9A5A-06BDDF010716}"/>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FB820355-5DDF-4FFC-BD26-098FFD9B6083}"/>
              </a:ext>
            </a:extLst>
          </p:cNvPr>
          <p:cNvSpPr>
            <a:spLocks noGrp="1"/>
          </p:cNvSpPr>
          <p:nvPr>
            <p:ph type="body" sz="quarter" idx="11"/>
          </p:nvPr>
        </p:nvSpPr>
        <p:spPr/>
        <p:txBody>
          <a:bodyPr/>
          <a:lstStyle/>
          <a:p>
            <a:r>
              <a:rPr lang="en-GB" dirty="0"/>
              <a:t>IPA Business Growth Conference </a:t>
            </a:r>
          </a:p>
        </p:txBody>
      </p:sp>
      <p:sp>
        <p:nvSpPr>
          <p:cNvPr id="7" name="Title 6">
            <a:extLst>
              <a:ext uri="{FF2B5EF4-FFF2-40B4-BE49-F238E27FC236}">
                <a16:creationId xmlns:a16="http://schemas.microsoft.com/office/drawing/2014/main" id="{F7E973B2-2E3E-4E09-953D-16054E3003C9}"/>
              </a:ext>
            </a:extLst>
          </p:cNvPr>
          <p:cNvSpPr>
            <a:spLocks noGrp="1"/>
          </p:cNvSpPr>
          <p:nvPr>
            <p:ph type="title"/>
          </p:nvPr>
        </p:nvSpPr>
        <p:spPr>
          <a:xfrm>
            <a:off x="371476" y="1412875"/>
            <a:ext cx="11449049" cy="1107996"/>
          </a:xfrm>
        </p:spPr>
        <p:txBody>
          <a:bodyPr/>
          <a:lstStyle/>
          <a:p>
            <a:r>
              <a:rPr lang="en-US" dirty="0">
                <a:solidFill>
                  <a:schemeClr val="tx1"/>
                </a:solidFill>
              </a:rPr>
              <a:t>An Engineer vs Tool </a:t>
            </a:r>
            <a:br>
              <a:rPr lang="en-US" dirty="0">
                <a:solidFill>
                  <a:schemeClr val="tx1"/>
                </a:solidFill>
              </a:rPr>
            </a:br>
            <a:r>
              <a:rPr lang="en-US" dirty="0"/>
              <a:t>(Strategy vs. Execution)</a:t>
            </a:r>
            <a:endParaRPr lang="en-GB" dirty="0"/>
          </a:p>
        </p:txBody>
      </p:sp>
      <p:cxnSp>
        <p:nvCxnSpPr>
          <p:cNvPr id="16" name="Straight Connector 15">
            <a:extLst>
              <a:ext uri="{FF2B5EF4-FFF2-40B4-BE49-F238E27FC236}">
                <a16:creationId xmlns:a16="http://schemas.microsoft.com/office/drawing/2014/main" id="{8480C7C4-DE39-4134-82B1-8F0F633605E3}"/>
              </a:ext>
            </a:extLst>
          </p:cNvPr>
          <p:cNvCxnSpPr>
            <a:cxnSpLocks/>
          </p:cNvCxnSpPr>
          <p:nvPr/>
        </p:nvCxnSpPr>
        <p:spPr>
          <a:xfrm>
            <a:off x="371475" y="2636838"/>
            <a:ext cx="11449050" cy="0"/>
          </a:xfrm>
          <a:prstGeom prst="line">
            <a:avLst/>
          </a:prstGeom>
          <a:noFill/>
          <a:ln w="19050" cap="flat" cmpd="sng" algn="ctr">
            <a:solidFill>
              <a:srgbClr val="000000">
                <a:lumMod val="75000"/>
                <a:lumOff val="25000"/>
              </a:srgbClr>
            </a:solidFill>
            <a:prstDash val="solid"/>
          </a:ln>
          <a:effectLst/>
        </p:spPr>
      </p:cxnSp>
      <p:sp>
        <p:nvSpPr>
          <p:cNvPr id="4" name="Text Placeholder 6">
            <a:extLst>
              <a:ext uri="{FF2B5EF4-FFF2-40B4-BE49-F238E27FC236}">
                <a16:creationId xmlns:a16="http://schemas.microsoft.com/office/drawing/2014/main" id="{A3EA159A-39D1-4C4D-96C8-ED7F442F3D9B}"/>
              </a:ext>
            </a:extLst>
          </p:cNvPr>
          <p:cNvSpPr txBox="1">
            <a:spLocks/>
          </p:cNvSpPr>
          <p:nvPr/>
        </p:nvSpPr>
        <p:spPr>
          <a:xfrm>
            <a:off x="905245" y="3355105"/>
            <a:ext cx="4536000" cy="1523494"/>
          </a:xfrm>
          <a:prstGeom prst="rect">
            <a:avLst/>
          </a:prstGeom>
        </p:spPr>
        <p:txBody>
          <a:bodyPr wrap="square"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0" i="0" u="none" strike="noStrike" cap="none" spc="0" baseline="0">
                <a:solidFill>
                  <a:schemeClr val="tx1"/>
                </a:solidFill>
                <a:uFillTx/>
                <a:latin typeface="+mn-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algn="ctr"/>
            <a:r>
              <a:rPr lang="en-GB" sz="2200" dirty="0"/>
              <a:t>I want an agency </a:t>
            </a:r>
            <a:r>
              <a:rPr lang="en-GB" sz="2200" b="1" dirty="0"/>
              <a:t>that is not like a Swiss Army agency</a:t>
            </a:r>
            <a:r>
              <a:rPr lang="en-GB" sz="2200" dirty="0"/>
              <a:t>. The agency who have a very, very sharp weapon which does one thing extraordinarily well all day long.”</a:t>
            </a:r>
          </a:p>
        </p:txBody>
      </p:sp>
      <p:sp>
        <p:nvSpPr>
          <p:cNvPr id="5" name="Freeform 5">
            <a:extLst>
              <a:ext uri="{FF2B5EF4-FFF2-40B4-BE49-F238E27FC236}">
                <a16:creationId xmlns:a16="http://schemas.microsoft.com/office/drawing/2014/main" id="{2F8DAE18-62A4-42B0-A396-6813D6939C8E}"/>
              </a:ext>
            </a:extLst>
          </p:cNvPr>
          <p:cNvSpPr>
            <a:spLocks noChangeAspect="1" noEditPoints="1"/>
          </p:cNvSpPr>
          <p:nvPr/>
        </p:nvSpPr>
        <p:spPr bwMode="auto">
          <a:xfrm>
            <a:off x="256584" y="2752805"/>
            <a:ext cx="550629" cy="534569"/>
          </a:xfrm>
          <a:custGeom>
            <a:avLst/>
            <a:gdLst>
              <a:gd name="T0" fmla="*/ 0 w 960"/>
              <a:gd name="T1" fmla="*/ 932 h 932"/>
              <a:gd name="T2" fmla="*/ 0 w 960"/>
              <a:gd name="T3" fmla="*/ 507 h 932"/>
              <a:gd name="T4" fmla="*/ 282 w 960"/>
              <a:gd name="T5" fmla="*/ 0 h 932"/>
              <a:gd name="T6" fmla="*/ 445 w 960"/>
              <a:gd name="T7" fmla="*/ 0 h 932"/>
              <a:gd name="T8" fmla="*/ 227 w 960"/>
              <a:gd name="T9" fmla="*/ 507 h 932"/>
              <a:gd name="T10" fmla="*/ 409 w 960"/>
              <a:gd name="T11" fmla="*/ 507 h 932"/>
              <a:gd name="T12" fmla="*/ 409 w 960"/>
              <a:gd name="T13" fmla="*/ 932 h 932"/>
              <a:gd name="T14" fmla="*/ 0 w 960"/>
              <a:gd name="T15" fmla="*/ 932 h 932"/>
              <a:gd name="T16" fmla="*/ 542 w 960"/>
              <a:gd name="T17" fmla="*/ 932 h 932"/>
              <a:gd name="T18" fmla="*/ 542 w 960"/>
              <a:gd name="T19" fmla="*/ 507 h 932"/>
              <a:gd name="T20" fmla="*/ 824 w 960"/>
              <a:gd name="T21" fmla="*/ 0 h 932"/>
              <a:gd name="T22" fmla="*/ 960 w 960"/>
              <a:gd name="T23" fmla="*/ 0 h 932"/>
              <a:gd name="T24" fmla="*/ 762 w 960"/>
              <a:gd name="T25" fmla="*/ 507 h 932"/>
              <a:gd name="T26" fmla="*/ 960 w 960"/>
              <a:gd name="T27" fmla="*/ 507 h 932"/>
              <a:gd name="T28" fmla="*/ 960 w 960"/>
              <a:gd name="T29" fmla="*/ 932 h 932"/>
              <a:gd name="T30" fmla="*/ 542 w 960"/>
              <a:gd name="T3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932">
                <a:moveTo>
                  <a:pt x="0" y="932"/>
                </a:moveTo>
                <a:lnTo>
                  <a:pt x="0" y="507"/>
                </a:lnTo>
                <a:lnTo>
                  <a:pt x="282" y="0"/>
                </a:lnTo>
                <a:lnTo>
                  <a:pt x="445" y="0"/>
                </a:lnTo>
                <a:lnTo>
                  <a:pt x="227" y="507"/>
                </a:lnTo>
                <a:lnTo>
                  <a:pt x="409" y="507"/>
                </a:lnTo>
                <a:lnTo>
                  <a:pt x="409" y="932"/>
                </a:lnTo>
                <a:lnTo>
                  <a:pt x="0" y="932"/>
                </a:lnTo>
                <a:close/>
                <a:moveTo>
                  <a:pt x="542" y="932"/>
                </a:moveTo>
                <a:lnTo>
                  <a:pt x="542" y="507"/>
                </a:lnTo>
                <a:lnTo>
                  <a:pt x="824" y="0"/>
                </a:lnTo>
                <a:lnTo>
                  <a:pt x="960" y="0"/>
                </a:lnTo>
                <a:lnTo>
                  <a:pt x="762" y="507"/>
                </a:lnTo>
                <a:lnTo>
                  <a:pt x="960" y="507"/>
                </a:lnTo>
                <a:lnTo>
                  <a:pt x="960" y="932"/>
                </a:lnTo>
                <a:lnTo>
                  <a:pt x="542" y="9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Freeform 9">
            <a:extLst>
              <a:ext uri="{FF2B5EF4-FFF2-40B4-BE49-F238E27FC236}">
                <a16:creationId xmlns:a16="http://schemas.microsoft.com/office/drawing/2014/main" id="{E1585344-0E0D-4FF3-A665-72746B37B9C5}"/>
              </a:ext>
            </a:extLst>
          </p:cNvPr>
          <p:cNvSpPr>
            <a:spLocks noChangeAspect="1" noEditPoints="1"/>
          </p:cNvSpPr>
          <p:nvPr/>
        </p:nvSpPr>
        <p:spPr bwMode="auto">
          <a:xfrm>
            <a:off x="5430100" y="4923112"/>
            <a:ext cx="550055" cy="534568"/>
          </a:xfrm>
          <a:custGeom>
            <a:avLst/>
            <a:gdLst>
              <a:gd name="T0" fmla="*/ 415 w 959"/>
              <a:gd name="T1" fmla="*/ 0 h 932"/>
              <a:gd name="T2" fmla="*/ 415 w 959"/>
              <a:gd name="T3" fmla="*/ 426 h 932"/>
              <a:gd name="T4" fmla="*/ 138 w 959"/>
              <a:gd name="T5" fmla="*/ 932 h 932"/>
              <a:gd name="T6" fmla="*/ 0 w 959"/>
              <a:gd name="T7" fmla="*/ 932 h 932"/>
              <a:gd name="T8" fmla="*/ 200 w 959"/>
              <a:gd name="T9" fmla="*/ 426 h 932"/>
              <a:gd name="T10" fmla="*/ 0 w 959"/>
              <a:gd name="T11" fmla="*/ 426 h 932"/>
              <a:gd name="T12" fmla="*/ 0 w 959"/>
              <a:gd name="T13" fmla="*/ 0 h 932"/>
              <a:gd name="T14" fmla="*/ 415 w 959"/>
              <a:gd name="T15" fmla="*/ 0 h 932"/>
              <a:gd name="T16" fmla="*/ 959 w 959"/>
              <a:gd name="T17" fmla="*/ 0 h 932"/>
              <a:gd name="T18" fmla="*/ 959 w 959"/>
              <a:gd name="T19" fmla="*/ 426 h 932"/>
              <a:gd name="T20" fmla="*/ 678 w 959"/>
              <a:gd name="T21" fmla="*/ 932 h 932"/>
              <a:gd name="T22" fmla="*/ 518 w 959"/>
              <a:gd name="T23" fmla="*/ 932 h 932"/>
              <a:gd name="T24" fmla="*/ 733 w 959"/>
              <a:gd name="T25" fmla="*/ 426 h 932"/>
              <a:gd name="T26" fmla="*/ 554 w 959"/>
              <a:gd name="T27" fmla="*/ 426 h 932"/>
              <a:gd name="T28" fmla="*/ 554 w 959"/>
              <a:gd name="T29" fmla="*/ 0 h 932"/>
              <a:gd name="T30" fmla="*/ 959 w 959"/>
              <a:gd name="T31"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932">
                <a:moveTo>
                  <a:pt x="415" y="0"/>
                </a:moveTo>
                <a:lnTo>
                  <a:pt x="415" y="426"/>
                </a:lnTo>
                <a:lnTo>
                  <a:pt x="138" y="932"/>
                </a:lnTo>
                <a:lnTo>
                  <a:pt x="0" y="932"/>
                </a:lnTo>
                <a:lnTo>
                  <a:pt x="200" y="426"/>
                </a:lnTo>
                <a:lnTo>
                  <a:pt x="0" y="426"/>
                </a:lnTo>
                <a:lnTo>
                  <a:pt x="0" y="0"/>
                </a:lnTo>
                <a:lnTo>
                  <a:pt x="415" y="0"/>
                </a:lnTo>
                <a:close/>
                <a:moveTo>
                  <a:pt x="959" y="0"/>
                </a:moveTo>
                <a:lnTo>
                  <a:pt x="959" y="426"/>
                </a:lnTo>
                <a:lnTo>
                  <a:pt x="678" y="932"/>
                </a:lnTo>
                <a:lnTo>
                  <a:pt x="518" y="932"/>
                </a:lnTo>
                <a:lnTo>
                  <a:pt x="733" y="426"/>
                </a:lnTo>
                <a:lnTo>
                  <a:pt x="554" y="426"/>
                </a:lnTo>
                <a:lnTo>
                  <a:pt x="554" y="0"/>
                </a:lnTo>
                <a:lnTo>
                  <a:pt x="95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 Placeholder 6">
            <a:extLst>
              <a:ext uri="{FF2B5EF4-FFF2-40B4-BE49-F238E27FC236}">
                <a16:creationId xmlns:a16="http://schemas.microsoft.com/office/drawing/2014/main" id="{BB77BEC3-A06B-4A28-8A95-FF42B30D2F83}"/>
              </a:ext>
            </a:extLst>
          </p:cNvPr>
          <p:cNvSpPr txBox="1">
            <a:spLocks/>
          </p:cNvSpPr>
          <p:nvPr/>
        </p:nvSpPr>
        <p:spPr>
          <a:xfrm>
            <a:off x="6750756" y="3020090"/>
            <a:ext cx="4608000" cy="2742289"/>
          </a:xfrm>
          <a:prstGeom prst="rect">
            <a:avLst/>
          </a:prstGeom>
        </p:spPr>
        <p:txBody>
          <a:bodyPr wrap="square"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0" i="0" u="none" strike="noStrike" cap="none" spc="0" baseline="0">
                <a:solidFill>
                  <a:schemeClr val="tx1"/>
                </a:solidFill>
                <a:uFillTx/>
                <a:latin typeface="+mn-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algn="ctr"/>
            <a:r>
              <a:rPr lang="en-GB" sz="2200" dirty="0"/>
              <a:t>Corporations have become so big and complex that organising chaos is a huge part of the agency role. That's a strategic discipline so I think my general view is </a:t>
            </a:r>
            <a:r>
              <a:rPr lang="en-GB" sz="2200" b="1" dirty="0"/>
              <a:t>that the strategic, the Swiss Army Knife strategic agency [is where we will see future growth].</a:t>
            </a:r>
          </a:p>
          <a:p>
            <a:pPr algn="ctr"/>
            <a:endParaRPr lang="en-GB" sz="2200" dirty="0"/>
          </a:p>
        </p:txBody>
      </p:sp>
      <p:sp>
        <p:nvSpPr>
          <p:cNvPr id="9" name="Freeform 9">
            <a:extLst>
              <a:ext uri="{FF2B5EF4-FFF2-40B4-BE49-F238E27FC236}">
                <a16:creationId xmlns:a16="http://schemas.microsoft.com/office/drawing/2014/main" id="{CE8EAF2C-6C7F-4DBF-8809-A53138611B04}"/>
              </a:ext>
            </a:extLst>
          </p:cNvPr>
          <p:cNvSpPr>
            <a:spLocks noChangeAspect="1" noEditPoints="1"/>
          </p:cNvSpPr>
          <p:nvPr/>
        </p:nvSpPr>
        <p:spPr bwMode="auto">
          <a:xfrm>
            <a:off x="11458767" y="4923112"/>
            <a:ext cx="550055" cy="534568"/>
          </a:xfrm>
          <a:custGeom>
            <a:avLst/>
            <a:gdLst>
              <a:gd name="T0" fmla="*/ 415 w 959"/>
              <a:gd name="T1" fmla="*/ 0 h 932"/>
              <a:gd name="T2" fmla="*/ 415 w 959"/>
              <a:gd name="T3" fmla="*/ 426 h 932"/>
              <a:gd name="T4" fmla="*/ 138 w 959"/>
              <a:gd name="T5" fmla="*/ 932 h 932"/>
              <a:gd name="T6" fmla="*/ 0 w 959"/>
              <a:gd name="T7" fmla="*/ 932 h 932"/>
              <a:gd name="T8" fmla="*/ 200 w 959"/>
              <a:gd name="T9" fmla="*/ 426 h 932"/>
              <a:gd name="T10" fmla="*/ 0 w 959"/>
              <a:gd name="T11" fmla="*/ 426 h 932"/>
              <a:gd name="T12" fmla="*/ 0 w 959"/>
              <a:gd name="T13" fmla="*/ 0 h 932"/>
              <a:gd name="T14" fmla="*/ 415 w 959"/>
              <a:gd name="T15" fmla="*/ 0 h 932"/>
              <a:gd name="T16" fmla="*/ 959 w 959"/>
              <a:gd name="T17" fmla="*/ 0 h 932"/>
              <a:gd name="T18" fmla="*/ 959 w 959"/>
              <a:gd name="T19" fmla="*/ 426 h 932"/>
              <a:gd name="T20" fmla="*/ 678 w 959"/>
              <a:gd name="T21" fmla="*/ 932 h 932"/>
              <a:gd name="T22" fmla="*/ 518 w 959"/>
              <a:gd name="T23" fmla="*/ 932 h 932"/>
              <a:gd name="T24" fmla="*/ 733 w 959"/>
              <a:gd name="T25" fmla="*/ 426 h 932"/>
              <a:gd name="T26" fmla="*/ 554 w 959"/>
              <a:gd name="T27" fmla="*/ 426 h 932"/>
              <a:gd name="T28" fmla="*/ 554 w 959"/>
              <a:gd name="T29" fmla="*/ 0 h 932"/>
              <a:gd name="T30" fmla="*/ 959 w 959"/>
              <a:gd name="T31"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932">
                <a:moveTo>
                  <a:pt x="415" y="0"/>
                </a:moveTo>
                <a:lnTo>
                  <a:pt x="415" y="426"/>
                </a:lnTo>
                <a:lnTo>
                  <a:pt x="138" y="932"/>
                </a:lnTo>
                <a:lnTo>
                  <a:pt x="0" y="932"/>
                </a:lnTo>
                <a:lnTo>
                  <a:pt x="200" y="426"/>
                </a:lnTo>
                <a:lnTo>
                  <a:pt x="0" y="426"/>
                </a:lnTo>
                <a:lnTo>
                  <a:pt x="0" y="0"/>
                </a:lnTo>
                <a:lnTo>
                  <a:pt x="415" y="0"/>
                </a:lnTo>
                <a:close/>
                <a:moveTo>
                  <a:pt x="959" y="0"/>
                </a:moveTo>
                <a:lnTo>
                  <a:pt x="959" y="426"/>
                </a:lnTo>
                <a:lnTo>
                  <a:pt x="678" y="932"/>
                </a:lnTo>
                <a:lnTo>
                  <a:pt x="518" y="932"/>
                </a:lnTo>
                <a:lnTo>
                  <a:pt x="733" y="426"/>
                </a:lnTo>
                <a:lnTo>
                  <a:pt x="554" y="426"/>
                </a:lnTo>
                <a:lnTo>
                  <a:pt x="554" y="0"/>
                </a:lnTo>
                <a:lnTo>
                  <a:pt x="95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5">
            <a:extLst>
              <a:ext uri="{FF2B5EF4-FFF2-40B4-BE49-F238E27FC236}">
                <a16:creationId xmlns:a16="http://schemas.microsoft.com/office/drawing/2014/main" id="{27C25D5E-F988-4739-9885-92A4D95321EE}"/>
              </a:ext>
            </a:extLst>
          </p:cNvPr>
          <p:cNvSpPr>
            <a:spLocks noChangeAspect="1" noEditPoints="1"/>
          </p:cNvSpPr>
          <p:nvPr/>
        </p:nvSpPr>
        <p:spPr bwMode="auto">
          <a:xfrm>
            <a:off x="6159706" y="2752805"/>
            <a:ext cx="550629" cy="534569"/>
          </a:xfrm>
          <a:custGeom>
            <a:avLst/>
            <a:gdLst>
              <a:gd name="T0" fmla="*/ 0 w 960"/>
              <a:gd name="T1" fmla="*/ 932 h 932"/>
              <a:gd name="T2" fmla="*/ 0 w 960"/>
              <a:gd name="T3" fmla="*/ 507 h 932"/>
              <a:gd name="T4" fmla="*/ 282 w 960"/>
              <a:gd name="T5" fmla="*/ 0 h 932"/>
              <a:gd name="T6" fmla="*/ 445 w 960"/>
              <a:gd name="T7" fmla="*/ 0 h 932"/>
              <a:gd name="T8" fmla="*/ 227 w 960"/>
              <a:gd name="T9" fmla="*/ 507 h 932"/>
              <a:gd name="T10" fmla="*/ 409 w 960"/>
              <a:gd name="T11" fmla="*/ 507 h 932"/>
              <a:gd name="T12" fmla="*/ 409 w 960"/>
              <a:gd name="T13" fmla="*/ 932 h 932"/>
              <a:gd name="T14" fmla="*/ 0 w 960"/>
              <a:gd name="T15" fmla="*/ 932 h 932"/>
              <a:gd name="T16" fmla="*/ 542 w 960"/>
              <a:gd name="T17" fmla="*/ 932 h 932"/>
              <a:gd name="T18" fmla="*/ 542 w 960"/>
              <a:gd name="T19" fmla="*/ 507 h 932"/>
              <a:gd name="T20" fmla="*/ 824 w 960"/>
              <a:gd name="T21" fmla="*/ 0 h 932"/>
              <a:gd name="T22" fmla="*/ 960 w 960"/>
              <a:gd name="T23" fmla="*/ 0 h 932"/>
              <a:gd name="T24" fmla="*/ 762 w 960"/>
              <a:gd name="T25" fmla="*/ 507 h 932"/>
              <a:gd name="T26" fmla="*/ 960 w 960"/>
              <a:gd name="T27" fmla="*/ 507 h 932"/>
              <a:gd name="T28" fmla="*/ 960 w 960"/>
              <a:gd name="T29" fmla="*/ 932 h 932"/>
              <a:gd name="T30" fmla="*/ 542 w 960"/>
              <a:gd name="T3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932">
                <a:moveTo>
                  <a:pt x="0" y="932"/>
                </a:moveTo>
                <a:lnTo>
                  <a:pt x="0" y="507"/>
                </a:lnTo>
                <a:lnTo>
                  <a:pt x="282" y="0"/>
                </a:lnTo>
                <a:lnTo>
                  <a:pt x="445" y="0"/>
                </a:lnTo>
                <a:lnTo>
                  <a:pt x="227" y="507"/>
                </a:lnTo>
                <a:lnTo>
                  <a:pt x="409" y="507"/>
                </a:lnTo>
                <a:lnTo>
                  <a:pt x="409" y="932"/>
                </a:lnTo>
                <a:lnTo>
                  <a:pt x="0" y="932"/>
                </a:lnTo>
                <a:close/>
                <a:moveTo>
                  <a:pt x="542" y="932"/>
                </a:moveTo>
                <a:lnTo>
                  <a:pt x="542" y="507"/>
                </a:lnTo>
                <a:lnTo>
                  <a:pt x="824" y="0"/>
                </a:lnTo>
                <a:lnTo>
                  <a:pt x="960" y="0"/>
                </a:lnTo>
                <a:lnTo>
                  <a:pt x="762" y="507"/>
                </a:lnTo>
                <a:lnTo>
                  <a:pt x="960" y="507"/>
                </a:lnTo>
                <a:lnTo>
                  <a:pt x="960" y="932"/>
                </a:lnTo>
                <a:lnTo>
                  <a:pt x="542" y="9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TextBox 10">
            <a:extLst>
              <a:ext uri="{FF2B5EF4-FFF2-40B4-BE49-F238E27FC236}">
                <a16:creationId xmlns:a16="http://schemas.microsoft.com/office/drawing/2014/main" id="{3F0F5E89-5D4D-47BE-97B6-CFDE53C5F4EF}"/>
              </a:ext>
            </a:extLst>
          </p:cNvPr>
          <p:cNvSpPr txBox="1"/>
          <p:nvPr/>
        </p:nvSpPr>
        <p:spPr>
          <a:xfrm>
            <a:off x="747868" y="5751036"/>
            <a:ext cx="4781889"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1530"/>
            <a:r>
              <a:rPr lang="en-GB" sz="2400" b="1" dirty="0">
                <a:solidFill>
                  <a:schemeClr val="tx1"/>
                </a:solidFill>
                <a:latin typeface="+mn-lt"/>
                <a:cs typeface="Arial" panose="020B0604020202020204" pitchFamily="34" charset="0"/>
              </a:rPr>
              <a:t>Robert Bullough, </a:t>
            </a:r>
          </a:p>
          <a:p>
            <a:pPr defTabSz="821530"/>
            <a:r>
              <a:rPr lang="en-GB" sz="2400" b="1" dirty="0">
                <a:solidFill>
                  <a:schemeClr val="tx1"/>
                </a:solidFill>
                <a:latin typeface="+mn-lt"/>
                <a:cs typeface="Arial" panose="020B0604020202020204" pitchFamily="34" charset="0"/>
              </a:rPr>
              <a:t>Global Marketing Director, EA</a:t>
            </a:r>
            <a:endParaRPr lang="en-US" sz="2400" b="1" dirty="0">
              <a:solidFill>
                <a:schemeClr val="tx1"/>
              </a:solidFill>
              <a:latin typeface="+mn-lt"/>
              <a:cs typeface="Arial" panose="020B0604020202020204" pitchFamily="34" charset="0"/>
            </a:endParaRPr>
          </a:p>
        </p:txBody>
      </p:sp>
      <p:sp>
        <p:nvSpPr>
          <p:cNvPr id="12" name="TextBox 11">
            <a:extLst>
              <a:ext uri="{FF2B5EF4-FFF2-40B4-BE49-F238E27FC236}">
                <a16:creationId xmlns:a16="http://schemas.microsoft.com/office/drawing/2014/main" id="{6D361278-C716-4A27-ACE6-5D7208E6D924}"/>
              </a:ext>
            </a:extLst>
          </p:cNvPr>
          <p:cNvSpPr txBox="1"/>
          <p:nvPr/>
        </p:nvSpPr>
        <p:spPr>
          <a:xfrm>
            <a:off x="6663812" y="5751036"/>
            <a:ext cx="4781889"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1530"/>
            <a:r>
              <a:rPr lang="en-GB" sz="2400" b="1" dirty="0">
                <a:solidFill>
                  <a:schemeClr val="tx1"/>
                </a:solidFill>
                <a:latin typeface="+mn-lt"/>
                <a:cs typeface="Arial" panose="020B0604020202020204" pitchFamily="34" charset="0"/>
              </a:rPr>
              <a:t>Jess Greenwood,</a:t>
            </a:r>
          </a:p>
          <a:p>
            <a:pPr defTabSz="821530"/>
            <a:r>
              <a:rPr lang="en-GB" sz="2400" b="1" dirty="0">
                <a:solidFill>
                  <a:schemeClr val="tx1"/>
                </a:solidFill>
                <a:latin typeface="+mn-lt"/>
                <a:cs typeface="Arial" panose="020B0604020202020204" pitchFamily="34" charset="0"/>
              </a:rPr>
              <a:t>Global CMO at R/GA</a:t>
            </a:r>
          </a:p>
        </p:txBody>
      </p:sp>
    </p:spTree>
    <p:extLst>
      <p:ext uri="{BB962C8B-B14F-4D97-AF65-F5344CB8AC3E}">
        <p14:creationId xmlns:p14="http://schemas.microsoft.com/office/powerpoint/2010/main" val="233319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CF9E588-7666-450C-9A5A-06BDDF010716}"/>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FB820355-5DDF-4FFC-BD26-098FFD9B6083}"/>
              </a:ext>
            </a:extLst>
          </p:cNvPr>
          <p:cNvSpPr>
            <a:spLocks noGrp="1"/>
          </p:cNvSpPr>
          <p:nvPr>
            <p:ph type="body" sz="quarter" idx="11"/>
          </p:nvPr>
        </p:nvSpPr>
        <p:spPr/>
        <p:txBody>
          <a:bodyPr/>
          <a:lstStyle/>
          <a:p>
            <a:r>
              <a:rPr lang="en-GB" dirty="0"/>
              <a:t>IPA Business Growth Conference </a:t>
            </a:r>
          </a:p>
        </p:txBody>
      </p:sp>
      <p:sp>
        <p:nvSpPr>
          <p:cNvPr id="7" name="Title 6">
            <a:extLst>
              <a:ext uri="{FF2B5EF4-FFF2-40B4-BE49-F238E27FC236}">
                <a16:creationId xmlns:a16="http://schemas.microsoft.com/office/drawing/2014/main" id="{F7E973B2-2E3E-4E09-953D-16054E3003C9}"/>
              </a:ext>
            </a:extLst>
          </p:cNvPr>
          <p:cNvSpPr>
            <a:spLocks noGrp="1"/>
          </p:cNvSpPr>
          <p:nvPr>
            <p:ph type="title"/>
          </p:nvPr>
        </p:nvSpPr>
        <p:spPr>
          <a:xfrm>
            <a:off x="371476" y="1412875"/>
            <a:ext cx="11449049" cy="1107996"/>
          </a:xfrm>
        </p:spPr>
        <p:txBody>
          <a:bodyPr/>
          <a:lstStyle/>
          <a:p>
            <a:r>
              <a:rPr lang="en-US" dirty="0">
                <a:solidFill>
                  <a:schemeClr val="tx1"/>
                </a:solidFill>
              </a:rPr>
              <a:t>Searching for a </a:t>
            </a:r>
            <a:br>
              <a:rPr lang="en-US" dirty="0">
                <a:solidFill>
                  <a:schemeClr val="tx1"/>
                </a:solidFill>
              </a:rPr>
            </a:br>
            <a:r>
              <a:rPr lang="en-US" dirty="0"/>
              <a:t>long-term growth partner? </a:t>
            </a:r>
            <a:endParaRPr lang="en-GB" dirty="0"/>
          </a:p>
        </p:txBody>
      </p:sp>
      <p:cxnSp>
        <p:nvCxnSpPr>
          <p:cNvPr id="14" name="Straight Connector 13">
            <a:extLst>
              <a:ext uri="{FF2B5EF4-FFF2-40B4-BE49-F238E27FC236}">
                <a16:creationId xmlns:a16="http://schemas.microsoft.com/office/drawing/2014/main" id="{617DBF7D-A088-4BD1-B7FD-2FA3FE225320}"/>
              </a:ext>
            </a:extLst>
          </p:cNvPr>
          <p:cNvCxnSpPr>
            <a:cxnSpLocks/>
          </p:cNvCxnSpPr>
          <p:nvPr/>
        </p:nvCxnSpPr>
        <p:spPr>
          <a:xfrm>
            <a:off x="371475" y="2636838"/>
            <a:ext cx="11449050" cy="0"/>
          </a:xfrm>
          <a:prstGeom prst="line">
            <a:avLst/>
          </a:prstGeom>
          <a:noFill/>
          <a:ln w="19050" cap="flat" cmpd="sng" algn="ctr">
            <a:solidFill>
              <a:srgbClr val="000000">
                <a:lumMod val="75000"/>
                <a:lumOff val="25000"/>
              </a:srgbClr>
            </a:solidFill>
            <a:prstDash val="solid"/>
          </a:ln>
          <a:effectLst/>
        </p:spPr>
      </p:cxnSp>
      <p:sp>
        <p:nvSpPr>
          <p:cNvPr id="15" name="Text Placeholder 6">
            <a:extLst>
              <a:ext uri="{FF2B5EF4-FFF2-40B4-BE49-F238E27FC236}">
                <a16:creationId xmlns:a16="http://schemas.microsoft.com/office/drawing/2014/main" id="{113DAFAA-F1A6-4B0B-B379-256AC7B5CC3D}"/>
              </a:ext>
            </a:extLst>
          </p:cNvPr>
          <p:cNvSpPr txBox="1">
            <a:spLocks/>
          </p:cNvSpPr>
          <p:nvPr/>
        </p:nvSpPr>
        <p:spPr>
          <a:xfrm>
            <a:off x="823929" y="3428855"/>
            <a:ext cx="6777021" cy="2215991"/>
          </a:xfrm>
          <a:prstGeom prst="rect">
            <a:avLst/>
          </a:prstGeom>
        </p:spPr>
        <p:txBody>
          <a:bodyPr wrap="square"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0" i="0" u="none" strike="noStrike" cap="none" spc="0" baseline="0">
                <a:solidFill>
                  <a:schemeClr val="tx1"/>
                </a:solidFill>
                <a:uFillTx/>
                <a:latin typeface="+mn-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algn="ctr"/>
            <a:r>
              <a:rPr lang="en-GB" sz="3200" dirty="0"/>
              <a:t>I would not accept the shared</a:t>
            </a:r>
          </a:p>
          <a:p>
            <a:pPr algn="ctr"/>
            <a:r>
              <a:rPr lang="en-GB" sz="3200" dirty="0"/>
              <a:t>growth approach from any</a:t>
            </a:r>
          </a:p>
          <a:p>
            <a:pPr algn="ctr"/>
            <a:r>
              <a:rPr lang="en-GB" sz="3200" dirty="0"/>
              <a:t>agency. </a:t>
            </a:r>
            <a:r>
              <a:rPr lang="en-GB" sz="3200" b="1" dirty="0"/>
              <a:t>I want results. I need</a:t>
            </a:r>
          </a:p>
          <a:p>
            <a:pPr algn="ctr"/>
            <a:r>
              <a:rPr lang="en-GB" sz="3200" b="1" dirty="0"/>
              <a:t>results, otherwise I'm not going</a:t>
            </a:r>
          </a:p>
          <a:p>
            <a:pPr algn="ctr"/>
            <a:r>
              <a:rPr lang="en-GB" sz="3200" b="1" dirty="0"/>
              <a:t>to invest, it's as simple as that. </a:t>
            </a:r>
          </a:p>
        </p:txBody>
      </p:sp>
      <p:sp>
        <p:nvSpPr>
          <p:cNvPr id="17" name="Freeform 5">
            <a:extLst>
              <a:ext uri="{FF2B5EF4-FFF2-40B4-BE49-F238E27FC236}">
                <a16:creationId xmlns:a16="http://schemas.microsoft.com/office/drawing/2014/main" id="{BFD5EB88-9D1E-4888-8FAE-418C0DED4767}"/>
              </a:ext>
            </a:extLst>
          </p:cNvPr>
          <p:cNvSpPr>
            <a:spLocks noChangeAspect="1" noEditPoints="1"/>
          </p:cNvSpPr>
          <p:nvPr/>
        </p:nvSpPr>
        <p:spPr bwMode="auto">
          <a:xfrm>
            <a:off x="568575" y="3161570"/>
            <a:ext cx="550629" cy="534569"/>
          </a:xfrm>
          <a:custGeom>
            <a:avLst/>
            <a:gdLst>
              <a:gd name="T0" fmla="*/ 0 w 960"/>
              <a:gd name="T1" fmla="*/ 932 h 932"/>
              <a:gd name="T2" fmla="*/ 0 w 960"/>
              <a:gd name="T3" fmla="*/ 507 h 932"/>
              <a:gd name="T4" fmla="*/ 282 w 960"/>
              <a:gd name="T5" fmla="*/ 0 h 932"/>
              <a:gd name="T6" fmla="*/ 445 w 960"/>
              <a:gd name="T7" fmla="*/ 0 h 932"/>
              <a:gd name="T8" fmla="*/ 227 w 960"/>
              <a:gd name="T9" fmla="*/ 507 h 932"/>
              <a:gd name="T10" fmla="*/ 409 w 960"/>
              <a:gd name="T11" fmla="*/ 507 h 932"/>
              <a:gd name="T12" fmla="*/ 409 w 960"/>
              <a:gd name="T13" fmla="*/ 932 h 932"/>
              <a:gd name="T14" fmla="*/ 0 w 960"/>
              <a:gd name="T15" fmla="*/ 932 h 932"/>
              <a:gd name="T16" fmla="*/ 542 w 960"/>
              <a:gd name="T17" fmla="*/ 932 h 932"/>
              <a:gd name="T18" fmla="*/ 542 w 960"/>
              <a:gd name="T19" fmla="*/ 507 h 932"/>
              <a:gd name="T20" fmla="*/ 824 w 960"/>
              <a:gd name="T21" fmla="*/ 0 h 932"/>
              <a:gd name="T22" fmla="*/ 960 w 960"/>
              <a:gd name="T23" fmla="*/ 0 h 932"/>
              <a:gd name="T24" fmla="*/ 762 w 960"/>
              <a:gd name="T25" fmla="*/ 507 h 932"/>
              <a:gd name="T26" fmla="*/ 960 w 960"/>
              <a:gd name="T27" fmla="*/ 507 h 932"/>
              <a:gd name="T28" fmla="*/ 960 w 960"/>
              <a:gd name="T29" fmla="*/ 932 h 932"/>
              <a:gd name="T30" fmla="*/ 542 w 960"/>
              <a:gd name="T3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932">
                <a:moveTo>
                  <a:pt x="0" y="932"/>
                </a:moveTo>
                <a:lnTo>
                  <a:pt x="0" y="507"/>
                </a:lnTo>
                <a:lnTo>
                  <a:pt x="282" y="0"/>
                </a:lnTo>
                <a:lnTo>
                  <a:pt x="445" y="0"/>
                </a:lnTo>
                <a:lnTo>
                  <a:pt x="227" y="507"/>
                </a:lnTo>
                <a:lnTo>
                  <a:pt x="409" y="507"/>
                </a:lnTo>
                <a:lnTo>
                  <a:pt x="409" y="932"/>
                </a:lnTo>
                <a:lnTo>
                  <a:pt x="0" y="932"/>
                </a:lnTo>
                <a:close/>
                <a:moveTo>
                  <a:pt x="542" y="932"/>
                </a:moveTo>
                <a:lnTo>
                  <a:pt x="542" y="507"/>
                </a:lnTo>
                <a:lnTo>
                  <a:pt x="824" y="0"/>
                </a:lnTo>
                <a:lnTo>
                  <a:pt x="960" y="0"/>
                </a:lnTo>
                <a:lnTo>
                  <a:pt x="762" y="507"/>
                </a:lnTo>
                <a:lnTo>
                  <a:pt x="960" y="507"/>
                </a:lnTo>
                <a:lnTo>
                  <a:pt x="960" y="932"/>
                </a:lnTo>
                <a:lnTo>
                  <a:pt x="542" y="9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 name="Freeform 9">
            <a:extLst>
              <a:ext uri="{FF2B5EF4-FFF2-40B4-BE49-F238E27FC236}">
                <a16:creationId xmlns:a16="http://schemas.microsoft.com/office/drawing/2014/main" id="{DD7DFF03-2A1A-4E97-B2CC-90EF7172E7CC}"/>
              </a:ext>
            </a:extLst>
          </p:cNvPr>
          <p:cNvSpPr>
            <a:spLocks noChangeAspect="1" noEditPoints="1"/>
          </p:cNvSpPr>
          <p:nvPr/>
        </p:nvSpPr>
        <p:spPr bwMode="auto">
          <a:xfrm>
            <a:off x="7555455" y="5555621"/>
            <a:ext cx="550055" cy="534568"/>
          </a:xfrm>
          <a:custGeom>
            <a:avLst/>
            <a:gdLst>
              <a:gd name="T0" fmla="*/ 415 w 959"/>
              <a:gd name="T1" fmla="*/ 0 h 932"/>
              <a:gd name="T2" fmla="*/ 415 w 959"/>
              <a:gd name="T3" fmla="*/ 426 h 932"/>
              <a:gd name="T4" fmla="*/ 138 w 959"/>
              <a:gd name="T5" fmla="*/ 932 h 932"/>
              <a:gd name="T6" fmla="*/ 0 w 959"/>
              <a:gd name="T7" fmla="*/ 932 h 932"/>
              <a:gd name="T8" fmla="*/ 200 w 959"/>
              <a:gd name="T9" fmla="*/ 426 h 932"/>
              <a:gd name="T10" fmla="*/ 0 w 959"/>
              <a:gd name="T11" fmla="*/ 426 h 932"/>
              <a:gd name="T12" fmla="*/ 0 w 959"/>
              <a:gd name="T13" fmla="*/ 0 h 932"/>
              <a:gd name="T14" fmla="*/ 415 w 959"/>
              <a:gd name="T15" fmla="*/ 0 h 932"/>
              <a:gd name="T16" fmla="*/ 959 w 959"/>
              <a:gd name="T17" fmla="*/ 0 h 932"/>
              <a:gd name="T18" fmla="*/ 959 w 959"/>
              <a:gd name="T19" fmla="*/ 426 h 932"/>
              <a:gd name="T20" fmla="*/ 678 w 959"/>
              <a:gd name="T21" fmla="*/ 932 h 932"/>
              <a:gd name="T22" fmla="*/ 518 w 959"/>
              <a:gd name="T23" fmla="*/ 932 h 932"/>
              <a:gd name="T24" fmla="*/ 733 w 959"/>
              <a:gd name="T25" fmla="*/ 426 h 932"/>
              <a:gd name="T26" fmla="*/ 554 w 959"/>
              <a:gd name="T27" fmla="*/ 426 h 932"/>
              <a:gd name="T28" fmla="*/ 554 w 959"/>
              <a:gd name="T29" fmla="*/ 0 h 932"/>
              <a:gd name="T30" fmla="*/ 959 w 959"/>
              <a:gd name="T31"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932">
                <a:moveTo>
                  <a:pt x="415" y="0"/>
                </a:moveTo>
                <a:lnTo>
                  <a:pt x="415" y="426"/>
                </a:lnTo>
                <a:lnTo>
                  <a:pt x="138" y="932"/>
                </a:lnTo>
                <a:lnTo>
                  <a:pt x="0" y="932"/>
                </a:lnTo>
                <a:lnTo>
                  <a:pt x="200" y="426"/>
                </a:lnTo>
                <a:lnTo>
                  <a:pt x="0" y="426"/>
                </a:lnTo>
                <a:lnTo>
                  <a:pt x="0" y="0"/>
                </a:lnTo>
                <a:lnTo>
                  <a:pt x="415" y="0"/>
                </a:lnTo>
                <a:close/>
                <a:moveTo>
                  <a:pt x="959" y="0"/>
                </a:moveTo>
                <a:lnTo>
                  <a:pt x="959" y="426"/>
                </a:lnTo>
                <a:lnTo>
                  <a:pt x="678" y="932"/>
                </a:lnTo>
                <a:lnTo>
                  <a:pt x="518" y="932"/>
                </a:lnTo>
                <a:lnTo>
                  <a:pt x="733" y="426"/>
                </a:lnTo>
                <a:lnTo>
                  <a:pt x="554" y="426"/>
                </a:lnTo>
                <a:lnTo>
                  <a:pt x="554" y="0"/>
                </a:lnTo>
                <a:lnTo>
                  <a:pt x="95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9" name="TextBox 18">
            <a:extLst>
              <a:ext uri="{FF2B5EF4-FFF2-40B4-BE49-F238E27FC236}">
                <a16:creationId xmlns:a16="http://schemas.microsoft.com/office/drawing/2014/main" id="{805B5A9C-C464-48A4-8D0B-EEA22FE87208}"/>
              </a:ext>
            </a:extLst>
          </p:cNvPr>
          <p:cNvSpPr txBox="1"/>
          <p:nvPr/>
        </p:nvSpPr>
        <p:spPr>
          <a:xfrm>
            <a:off x="8705850" y="3982852"/>
            <a:ext cx="3199607"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1530"/>
            <a:r>
              <a:rPr lang="en-GB" sz="2400" b="1" dirty="0">
                <a:solidFill>
                  <a:schemeClr val="tx1"/>
                </a:solidFill>
                <a:latin typeface="+mn-lt"/>
                <a:cs typeface="Arial" panose="020B0604020202020204" pitchFamily="34" charset="0"/>
              </a:rPr>
              <a:t>Neil Dillon, Marketing Director, London City Airport</a:t>
            </a:r>
            <a:endParaRPr lang="en-US" sz="24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0615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37085CE-F50B-48D9-B167-9035381411E7}"/>
              </a:ext>
            </a:extLst>
          </p:cNvPr>
          <p:cNvSpPr>
            <a:spLocks noGrp="1"/>
          </p:cNvSpPr>
          <p:nvPr>
            <p:ph type="body" sz="quarter" idx="10"/>
          </p:nvPr>
        </p:nvSpPr>
        <p:spPr>
          <a:xfrm>
            <a:off x="371474" y="368300"/>
            <a:ext cx="7561264" cy="498598"/>
          </a:xfrm>
        </p:spPr>
        <p:txBody>
          <a:bodyPr/>
          <a:lstStyle/>
          <a:p>
            <a:r>
              <a:rPr lang="en-GB" dirty="0"/>
              <a:t>The Future of Brand &amp; Agency Relationships </a:t>
            </a:r>
          </a:p>
          <a:p>
            <a:endParaRPr lang="en-GB" sz="1800" dirty="0"/>
          </a:p>
        </p:txBody>
      </p:sp>
      <p:sp>
        <p:nvSpPr>
          <p:cNvPr id="29" name="Slide Number Placeholder 28">
            <a:extLst>
              <a:ext uri="{FF2B5EF4-FFF2-40B4-BE49-F238E27FC236}">
                <a16:creationId xmlns:a16="http://schemas.microsoft.com/office/drawing/2014/main" id="{98D109C9-17A1-48D7-B18B-FA6FD1F0D496}"/>
              </a:ext>
            </a:extLst>
          </p:cNvPr>
          <p:cNvSpPr>
            <a:spLocks noGrp="1"/>
          </p:cNvSpPr>
          <p:nvPr>
            <p:ph type="sldNum" sz="quarter" idx="14"/>
          </p:nvPr>
        </p:nvSpPr>
        <p:spPr>
          <a:xfrm>
            <a:off x="11460525" y="6561138"/>
            <a:ext cx="360000" cy="123111"/>
          </a:xfrm>
        </p:spPr>
        <p:txBody>
          <a:bodyPr/>
          <a:lstStyle/>
          <a:p>
            <a:fld id="{0A52C1A0-709D-4F84-8CF1-F4FFD20C93B3}" type="slidenum">
              <a:rPr lang="en-GB" smtClean="0"/>
              <a:pPr/>
              <a:t>2</a:t>
            </a:fld>
            <a:endParaRPr lang="en-GB" dirty="0"/>
          </a:p>
        </p:txBody>
      </p:sp>
      <p:sp>
        <p:nvSpPr>
          <p:cNvPr id="3" name="Text Placeholder 2">
            <a:extLst>
              <a:ext uri="{FF2B5EF4-FFF2-40B4-BE49-F238E27FC236}">
                <a16:creationId xmlns:a16="http://schemas.microsoft.com/office/drawing/2014/main" id="{8EC612CA-B9D2-44A7-9FD0-5C37A612B558}"/>
              </a:ext>
            </a:extLst>
          </p:cNvPr>
          <p:cNvSpPr>
            <a:spLocks noGrp="1"/>
          </p:cNvSpPr>
          <p:nvPr>
            <p:ph type="body" sz="quarter" idx="13"/>
          </p:nvPr>
        </p:nvSpPr>
        <p:spPr/>
        <p:txBody>
          <a:bodyPr/>
          <a:lstStyle/>
          <a:p>
            <a:r>
              <a:rPr lang="en-GB" dirty="0"/>
              <a:t>IPA Business Growth Conference </a:t>
            </a:r>
          </a:p>
        </p:txBody>
      </p:sp>
      <p:graphicFrame>
        <p:nvGraphicFramePr>
          <p:cNvPr id="6" name="Table 8">
            <a:extLst>
              <a:ext uri="{FF2B5EF4-FFF2-40B4-BE49-F238E27FC236}">
                <a16:creationId xmlns:a16="http://schemas.microsoft.com/office/drawing/2014/main" id="{9E75E9FE-7C8C-42AD-9B95-61CC14689BFC}"/>
              </a:ext>
            </a:extLst>
          </p:cNvPr>
          <p:cNvGraphicFramePr>
            <a:graphicFrameLocks/>
          </p:cNvGraphicFramePr>
          <p:nvPr>
            <p:extLst>
              <p:ext uri="{D42A27DB-BD31-4B8C-83A1-F6EECF244321}">
                <p14:modId xmlns:p14="http://schemas.microsoft.com/office/powerpoint/2010/main" val="1829536652"/>
              </p:ext>
            </p:extLst>
          </p:nvPr>
        </p:nvGraphicFramePr>
        <p:xfrm>
          <a:off x="371475" y="1390650"/>
          <a:ext cx="11449050" cy="5099050"/>
        </p:xfrm>
        <a:graphic>
          <a:graphicData uri="http://schemas.openxmlformats.org/drawingml/2006/table">
            <a:tbl>
              <a:tblPr firstRow="1" bandRow="1">
                <a:tableStyleId>{5C22544A-7EE6-4342-B048-85BDC9FD1C3A}</a:tableStyleId>
              </a:tblPr>
              <a:tblGrid>
                <a:gridCol w="3816350">
                  <a:extLst>
                    <a:ext uri="{9D8B030D-6E8A-4147-A177-3AD203B41FA5}">
                      <a16:colId xmlns:a16="http://schemas.microsoft.com/office/drawing/2014/main" val="2640643647"/>
                    </a:ext>
                  </a:extLst>
                </a:gridCol>
                <a:gridCol w="3816350">
                  <a:extLst>
                    <a:ext uri="{9D8B030D-6E8A-4147-A177-3AD203B41FA5}">
                      <a16:colId xmlns:a16="http://schemas.microsoft.com/office/drawing/2014/main" val="473699452"/>
                    </a:ext>
                  </a:extLst>
                </a:gridCol>
                <a:gridCol w="3816350">
                  <a:extLst>
                    <a:ext uri="{9D8B030D-6E8A-4147-A177-3AD203B41FA5}">
                      <a16:colId xmlns:a16="http://schemas.microsoft.com/office/drawing/2014/main" val="4163441404"/>
                    </a:ext>
                  </a:extLst>
                </a:gridCol>
              </a:tblGrid>
              <a:tr h="5099050">
                <a:tc>
                  <a:txBody>
                    <a:bodyPr/>
                    <a:lstStyle/>
                    <a:p>
                      <a:pPr marL="0" marR="0" lvl="0" indent="0" algn="ctr" defTabSz="410765" eaLnBrk="1" fontAlgn="auto" latinLnBrk="0" hangingPunct="1">
                        <a:lnSpc>
                          <a:spcPct val="100000"/>
                        </a:lnSpc>
                        <a:spcBef>
                          <a:spcPts val="0"/>
                        </a:spcBef>
                        <a:spcAft>
                          <a:spcPts val="0"/>
                        </a:spcAft>
                        <a:buClrTx/>
                        <a:buSzTx/>
                        <a:buFontTx/>
                        <a:buNone/>
                        <a:tabLst/>
                        <a:defRPr/>
                      </a:pPr>
                      <a:r>
                        <a:rPr lang="en-GB" sz="8800" b="1" dirty="0">
                          <a:solidFill>
                            <a:schemeClr val="tx1"/>
                          </a:solidFill>
                          <a:latin typeface="+mj-lt"/>
                          <a:ea typeface="Arial"/>
                          <a:cs typeface="Arial"/>
                          <a:sym typeface="Arial"/>
                        </a:rPr>
                        <a:t>1.</a:t>
                      </a:r>
                    </a:p>
                    <a:p>
                      <a:pPr marL="0" marR="0" lvl="0" indent="0" algn="ctr" defTabSz="410765" eaLnBrk="1" fontAlgn="auto" latinLnBrk="0" hangingPunct="1">
                        <a:lnSpc>
                          <a:spcPct val="100000"/>
                        </a:lnSpc>
                        <a:spcBef>
                          <a:spcPts val="0"/>
                        </a:spcBef>
                        <a:spcAft>
                          <a:spcPts val="0"/>
                        </a:spcAft>
                        <a:buClrTx/>
                        <a:buSzTx/>
                        <a:buFontTx/>
                        <a:buNone/>
                        <a:tabLst/>
                        <a:defRPr/>
                      </a:pPr>
                      <a:endParaRPr lang="en-GB" sz="2400" b="1" dirty="0">
                        <a:solidFill>
                          <a:schemeClr val="tx1"/>
                        </a:solidFill>
                        <a:latin typeface="+mj-lt"/>
                        <a:ea typeface="Arial"/>
                        <a:cs typeface="Arial"/>
                        <a:sym typeface="Arial"/>
                      </a:endParaRPr>
                    </a:p>
                    <a:p>
                      <a:pPr marL="0" marR="0" lvl="0" indent="0" algn="ctr" defTabSz="410765"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j-lt"/>
                          <a:ea typeface="Arial"/>
                          <a:cs typeface="Arial"/>
                          <a:sym typeface="Arial"/>
                        </a:rPr>
                        <a:t> </a:t>
                      </a:r>
                    </a:p>
                    <a:p>
                      <a:pPr marL="0" marR="0" lvl="0" indent="0" algn="ctr" defTabSz="410765"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j-lt"/>
                          <a:ea typeface="Arial"/>
                          <a:cs typeface="Arial"/>
                          <a:sym typeface="Arial"/>
                        </a:rPr>
                        <a:t>Consumer Landscape  </a:t>
                      </a:r>
                    </a:p>
                    <a:p>
                      <a:pPr marL="0" marR="0" lvl="0" indent="0" algn="ctr" defTabSz="410765"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mj-lt"/>
                          <a:ea typeface="Arial"/>
                          <a:cs typeface="Arial"/>
                          <a:sym typeface="Arial"/>
                        </a:rPr>
                        <a:t>in Flux: </a:t>
                      </a:r>
                    </a:p>
                    <a:p>
                      <a:pPr marL="0" marR="0" lvl="0" indent="0" algn="ctr" defTabSz="410765" eaLnBrk="1" fontAlgn="auto" latinLnBrk="0" hangingPunct="1">
                        <a:lnSpc>
                          <a:spcPct val="100000"/>
                        </a:lnSpc>
                        <a:spcBef>
                          <a:spcPts val="0"/>
                        </a:spcBef>
                        <a:spcAft>
                          <a:spcPts val="0"/>
                        </a:spcAft>
                        <a:buClrTx/>
                        <a:buSzTx/>
                        <a:buFontTx/>
                        <a:buNone/>
                        <a:tabLst/>
                        <a:defRPr/>
                      </a:pPr>
                      <a:r>
                        <a:rPr lang="en-GB" sz="2400" b="1" dirty="0">
                          <a:solidFill>
                            <a:schemeClr val="bg2"/>
                          </a:solidFill>
                          <a:latin typeface="+mj-lt"/>
                          <a:ea typeface="Arial"/>
                          <a:cs typeface="Arial"/>
                          <a:sym typeface="Arial"/>
                        </a:rPr>
                        <a:t>Navigating consumer futures in the 2020s</a:t>
                      </a:r>
                      <a:endParaRPr lang="en-GB" sz="2400" dirty="0">
                        <a:solidFill>
                          <a:schemeClr val="bg2"/>
                        </a:solidFill>
                      </a:endParaRPr>
                    </a:p>
                  </a:txBody>
                  <a:tcPr anchor="ctr">
                    <a:lnL w="12700" cmpd="sng">
                      <a:noFill/>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0"/>
                        </a:spcAft>
                        <a:buClrTx/>
                        <a:buSzTx/>
                        <a:buFontTx/>
                        <a:buNone/>
                        <a:tabLst/>
                        <a:defRPr/>
                      </a:pPr>
                      <a:r>
                        <a:rPr kumimoji="0" lang="en-GB" sz="8800" b="1" i="0" u="none" strike="noStrike" kern="0" cap="none" spc="0" normalizeH="0" baseline="0" noProof="0" dirty="0">
                          <a:ln>
                            <a:noFill/>
                          </a:ln>
                          <a:solidFill>
                            <a:srgbClr val="29005A"/>
                          </a:solidFill>
                          <a:effectLst/>
                          <a:uLnTx/>
                          <a:uFillTx/>
                          <a:latin typeface="Arial"/>
                          <a:ea typeface="Arial"/>
                          <a:cs typeface="Arial"/>
                          <a:sym typeface="Arial"/>
                        </a:rPr>
                        <a:t>2.</a:t>
                      </a:r>
                    </a:p>
                    <a:p>
                      <a:pPr marL="0" marR="0" lvl="0" indent="0" algn="ctr" defTabSz="410765"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29005A"/>
                        </a:solidFill>
                        <a:effectLst/>
                        <a:uLnTx/>
                        <a:uFillTx/>
                        <a:latin typeface="Arial"/>
                        <a:ea typeface="Arial"/>
                        <a:cs typeface="Arial"/>
                        <a:sym typeface="Arial"/>
                      </a:endParaRPr>
                    </a:p>
                    <a:p>
                      <a:pPr marL="0" marR="0" lvl="0" indent="0" algn="ctr" defTabSz="410765"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29005A"/>
                          </a:solidFill>
                          <a:effectLst/>
                          <a:uLnTx/>
                          <a:uFillTx/>
                          <a:latin typeface="Arial"/>
                          <a:ea typeface="Arial"/>
                          <a:cs typeface="Arial"/>
                          <a:sym typeface="Arial"/>
                        </a:rPr>
                        <a:t> </a:t>
                      </a:r>
                    </a:p>
                    <a:p>
                      <a:pPr marL="0" marR="0" lvl="0" indent="0" algn="ctr" defTabSz="410765"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29005A"/>
                          </a:solidFill>
                          <a:effectLst/>
                          <a:uLnTx/>
                          <a:uFillTx/>
                          <a:latin typeface="Arial"/>
                          <a:ea typeface="Arial"/>
                          <a:cs typeface="Arial"/>
                          <a:sym typeface="Arial"/>
                        </a:rPr>
                        <a:t>Industry Futures:</a:t>
                      </a:r>
                    </a:p>
                    <a:p>
                      <a:pPr marL="0" marR="0" lvl="0" indent="0" algn="ctr" defTabSz="410765"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5E00E6"/>
                          </a:solidFill>
                          <a:effectLst/>
                          <a:uLnTx/>
                          <a:uFillTx/>
                          <a:latin typeface="Arial"/>
                          <a:ea typeface="Arial"/>
                          <a:cs typeface="Arial"/>
                          <a:sym typeface="Arial"/>
                        </a:rPr>
                        <a:t> Forces shaping the future of </a:t>
                      </a:r>
                    </a:p>
                    <a:p>
                      <a:pPr marL="0" marR="0" lvl="0" indent="0" algn="ctr" defTabSz="410765"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5E00E6"/>
                          </a:solidFill>
                          <a:effectLst/>
                          <a:uLnTx/>
                          <a:uFillTx/>
                          <a:latin typeface="Arial"/>
                          <a:ea typeface="Arial"/>
                          <a:cs typeface="Arial"/>
                          <a:sym typeface="Arial"/>
                        </a:rPr>
                        <a:t>advertising </a:t>
                      </a:r>
                      <a:endParaRPr kumimoji="0" lang="en-GB" sz="2400" b="1" i="0" u="none" strike="noStrike" kern="0" cap="none" spc="0" normalizeH="0" baseline="0" noProof="0" dirty="0">
                        <a:ln>
                          <a:noFill/>
                        </a:ln>
                        <a:solidFill>
                          <a:srgbClr val="5E00E6"/>
                        </a:solidFill>
                        <a:effectLst/>
                        <a:uLnTx/>
                        <a:uFillTx/>
                        <a:latin typeface="+mn-lt"/>
                        <a:ea typeface="+mn-ea"/>
                        <a:cs typeface="+mn-cs"/>
                        <a:sym typeface="Aria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0"/>
                        </a:spcAft>
                        <a:buClrTx/>
                        <a:buSzTx/>
                        <a:buFontTx/>
                        <a:buNone/>
                        <a:tabLst/>
                        <a:defRPr/>
                      </a:pPr>
                      <a:r>
                        <a:rPr kumimoji="0" lang="en-GB" sz="8800" b="1" i="0" u="none" strike="noStrike" kern="0" cap="none" spc="0" normalizeH="0" baseline="0" noProof="0" dirty="0">
                          <a:ln>
                            <a:noFill/>
                          </a:ln>
                          <a:solidFill>
                            <a:srgbClr val="29005A"/>
                          </a:solidFill>
                          <a:effectLst/>
                          <a:uLnTx/>
                          <a:uFillTx/>
                          <a:latin typeface="Arial"/>
                          <a:ea typeface="Arial"/>
                          <a:cs typeface="Arial"/>
                          <a:sym typeface="Arial"/>
                        </a:rPr>
                        <a:t>3.</a:t>
                      </a:r>
                    </a:p>
                    <a:p>
                      <a:pPr marL="0" marR="0" lvl="0" indent="0" algn="ctr" defTabSz="410765"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srgbClr val="29005A"/>
                        </a:solidFill>
                        <a:effectLst/>
                        <a:uLnTx/>
                        <a:uFillTx/>
                        <a:latin typeface="Arial"/>
                        <a:ea typeface="Arial"/>
                        <a:cs typeface="Arial"/>
                        <a:sym typeface="Arial"/>
                      </a:endParaRPr>
                    </a:p>
                    <a:p>
                      <a:pPr marL="0" marR="0" lvl="0" indent="0" algn="ctr" defTabSz="410765"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29005A"/>
                          </a:solidFill>
                          <a:effectLst/>
                          <a:uLnTx/>
                          <a:uFillTx/>
                          <a:latin typeface="Arial"/>
                          <a:ea typeface="Arial"/>
                          <a:cs typeface="Arial"/>
                          <a:sym typeface="Arial"/>
                        </a:rPr>
                        <a:t> </a:t>
                      </a:r>
                    </a:p>
                    <a:p>
                      <a:pPr marL="0" marR="0" lvl="0" indent="0" algn="ctr" defTabSz="410765"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29005A"/>
                          </a:solidFill>
                          <a:effectLst/>
                          <a:uLnTx/>
                          <a:uFillTx/>
                          <a:latin typeface="Arial"/>
                          <a:ea typeface="Arial"/>
                          <a:cs typeface="Arial"/>
                          <a:sym typeface="Arial"/>
                        </a:rPr>
                        <a:t>Future Brand-Agency Relationships: </a:t>
                      </a:r>
                    </a:p>
                    <a:p>
                      <a:pPr marL="0" marR="0" lvl="0" indent="0" algn="ctr" defTabSz="410765"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5E00E6"/>
                          </a:solidFill>
                          <a:effectLst/>
                          <a:uLnTx/>
                          <a:uFillTx/>
                          <a:latin typeface="Arial"/>
                          <a:ea typeface="Arial"/>
                          <a:cs typeface="Arial"/>
                          <a:sym typeface="Arial"/>
                        </a:rPr>
                        <a:t>A pendulum of working models </a:t>
                      </a:r>
                      <a:endParaRPr kumimoji="0" lang="en-GB" sz="2400" b="1" i="0" u="none" strike="noStrike" kern="0" cap="none" spc="0" normalizeH="0" baseline="0" noProof="0" dirty="0">
                        <a:ln>
                          <a:noFill/>
                        </a:ln>
                        <a:solidFill>
                          <a:srgbClr val="5E00E6"/>
                        </a:solidFill>
                        <a:effectLst/>
                        <a:uLnTx/>
                        <a:uFillTx/>
                        <a:latin typeface="+mn-lt"/>
                        <a:ea typeface="+mn-ea"/>
                        <a:cs typeface="+mn-cs"/>
                        <a:sym typeface="Arial"/>
                      </a:endParaRPr>
                    </a:p>
                  </a:txBody>
                  <a:tcPr anchor="ctr">
                    <a:lnL w="1905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1052589"/>
                  </a:ext>
                </a:extLst>
              </a:tr>
            </a:tbl>
          </a:graphicData>
        </a:graphic>
      </p:graphicFrame>
    </p:spTree>
    <p:extLst>
      <p:ext uri="{BB962C8B-B14F-4D97-AF65-F5344CB8AC3E}">
        <p14:creationId xmlns:p14="http://schemas.microsoft.com/office/powerpoint/2010/main" val="204039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FCC3C29A-BE8D-0E46-BCFC-47109AE635F1}"/>
              </a:ext>
            </a:extLst>
          </p:cNvPr>
          <p:cNvSpPr txBox="1">
            <a:spLocks/>
          </p:cNvSpPr>
          <p:nvPr/>
        </p:nvSpPr>
        <p:spPr>
          <a:xfrm>
            <a:off x="371474" y="2168525"/>
            <a:ext cx="5724525" cy="692497"/>
          </a:xfrm>
          <a:prstGeom prst="rect">
            <a:avLst/>
          </a:prstGeom>
        </p:spPr>
        <p:txBody>
          <a:bodyPr lIns="0" tIns="0" rIns="0" bIns="0">
            <a:normAutofit/>
          </a:bodyPr>
          <a:lstStyle>
            <a:lvl1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9pPr>
          </a:lstStyle>
          <a:p>
            <a:pPr algn="l">
              <a:lnSpc>
                <a:spcPct val="90000"/>
              </a:lnSpc>
              <a:spcAft>
                <a:spcPts val="800"/>
              </a:spcAft>
              <a:buSzPct val="145000"/>
            </a:pPr>
            <a:endParaRPr lang="en-US" sz="5000" b="1" dirty="0">
              <a:solidFill>
                <a:schemeClr val="bg1"/>
              </a:solidFill>
              <a:latin typeface="+mj-lt"/>
              <a:ea typeface="+mj-ea"/>
              <a:cs typeface="+mj-cs"/>
              <a:sym typeface="Helvetica Neue"/>
            </a:endParaRPr>
          </a:p>
        </p:txBody>
      </p:sp>
      <p:sp>
        <p:nvSpPr>
          <p:cNvPr id="2" name="Title 1">
            <a:extLst>
              <a:ext uri="{FF2B5EF4-FFF2-40B4-BE49-F238E27FC236}">
                <a16:creationId xmlns:a16="http://schemas.microsoft.com/office/drawing/2014/main" id="{C68A0A4A-945E-4DA7-AD74-2FC1A8076838}"/>
              </a:ext>
            </a:extLst>
          </p:cNvPr>
          <p:cNvSpPr>
            <a:spLocks noGrp="1"/>
          </p:cNvSpPr>
          <p:nvPr>
            <p:ph type="title"/>
          </p:nvPr>
        </p:nvSpPr>
        <p:spPr>
          <a:xfrm>
            <a:off x="371476" y="2168525"/>
            <a:ext cx="4456163" cy="2769989"/>
          </a:xfrm>
        </p:spPr>
        <p:txBody>
          <a:bodyPr/>
          <a:lstStyle/>
          <a:p>
            <a:r>
              <a:rPr lang="en-GB" dirty="0">
                <a:sym typeface="Helvetica Neue"/>
              </a:rPr>
              <a:t>PART 3: Future Brand &amp; Agency Relationships</a:t>
            </a:r>
          </a:p>
        </p:txBody>
      </p:sp>
      <p:sp>
        <p:nvSpPr>
          <p:cNvPr id="10" name="Text Placeholder 9">
            <a:extLst>
              <a:ext uri="{FF2B5EF4-FFF2-40B4-BE49-F238E27FC236}">
                <a16:creationId xmlns:a16="http://schemas.microsoft.com/office/drawing/2014/main" id="{35393C48-FAAA-4F7B-8C3E-F1469EEC5C30}"/>
              </a:ext>
            </a:extLst>
          </p:cNvPr>
          <p:cNvSpPr>
            <a:spLocks noGrp="1"/>
          </p:cNvSpPr>
          <p:nvPr>
            <p:ph type="body" sz="quarter" idx="11"/>
          </p:nvPr>
        </p:nvSpPr>
        <p:spPr/>
        <p:txBody>
          <a:bodyPr/>
          <a:lstStyle/>
          <a:p>
            <a:r>
              <a:rPr lang="en-GB" dirty="0"/>
              <a:t> </a:t>
            </a:r>
          </a:p>
        </p:txBody>
      </p:sp>
      <p:sp>
        <p:nvSpPr>
          <p:cNvPr id="8" name="Text Placeholder 7">
            <a:extLst>
              <a:ext uri="{FF2B5EF4-FFF2-40B4-BE49-F238E27FC236}">
                <a16:creationId xmlns:a16="http://schemas.microsoft.com/office/drawing/2014/main" id="{C94CE060-9041-405F-9B73-142467C4C44B}"/>
              </a:ext>
            </a:extLst>
          </p:cNvPr>
          <p:cNvSpPr>
            <a:spLocks noGrp="1"/>
          </p:cNvSpPr>
          <p:nvPr>
            <p:ph type="body" sz="quarter" idx="10"/>
          </p:nvPr>
        </p:nvSpPr>
        <p:spPr/>
        <p:txBody>
          <a:bodyPr/>
          <a:lstStyle/>
          <a:p>
            <a:r>
              <a:rPr lang="en-GB" dirty="0"/>
              <a:t>The Future of Brand &amp; Agency Relationships </a:t>
            </a:r>
          </a:p>
        </p:txBody>
      </p:sp>
      <p:sp>
        <p:nvSpPr>
          <p:cNvPr id="12" name="Text Placeholder 11">
            <a:extLst>
              <a:ext uri="{FF2B5EF4-FFF2-40B4-BE49-F238E27FC236}">
                <a16:creationId xmlns:a16="http://schemas.microsoft.com/office/drawing/2014/main" id="{B0549F09-8B6E-424F-A315-2E9DD3FE6771}"/>
              </a:ext>
            </a:extLst>
          </p:cNvPr>
          <p:cNvSpPr>
            <a:spLocks noGrp="1"/>
          </p:cNvSpPr>
          <p:nvPr>
            <p:ph type="body" sz="quarter" idx="13"/>
          </p:nvPr>
        </p:nvSpPr>
        <p:spPr>
          <a:xfrm>
            <a:off x="371475" y="642144"/>
            <a:ext cx="7561264" cy="249299"/>
          </a:xfrm>
        </p:spPr>
        <p:txBody>
          <a:bodyPr/>
          <a:lstStyle/>
          <a:p>
            <a:r>
              <a:rPr lang="en-GB" dirty="0"/>
              <a:t>IPA Business Growth Conference </a:t>
            </a:r>
          </a:p>
        </p:txBody>
      </p:sp>
      <p:sp>
        <p:nvSpPr>
          <p:cNvPr id="14" name="Line">
            <a:extLst>
              <a:ext uri="{FF2B5EF4-FFF2-40B4-BE49-F238E27FC236}">
                <a16:creationId xmlns:a16="http://schemas.microsoft.com/office/drawing/2014/main" id="{D2146986-4D6A-473B-B38C-E3717443D957}"/>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15" name="Group 4">
            <a:extLst>
              <a:ext uri="{FF2B5EF4-FFF2-40B4-BE49-F238E27FC236}">
                <a16:creationId xmlns:a16="http://schemas.microsoft.com/office/drawing/2014/main" id="{CF70588B-42CF-4366-946A-1849EB3F80C9}"/>
              </a:ext>
            </a:extLst>
          </p:cNvPr>
          <p:cNvGrpSpPr>
            <a:grpSpLocks noChangeAspect="1"/>
          </p:cNvGrpSpPr>
          <p:nvPr/>
        </p:nvGrpSpPr>
        <p:grpSpPr bwMode="auto">
          <a:xfrm>
            <a:off x="11296078" y="368300"/>
            <a:ext cx="524447" cy="468313"/>
            <a:chOff x="7024" y="3734"/>
            <a:chExt cx="1308" cy="1168"/>
          </a:xfrm>
          <a:solidFill>
            <a:schemeClr val="bg1"/>
          </a:solidFill>
        </p:grpSpPr>
        <p:sp>
          <p:nvSpPr>
            <p:cNvPr id="16" name="Rectangle 5">
              <a:extLst>
                <a:ext uri="{FF2B5EF4-FFF2-40B4-BE49-F238E27FC236}">
                  <a16:creationId xmlns:a16="http://schemas.microsoft.com/office/drawing/2014/main" id="{FAEA00A6-F05F-44DC-8FB2-FC563AF0D7E2}"/>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7" name="Rectangle 6">
              <a:extLst>
                <a:ext uri="{FF2B5EF4-FFF2-40B4-BE49-F238E27FC236}">
                  <a16:creationId xmlns:a16="http://schemas.microsoft.com/office/drawing/2014/main" id="{84941FC6-D75E-4D6B-B7C8-9E9DD9B94066}"/>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8" name="Rectangle 7">
              <a:extLst>
                <a:ext uri="{FF2B5EF4-FFF2-40B4-BE49-F238E27FC236}">
                  <a16:creationId xmlns:a16="http://schemas.microsoft.com/office/drawing/2014/main" id="{4779A7DD-E439-47CA-A6AC-0C21D324194E}"/>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Tree>
    <p:extLst>
      <p:ext uri="{BB962C8B-B14F-4D97-AF65-F5344CB8AC3E}">
        <p14:creationId xmlns:p14="http://schemas.microsoft.com/office/powerpoint/2010/main" val="411403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6E06A98-D927-4408-9298-33E1875E106F}"/>
              </a:ext>
            </a:extLst>
          </p:cNvPr>
          <p:cNvSpPr>
            <a:spLocks noGrp="1"/>
          </p:cNvSpPr>
          <p:nvPr>
            <p:ph type="body" sz="quarter" idx="10"/>
          </p:nvPr>
        </p:nvSpPr>
        <p:spPr>
          <a:xfrm>
            <a:off x="371474" y="368300"/>
            <a:ext cx="7561264" cy="249299"/>
          </a:xfrm>
        </p:spPr>
        <p:txBody>
          <a:bodyPr/>
          <a:lstStyle/>
          <a:p>
            <a:r>
              <a:rPr lang="en-GB" dirty="0"/>
              <a:t>The Future of Brand &amp; Agency Relationships </a:t>
            </a:r>
          </a:p>
        </p:txBody>
      </p:sp>
      <p:sp>
        <p:nvSpPr>
          <p:cNvPr id="10" name="Text Placeholder 9">
            <a:extLst>
              <a:ext uri="{FF2B5EF4-FFF2-40B4-BE49-F238E27FC236}">
                <a16:creationId xmlns:a16="http://schemas.microsoft.com/office/drawing/2014/main" id="{AF9892D9-D256-4D96-A167-E3EB00990882}"/>
              </a:ext>
            </a:extLst>
          </p:cNvPr>
          <p:cNvSpPr>
            <a:spLocks noGrp="1"/>
          </p:cNvSpPr>
          <p:nvPr>
            <p:ph type="body" sz="quarter" idx="11"/>
          </p:nvPr>
        </p:nvSpPr>
        <p:spPr>
          <a:xfrm>
            <a:off x="371475" y="642144"/>
            <a:ext cx="7561264" cy="249299"/>
          </a:xfrm>
        </p:spPr>
        <p:txBody>
          <a:bodyPr/>
          <a:lstStyle/>
          <a:p>
            <a:r>
              <a:rPr lang="en-GB" dirty="0"/>
              <a:t>IPA Business Growth Conference </a:t>
            </a:r>
          </a:p>
        </p:txBody>
      </p:sp>
      <p:sp>
        <p:nvSpPr>
          <p:cNvPr id="8" name="Title 7">
            <a:extLst>
              <a:ext uri="{FF2B5EF4-FFF2-40B4-BE49-F238E27FC236}">
                <a16:creationId xmlns:a16="http://schemas.microsoft.com/office/drawing/2014/main" id="{5964F756-6EAF-463D-8B80-437CD50BE989}"/>
              </a:ext>
            </a:extLst>
          </p:cNvPr>
          <p:cNvSpPr>
            <a:spLocks noGrp="1"/>
          </p:cNvSpPr>
          <p:nvPr>
            <p:ph type="title"/>
          </p:nvPr>
        </p:nvSpPr>
        <p:spPr/>
        <p:txBody>
          <a:bodyPr/>
          <a:lstStyle/>
          <a:p>
            <a:r>
              <a:rPr lang="en-US" dirty="0"/>
              <a:t>Pendulum of working models </a:t>
            </a:r>
            <a:endParaRPr lang="en-GB" dirty="0"/>
          </a:p>
        </p:txBody>
      </p:sp>
      <p:sp>
        <p:nvSpPr>
          <p:cNvPr id="7" name="Slide Number Placeholder 6">
            <a:extLst>
              <a:ext uri="{FF2B5EF4-FFF2-40B4-BE49-F238E27FC236}">
                <a16:creationId xmlns:a16="http://schemas.microsoft.com/office/drawing/2014/main" id="{9591130B-DB6D-4EF2-AB39-A7A940948580}"/>
              </a:ext>
            </a:extLst>
          </p:cNvPr>
          <p:cNvSpPr>
            <a:spLocks noGrp="1"/>
          </p:cNvSpPr>
          <p:nvPr>
            <p:ph type="sldNum" sz="quarter" idx="14"/>
          </p:nvPr>
        </p:nvSpPr>
        <p:spPr/>
        <p:txBody>
          <a:bodyPr/>
          <a:lstStyle/>
          <a:p>
            <a:fld id="{0A52C1A0-709D-4F84-8CF1-F4FFD20C93B3}" type="slidenum">
              <a:rPr lang="en-GB" smtClean="0"/>
              <a:pPr/>
              <a:t>21</a:t>
            </a:fld>
            <a:endParaRPr lang="en-GB" dirty="0"/>
          </a:p>
        </p:txBody>
      </p:sp>
      <p:sp>
        <p:nvSpPr>
          <p:cNvPr id="13" name="Arrow: Left-Right 12">
            <a:extLst>
              <a:ext uri="{FF2B5EF4-FFF2-40B4-BE49-F238E27FC236}">
                <a16:creationId xmlns:a16="http://schemas.microsoft.com/office/drawing/2014/main" id="{D95B38A4-357D-4049-AABE-FBAC3656E002}"/>
              </a:ext>
            </a:extLst>
          </p:cNvPr>
          <p:cNvSpPr/>
          <p:nvPr/>
        </p:nvSpPr>
        <p:spPr>
          <a:xfrm>
            <a:off x="2994171" y="4880634"/>
            <a:ext cx="6602744" cy="380144"/>
          </a:xfrm>
          <a:prstGeom prst="lef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sym typeface="Helvetica Neue Medium"/>
            </a:endParaRPr>
          </a:p>
        </p:txBody>
      </p:sp>
      <p:sp>
        <p:nvSpPr>
          <p:cNvPr id="14" name="TextBox 13">
            <a:extLst>
              <a:ext uri="{FF2B5EF4-FFF2-40B4-BE49-F238E27FC236}">
                <a16:creationId xmlns:a16="http://schemas.microsoft.com/office/drawing/2014/main" id="{6447FF62-544C-4E4B-A278-8302DAC01F8C}"/>
              </a:ext>
            </a:extLst>
          </p:cNvPr>
          <p:cNvSpPr txBox="1"/>
          <p:nvPr/>
        </p:nvSpPr>
        <p:spPr>
          <a:xfrm>
            <a:off x="2177997" y="4962984"/>
            <a:ext cx="601127"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Partner</a:t>
            </a:r>
          </a:p>
        </p:txBody>
      </p:sp>
      <p:sp>
        <p:nvSpPr>
          <p:cNvPr id="15" name="TextBox 14">
            <a:extLst>
              <a:ext uri="{FF2B5EF4-FFF2-40B4-BE49-F238E27FC236}">
                <a16:creationId xmlns:a16="http://schemas.microsoft.com/office/drawing/2014/main" id="{D5464BBD-EF10-4D87-AD6E-7DB7BF054A58}"/>
              </a:ext>
            </a:extLst>
          </p:cNvPr>
          <p:cNvSpPr txBox="1"/>
          <p:nvPr/>
        </p:nvSpPr>
        <p:spPr>
          <a:xfrm>
            <a:off x="9781505" y="4962984"/>
            <a:ext cx="585097"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Vendor</a:t>
            </a:r>
          </a:p>
        </p:txBody>
      </p:sp>
      <p:sp>
        <p:nvSpPr>
          <p:cNvPr id="16" name="TextBox 15">
            <a:extLst>
              <a:ext uri="{FF2B5EF4-FFF2-40B4-BE49-F238E27FC236}">
                <a16:creationId xmlns:a16="http://schemas.microsoft.com/office/drawing/2014/main" id="{446CFEF8-30A9-4961-827B-41CE675C2D9D}"/>
              </a:ext>
            </a:extLst>
          </p:cNvPr>
          <p:cNvSpPr txBox="1"/>
          <p:nvPr/>
        </p:nvSpPr>
        <p:spPr>
          <a:xfrm>
            <a:off x="9781505" y="5367101"/>
            <a:ext cx="354264"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Tool</a:t>
            </a:r>
          </a:p>
        </p:txBody>
      </p:sp>
      <p:sp>
        <p:nvSpPr>
          <p:cNvPr id="17" name="TextBox 16">
            <a:extLst>
              <a:ext uri="{FF2B5EF4-FFF2-40B4-BE49-F238E27FC236}">
                <a16:creationId xmlns:a16="http://schemas.microsoft.com/office/drawing/2014/main" id="{CD138271-8F46-4B2F-A1BC-AFEA1ADAAC67}"/>
              </a:ext>
            </a:extLst>
          </p:cNvPr>
          <p:cNvSpPr txBox="1"/>
          <p:nvPr/>
        </p:nvSpPr>
        <p:spPr>
          <a:xfrm>
            <a:off x="9781505" y="5771218"/>
            <a:ext cx="2098331"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Shorter-term Relationship</a:t>
            </a:r>
          </a:p>
        </p:txBody>
      </p:sp>
      <p:sp>
        <p:nvSpPr>
          <p:cNvPr id="18" name="TextBox 17">
            <a:extLst>
              <a:ext uri="{FF2B5EF4-FFF2-40B4-BE49-F238E27FC236}">
                <a16:creationId xmlns:a16="http://schemas.microsoft.com/office/drawing/2014/main" id="{86FBABA6-1DCD-489D-89BE-716C024F30DF}"/>
              </a:ext>
            </a:extLst>
          </p:cNvPr>
          <p:cNvSpPr txBox="1"/>
          <p:nvPr/>
        </p:nvSpPr>
        <p:spPr>
          <a:xfrm>
            <a:off x="2062581" y="5367101"/>
            <a:ext cx="716543"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Engineer</a:t>
            </a:r>
          </a:p>
        </p:txBody>
      </p:sp>
      <p:sp>
        <p:nvSpPr>
          <p:cNvPr id="19" name="TextBox 18">
            <a:extLst>
              <a:ext uri="{FF2B5EF4-FFF2-40B4-BE49-F238E27FC236}">
                <a16:creationId xmlns:a16="http://schemas.microsoft.com/office/drawing/2014/main" id="{C1B4954D-8CE1-4725-B9CA-F98F15F71449}"/>
              </a:ext>
            </a:extLst>
          </p:cNvPr>
          <p:cNvSpPr txBox="1"/>
          <p:nvPr/>
        </p:nvSpPr>
        <p:spPr>
          <a:xfrm>
            <a:off x="716059" y="5771218"/>
            <a:ext cx="2063065"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Longer-term Relationship</a:t>
            </a:r>
          </a:p>
        </p:txBody>
      </p:sp>
      <p:sp>
        <p:nvSpPr>
          <p:cNvPr id="20" name="TextBox 19">
            <a:extLst>
              <a:ext uri="{FF2B5EF4-FFF2-40B4-BE49-F238E27FC236}">
                <a16:creationId xmlns:a16="http://schemas.microsoft.com/office/drawing/2014/main" id="{C533F4D5-F271-4099-BFFD-D017DB71B461}"/>
              </a:ext>
            </a:extLst>
          </p:cNvPr>
          <p:cNvSpPr txBox="1"/>
          <p:nvPr/>
        </p:nvSpPr>
        <p:spPr>
          <a:xfrm>
            <a:off x="9781505" y="6175335"/>
            <a:ext cx="74860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Soft KPIs</a:t>
            </a:r>
          </a:p>
        </p:txBody>
      </p:sp>
      <p:sp>
        <p:nvSpPr>
          <p:cNvPr id="21" name="TextBox 20">
            <a:extLst>
              <a:ext uri="{FF2B5EF4-FFF2-40B4-BE49-F238E27FC236}">
                <a16:creationId xmlns:a16="http://schemas.microsoft.com/office/drawing/2014/main" id="{DA3EB966-9CB2-49F0-B1CD-312F823F845C}"/>
              </a:ext>
            </a:extLst>
          </p:cNvPr>
          <p:cNvSpPr txBox="1"/>
          <p:nvPr/>
        </p:nvSpPr>
        <p:spPr>
          <a:xfrm>
            <a:off x="1942356" y="6175335"/>
            <a:ext cx="836768"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Hard KPIs</a:t>
            </a:r>
          </a:p>
        </p:txBody>
      </p:sp>
      <p:sp>
        <p:nvSpPr>
          <p:cNvPr id="22" name="TextBox 21">
            <a:extLst>
              <a:ext uri="{FF2B5EF4-FFF2-40B4-BE49-F238E27FC236}">
                <a16:creationId xmlns:a16="http://schemas.microsoft.com/office/drawing/2014/main" id="{A4837CE2-AC99-4FE2-BEC3-88B72CE4DE76}"/>
              </a:ext>
            </a:extLst>
          </p:cNvPr>
          <p:cNvSpPr txBox="1"/>
          <p:nvPr/>
        </p:nvSpPr>
        <p:spPr>
          <a:xfrm>
            <a:off x="1370073" y="2133350"/>
            <a:ext cx="1764000" cy="540000"/>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Titan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Model</a:t>
            </a:r>
          </a:p>
        </p:txBody>
      </p:sp>
      <p:sp>
        <p:nvSpPr>
          <p:cNvPr id="23" name="TextBox 22">
            <a:extLst>
              <a:ext uri="{FF2B5EF4-FFF2-40B4-BE49-F238E27FC236}">
                <a16:creationId xmlns:a16="http://schemas.microsoft.com/office/drawing/2014/main" id="{A047611A-BC63-45FF-B133-12C2A1D6FC50}"/>
              </a:ext>
            </a:extLst>
          </p:cNvPr>
          <p:cNvSpPr txBox="1"/>
          <p:nvPr/>
        </p:nvSpPr>
        <p:spPr>
          <a:xfrm>
            <a:off x="3395779" y="2133350"/>
            <a:ext cx="1764000" cy="540000"/>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Engineer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Model</a:t>
            </a:r>
          </a:p>
        </p:txBody>
      </p:sp>
      <p:sp>
        <p:nvSpPr>
          <p:cNvPr id="24" name="TextBox 23">
            <a:extLst>
              <a:ext uri="{FF2B5EF4-FFF2-40B4-BE49-F238E27FC236}">
                <a16:creationId xmlns:a16="http://schemas.microsoft.com/office/drawing/2014/main" id="{FA5CF3F0-2B04-4726-AF7F-5C5E9C5A235A}"/>
              </a:ext>
            </a:extLst>
          </p:cNvPr>
          <p:cNvSpPr txBox="1"/>
          <p:nvPr/>
        </p:nvSpPr>
        <p:spPr>
          <a:xfrm>
            <a:off x="5421485" y="2133350"/>
            <a:ext cx="1764000" cy="540000"/>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Coalition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Model</a:t>
            </a:r>
          </a:p>
        </p:txBody>
      </p:sp>
      <p:sp>
        <p:nvSpPr>
          <p:cNvPr id="25" name="TextBox 24">
            <a:extLst>
              <a:ext uri="{FF2B5EF4-FFF2-40B4-BE49-F238E27FC236}">
                <a16:creationId xmlns:a16="http://schemas.microsoft.com/office/drawing/2014/main" id="{3B5305C7-14A4-4B5A-A4F0-927DCC8CBA54}"/>
              </a:ext>
            </a:extLst>
          </p:cNvPr>
          <p:cNvSpPr txBox="1"/>
          <p:nvPr/>
        </p:nvSpPr>
        <p:spPr>
          <a:xfrm>
            <a:off x="7447191" y="2133350"/>
            <a:ext cx="1764000" cy="540000"/>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Hybrid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Model</a:t>
            </a:r>
          </a:p>
        </p:txBody>
      </p:sp>
      <p:sp>
        <p:nvSpPr>
          <p:cNvPr id="26" name="TextBox 25">
            <a:extLst>
              <a:ext uri="{FF2B5EF4-FFF2-40B4-BE49-F238E27FC236}">
                <a16:creationId xmlns:a16="http://schemas.microsoft.com/office/drawing/2014/main" id="{8994C2BF-BE3D-41AC-AE9E-A1B255F48689}"/>
              </a:ext>
            </a:extLst>
          </p:cNvPr>
          <p:cNvSpPr txBox="1"/>
          <p:nvPr/>
        </p:nvSpPr>
        <p:spPr>
          <a:xfrm>
            <a:off x="456434" y="2932082"/>
            <a:ext cx="76944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Strategy</a:t>
            </a:r>
          </a:p>
        </p:txBody>
      </p:sp>
      <p:sp>
        <p:nvSpPr>
          <p:cNvPr id="27" name="TextBox 26">
            <a:extLst>
              <a:ext uri="{FF2B5EF4-FFF2-40B4-BE49-F238E27FC236}">
                <a16:creationId xmlns:a16="http://schemas.microsoft.com/office/drawing/2014/main" id="{76DB9F9D-DD2C-4869-A342-92338A4009F2}"/>
              </a:ext>
            </a:extLst>
          </p:cNvPr>
          <p:cNvSpPr txBox="1"/>
          <p:nvPr/>
        </p:nvSpPr>
        <p:spPr>
          <a:xfrm>
            <a:off x="296134" y="3612128"/>
            <a:ext cx="929742" cy="215444"/>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Execution</a:t>
            </a:r>
          </a:p>
        </p:txBody>
      </p:sp>
      <p:sp>
        <p:nvSpPr>
          <p:cNvPr id="28" name="TextBox 27">
            <a:extLst>
              <a:ext uri="{FF2B5EF4-FFF2-40B4-BE49-F238E27FC236}">
                <a16:creationId xmlns:a16="http://schemas.microsoft.com/office/drawing/2014/main" id="{B54682A7-302E-44DB-BCE6-6744248A97EE}"/>
              </a:ext>
            </a:extLst>
          </p:cNvPr>
          <p:cNvSpPr txBox="1"/>
          <p:nvPr/>
        </p:nvSpPr>
        <p:spPr>
          <a:xfrm>
            <a:off x="1370073" y="2769804"/>
            <a:ext cx="1764000" cy="540000"/>
          </a:xfrm>
          <a:prstGeom prst="rect">
            <a:avLst/>
          </a:prstGeom>
          <a:solidFill>
            <a:schemeClr val="accent1"/>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Single</a:t>
            </a:r>
            <a:b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b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Agency</a:t>
            </a:r>
          </a:p>
        </p:txBody>
      </p:sp>
      <p:sp>
        <p:nvSpPr>
          <p:cNvPr id="29" name="TextBox 28">
            <a:extLst>
              <a:ext uri="{FF2B5EF4-FFF2-40B4-BE49-F238E27FC236}">
                <a16:creationId xmlns:a16="http://schemas.microsoft.com/office/drawing/2014/main" id="{41A82D81-7BF3-4201-97AE-0838B35D262F}"/>
              </a:ext>
            </a:extLst>
          </p:cNvPr>
          <p:cNvSpPr txBox="1"/>
          <p:nvPr/>
        </p:nvSpPr>
        <p:spPr>
          <a:xfrm>
            <a:off x="1370073" y="3449850"/>
            <a:ext cx="1764000" cy="540000"/>
          </a:xfrm>
          <a:prstGeom prst="rect">
            <a:avLst/>
          </a:prstGeom>
          <a:solidFill>
            <a:schemeClr val="accent1"/>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Single</a:t>
            </a:r>
            <a:b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b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Agency</a:t>
            </a:r>
          </a:p>
        </p:txBody>
      </p:sp>
      <p:sp>
        <p:nvSpPr>
          <p:cNvPr id="30" name="TextBox 29">
            <a:extLst>
              <a:ext uri="{FF2B5EF4-FFF2-40B4-BE49-F238E27FC236}">
                <a16:creationId xmlns:a16="http://schemas.microsoft.com/office/drawing/2014/main" id="{1D12C2C9-4C17-485D-A07E-DBD4B3F0BD28}"/>
              </a:ext>
            </a:extLst>
          </p:cNvPr>
          <p:cNvSpPr txBox="1"/>
          <p:nvPr/>
        </p:nvSpPr>
        <p:spPr>
          <a:xfrm>
            <a:off x="3395779" y="2769804"/>
            <a:ext cx="1764000" cy="540000"/>
          </a:xfrm>
          <a:prstGeom prst="rect">
            <a:avLst/>
          </a:prstGeom>
          <a:solidFill>
            <a:schemeClr val="accent1"/>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Single</a:t>
            </a:r>
            <a:b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b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Agency</a:t>
            </a:r>
          </a:p>
        </p:txBody>
      </p:sp>
      <p:sp>
        <p:nvSpPr>
          <p:cNvPr id="31" name="TextBox 30">
            <a:extLst>
              <a:ext uri="{FF2B5EF4-FFF2-40B4-BE49-F238E27FC236}">
                <a16:creationId xmlns:a16="http://schemas.microsoft.com/office/drawing/2014/main" id="{CADCF02E-E9FA-4F41-8DD4-B97AD991AB88}"/>
              </a:ext>
            </a:extLst>
          </p:cNvPr>
          <p:cNvSpPr txBox="1"/>
          <p:nvPr/>
        </p:nvSpPr>
        <p:spPr>
          <a:xfrm>
            <a:off x="3395779" y="3449850"/>
            <a:ext cx="1764000" cy="540000"/>
          </a:xfrm>
          <a:prstGeom prst="rect">
            <a:avLst/>
          </a:prstGeom>
          <a:solidFill>
            <a:schemeClr val="accent2"/>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Multiple</a:t>
            </a:r>
            <a:b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b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Agency</a:t>
            </a:r>
          </a:p>
        </p:txBody>
      </p:sp>
      <p:sp>
        <p:nvSpPr>
          <p:cNvPr id="32" name="TextBox 31">
            <a:extLst>
              <a:ext uri="{FF2B5EF4-FFF2-40B4-BE49-F238E27FC236}">
                <a16:creationId xmlns:a16="http://schemas.microsoft.com/office/drawing/2014/main" id="{88D2BE73-B832-4A6A-B468-1215F85586A8}"/>
              </a:ext>
            </a:extLst>
          </p:cNvPr>
          <p:cNvSpPr txBox="1"/>
          <p:nvPr/>
        </p:nvSpPr>
        <p:spPr>
          <a:xfrm>
            <a:off x="5421485" y="2769804"/>
            <a:ext cx="1764000" cy="540000"/>
          </a:xfrm>
          <a:prstGeom prst="rect">
            <a:avLst/>
          </a:prstGeom>
          <a:solidFill>
            <a:schemeClr val="accent2"/>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Multiple</a:t>
            </a:r>
            <a:b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b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Agency</a:t>
            </a:r>
          </a:p>
        </p:txBody>
      </p:sp>
      <p:sp>
        <p:nvSpPr>
          <p:cNvPr id="33" name="TextBox 32">
            <a:extLst>
              <a:ext uri="{FF2B5EF4-FFF2-40B4-BE49-F238E27FC236}">
                <a16:creationId xmlns:a16="http://schemas.microsoft.com/office/drawing/2014/main" id="{0D807B79-6917-4BED-B57D-00BD7EAE1EAB}"/>
              </a:ext>
            </a:extLst>
          </p:cNvPr>
          <p:cNvSpPr txBox="1"/>
          <p:nvPr/>
        </p:nvSpPr>
        <p:spPr>
          <a:xfrm>
            <a:off x="5421485" y="3449850"/>
            <a:ext cx="1764000" cy="540000"/>
          </a:xfrm>
          <a:prstGeom prst="rect">
            <a:avLst/>
          </a:prstGeom>
          <a:solidFill>
            <a:schemeClr val="accent2"/>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Multiple</a:t>
            </a:r>
            <a:b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b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Agency</a:t>
            </a:r>
          </a:p>
        </p:txBody>
      </p:sp>
      <p:sp>
        <p:nvSpPr>
          <p:cNvPr id="34" name="TextBox 33">
            <a:extLst>
              <a:ext uri="{FF2B5EF4-FFF2-40B4-BE49-F238E27FC236}">
                <a16:creationId xmlns:a16="http://schemas.microsoft.com/office/drawing/2014/main" id="{032DE8F0-E11C-4A03-A439-50C946D04ADC}"/>
              </a:ext>
            </a:extLst>
          </p:cNvPr>
          <p:cNvSpPr txBox="1"/>
          <p:nvPr/>
        </p:nvSpPr>
        <p:spPr>
          <a:xfrm>
            <a:off x="7447191" y="2769804"/>
            <a:ext cx="1764000" cy="540000"/>
          </a:xfrm>
          <a:prstGeom prst="rect">
            <a:avLst/>
          </a:prstGeom>
          <a:gradFill flip="none" rotWithShape="1">
            <a:gsLst>
              <a:gs pos="50000">
                <a:schemeClr val="accent2"/>
              </a:gs>
              <a:gs pos="50000">
                <a:schemeClr val="accent5"/>
              </a:gs>
            </a:gsLst>
            <a:lin ang="1200000" scaled="0"/>
            <a:tileRect/>
          </a:grad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tab pos="1704975" algn="r"/>
              </a:tabLst>
              <a:defRPr/>
            </a:pP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Multiple </a:t>
            </a:r>
            <a:b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b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Agency	In-house</a:t>
            </a:r>
          </a:p>
        </p:txBody>
      </p:sp>
      <p:sp>
        <p:nvSpPr>
          <p:cNvPr id="35" name="TextBox 34">
            <a:extLst>
              <a:ext uri="{FF2B5EF4-FFF2-40B4-BE49-F238E27FC236}">
                <a16:creationId xmlns:a16="http://schemas.microsoft.com/office/drawing/2014/main" id="{D41A7DD5-A797-40E4-9378-011080980381}"/>
              </a:ext>
            </a:extLst>
          </p:cNvPr>
          <p:cNvSpPr txBox="1"/>
          <p:nvPr/>
        </p:nvSpPr>
        <p:spPr>
          <a:xfrm>
            <a:off x="9472899" y="2133350"/>
            <a:ext cx="1764000" cy="540000"/>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In-house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lumMod val="75000"/>
                    <a:lumOff val="25000"/>
                  </a:srgbClr>
                </a:solidFill>
                <a:effectLst/>
                <a:uLnTx/>
                <a:uFillTx/>
                <a:latin typeface="+mn-lt"/>
                <a:ea typeface="+mn-ea"/>
                <a:cs typeface="+mn-cs"/>
                <a:sym typeface="Helvetica Neue Medium"/>
              </a:rPr>
              <a:t>Model</a:t>
            </a:r>
          </a:p>
        </p:txBody>
      </p:sp>
      <p:sp>
        <p:nvSpPr>
          <p:cNvPr id="36" name="TextBox 35">
            <a:extLst>
              <a:ext uri="{FF2B5EF4-FFF2-40B4-BE49-F238E27FC236}">
                <a16:creationId xmlns:a16="http://schemas.microsoft.com/office/drawing/2014/main" id="{9DF429A6-D5F0-4D4D-8A8A-F9E5E6E7502E}"/>
              </a:ext>
            </a:extLst>
          </p:cNvPr>
          <p:cNvSpPr txBox="1"/>
          <p:nvPr/>
        </p:nvSpPr>
        <p:spPr>
          <a:xfrm>
            <a:off x="9472899" y="2769804"/>
            <a:ext cx="1764000" cy="540000"/>
          </a:xfrm>
          <a:prstGeom prst="rect">
            <a:avLst/>
          </a:prstGeom>
          <a:solidFill>
            <a:schemeClr val="accent5"/>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In-house</a:t>
            </a:r>
          </a:p>
        </p:txBody>
      </p:sp>
      <p:sp>
        <p:nvSpPr>
          <p:cNvPr id="37" name="TextBox 36">
            <a:extLst>
              <a:ext uri="{FF2B5EF4-FFF2-40B4-BE49-F238E27FC236}">
                <a16:creationId xmlns:a16="http://schemas.microsoft.com/office/drawing/2014/main" id="{F29D7529-4BE3-4638-AA82-77D85D372D12}"/>
              </a:ext>
            </a:extLst>
          </p:cNvPr>
          <p:cNvSpPr txBox="1"/>
          <p:nvPr/>
        </p:nvSpPr>
        <p:spPr>
          <a:xfrm>
            <a:off x="9472899" y="3449850"/>
            <a:ext cx="1764000" cy="540000"/>
          </a:xfrm>
          <a:prstGeom prst="rect">
            <a:avLst/>
          </a:prstGeom>
          <a:solidFill>
            <a:schemeClr val="accent5"/>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In-house</a:t>
            </a:r>
          </a:p>
        </p:txBody>
      </p:sp>
      <p:sp>
        <p:nvSpPr>
          <p:cNvPr id="38" name="Arrow: Left-Right 37">
            <a:extLst>
              <a:ext uri="{FF2B5EF4-FFF2-40B4-BE49-F238E27FC236}">
                <a16:creationId xmlns:a16="http://schemas.microsoft.com/office/drawing/2014/main" id="{6EF6AB7C-7F30-46E7-B22B-2D689A367E1B}"/>
              </a:ext>
            </a:extLst>
          </p:cNvPr>
          <p:cNvSpPr/>
          <p:nvPr/>
        </p:nvSpPr>
        <p:spPr>
          <a:xfrm>
            <a:off x="770562" y="3956744"/>
            <a:ext cx="11049962" cy="859961"/>
          </a:xfrm>
          <a:prstGeom prst="leftRightArrow">
            <a:avLst/>
          </a:prstGeom>
          <a:gradFill>
            <a:gsLst>
              <a:gs pos="50400">
                <a:schemeClr val="accent2"/>
              </a:gs>
              <a:gs pos="0">
                <a:schemeClr val="accent1"/>
              </a:gs>
              <a:gs pos="100000">
                <a:schemeClr val="accent5"/>
              </a:gs>
            </a:gsLst>
            <a:lin ang="1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sym typeface="Helvetica Neue Medium"/>
            </a:endParaRPr>
          </a:p>
        </p:txBody>
      </p:sp>
      <p:cxnSp>
        <p:nvCxnSpPr>
          <p:cNvPr id="39" name="Straight Connector 38">
            <a:extLst>
              <a:ext uri="{FF2B5EF4-FFF2-40B4-BE49-F238E27FC236}">
                <a16:creationId xmlns:a16="http://schemas.microsoft.com/office/drawing/2014/main" id="{3876A4D1-6B4F-40A2-BFFB-185887C55D07}"/>
              </a:ext>
            </a:extLst>
          </p:cNvPr>
          <p:cNvCxnSpPr>
            <a:cxnSpLocks/>
          </p:cNvCxnSpPr>
          <p:nvPr/>
        </p:nvCxnSpPr>
        <p:spPr>
          <a:xfrm>
            <a:off x="3264926" y="2133350"/>
            <a:ext cx="0" cy="266400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E8AC09A-BF4C-4E8F-BDAA-7408A7670F1E}"/>
              </a:ext>
            </a:extLst>
          </p:cNvPr>
          <p:cNvCxnSpPr>
            <a:cxnSpLocks/>
          </p:cNvCxnSpPr>
          <p:nvPr/>
        </p:nvCxnSpPr>
        <p:spPr>
          <a:xfrm>
            <a:off x="5290632" y="2133350"/>
            <a:ext cx="0" cy="266400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5AFF1245-7352-4001-983C-7284F4F74A82}"/>
              </a:ext>
            </a:extLst>
          </p:cNvPr>
          <p:cNvCxnSpPr>
            <a:cxnSpLocks/>
          </p:cNvCxnSpPr>
          <p:nvPr/>
        </p:nvCxnSpPr>
        <p:spPr>
          <a:xfrm>
            <a:off x="7316338" y="2133350"/>
            <a:ext cx="0" cy="266400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CBE0C00-E940-4348-9325-C2CD9E8DC319}"/>
              </a:ext>
            </a:extLst>
          </p:cNvPr>
          <p:cNvCxnSpPr>
            <a:cxnSpLocks/>
          </p:cNvCxnSpPr>
          <p:nvPr/>
        </p:nvCxnSpPr>
        <p:spPr>
          <a:xfrm>
            <a:off x="9342044" y="2133350"/>
            <a:ext cx="0" cy="2664000"/>
          </a:xfrm>
          <a:prstGeom prst="line">
            <a:avLst/>
          </a:prstGeom>
          <a:ln w="190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40364FD6-5218-4F4E-BBCD-09DEA1A41AF2}"/>
              </a:ext>
            </a:extLst>
          </p:cNvPr>
          <p:cNvSpPr txBox="1"/>
          <p:nvPr/>
        </p:nvSpPr>
        <p:spPr>
          <a:xfrm>
            <a:off x="7447191" y="3449850"/>
            <a:ext cx="1764000" cy="540000"/>
          </a:xfrm>
          <a:prstGeom prst="rect">
            <a:avLst/>
          </a:prstGeom>
          <a:gradFill flip="none" rotWithShape="1">
            <a:gsLst>
              <a:gs pos="50000">
                <a:schemeClr val="accent2"/>
              </a:gs>
              <a:gs pos="50000">
                <a:schemeClr val="accent5"/>
              </a:gs>
            </a:gsLst>
            <a:lin ang="1200000" scaled="0"/>
            <a:tileRect/>
          </a:grad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tab pos="1704975" algn="r"/>
              </a:tabLst>
              <a:defRPr/>
            </a:pP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Multiple </a:t>
            </a:r>
            <a:b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br>
            <a:r>
              <a:rPr kumimoji="0" lang="en-GB" sz="1400" b="1" i="0" u="none" strike="noStrike" kern="1200" cap="none" spc="0" normalizeH="0" baseline="0" noProof="0" dirty="0">
                <a:ln>
                  <a:noFill/>
                </a:ln>
                <a:solidFill>
                  <a:srgbClr val="FFFFFF"/>
                </a:solidFill>
                <a:effectLst/>
                <a:uLnTx/>
                <a:uFillTx/>
                <a:latin typeface="+mn-lt"/>
                <a:ea typeface="+mn-ea"/>
                <a:cs typeface="+mn-cs"/>
                <a:sym typeface="Helvetica Neue Medium"/>
              </a:rPr>
              <a:t>Agency	In-house</a:t>
            </a:r>
          </a:p>
        </p:txBody>
      </p:sp>
      <p:sp>
        <p:nvSpPr>
          <p:cNvPr id="44" name="Arrow: Left-Right 43">
            <a:extLst>
              <a:ext uri="{FF2B5EF4-FFF2-40B4-BE49-F238E27FC236}">
                <a16:creationId xmlns:a16="http://schemas.microsoft.com/office/drawing/2014/main" id="{0B443EBA-286B-491A-A22D-0A57FD1F084C}"/>
              </a:ext>
            </a:extLst>
          </p:cNvPr>
          <p:cNvSpPr/>
          <p:nvPr/>
        </p:nvSpPr>
        <p:spPr>
          <a:xfrm>
            <a:off x="2994171" y="5284751"/>
            <a:ext cx="6602744" cy="380144"/>
          </a:xfrm>
          <a:prstGeom prst="lef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sym typeface="Helvetica Neue Medium"/>
            </a:endParaRPr>
          </a:p>
        </p:txBody>
      </p:sp>
      <p:sp>
        <p:nvSpPr>
          <p:cNvPr id="45" name="Arrow: Left-Right 44">
            <a:extLst>
              <a:ext uri="{FF2B5EF4-FFF2-40B4-BE49-F238E27FC236}">
                <a16:creationId xmlns:a16="http://schemas.microsoft.com/office/drawing/2014/main" id="{FA4C13C9-D3FC-44C7-BF68-C83AB3E18430}"/>
              </a:ext>
            </a:extLst>
          </p:cNvPr>
          <p:cNvSpPr/>
          <p:nvPr/>
        </p:nvSpPr>
        <p:spPr>
          <a:xfrm>
            <a:off x="2994171" y="5688868"/>
            <a:ext cx="6602744" cy="380144"/>
          </a:xfrm>
          <a:prstGeom prst="lef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sym typeface="Helvetica Neue Medium"/>
            </a:endParaRPr>
          </a:p>
        </p:txBody>
      </p:sp>
      <p:sp>
        <p:nvSpPr>
          <p:cNvPr id="46" name="Arrow: Left-Right 45">
            <a:extLst>
              <a:ext uri="{FF2B5EF4-FFF2-40B4-BE49-F238E27FC236}">
                <a16:creationId xmlns:a16="http://schemas.microsoft.com/office/drawing/2014/main" id="{D14E42F8-FC7D-4A79-A6BA-6A7F675E1B4F}"/>
              </a:ext>
            </a:extLst>
          </p:cNvPr>
          <p:cNvSpPr/>
          <p:nvPr/>
        </p:nvSpPr>
        <p:spPr>
          <a:xfrm>
            <a:off x="2994171" y="6092985"/>
            <a:ext cx="6602744" cy="380144"/>
          </a:xfrm>
          <a:prstGeom prst="lef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sym typeface="Helvetica Neue Medium"/>
            </a:endParaRPr>
          </a:p>
        </p:txBody>
      </p:sp>
    </p:spTree>
    <p:extLst>
      <p:ext uri="{BB962C8B-B14F-4D97-AF65-F5344CB8AC3E}">
        <p14:creationId xmlns:p14="http://schemas.microsoft.com/office/powerpoint/2010/main" val="13312217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13EC52-029A-FB41-985E-655BB61776D5}"/>
              </a:ext>
            </a:extLst>
          </p:cNvPr>
          <p:cNvSpPr>
            <a:spLocks noGrp="1"/>
          </p:cNvSpPr>
          <p:nvPr>
            <p:ph type="body" sz="quarter" idx="10"/>
          </p:nvPr>
        </p:nvSpPr>
        <p:spPr/>
        <p:txBody>
          <a:bodyPr/>
          <a:lstStyle/>
          <a:p>
            <a:r>
              <a:rPr lang="en-GB" dirty="0"/>
              <a:t>The Future of Brand &amp; Agency Relationships </a:t>
            </a:r>
          </a:p>
        </p:txBody>
      </p:sp>
      <p:sp>
        <p:nvSpPr>
          <p:cNvPr id="10" name="Text Placeholder 9">
            <a:extLst>
              <a:ext uri="{FF2B5EF4-FFF2-40B4-BE49-F238E27FC236}">
                <a16:creationId xmlns:a16="http://schemas.microsoft.com/office/drawing/2014/main" id="{5DBAECF3-DB3B-344A-B6AF-80AE2B032660}"/>
              </a:ext>
            </a:extLst>
          </p:cNvPr>
          <p:cNvSpPr>
            <a:spLocks noGrp="1"/>
          </p:cNvSpPr>
          <p:nvPr>
            <p:ph type="body" sz="quarter" idx="11"/>
          </p:nvPr>
        </p:nvSpPr>
        <p:spPr/>
        <p:txBody>
          <a:bodyPr/>
          <a:lstStyle/>
          <a:p>
            <a:r>
              <a:rPr lang="en-GB" dirty="0"/>
              <a:t>IPA Business Growth Conference </a:t>
            </a:r>
          </a:p>
        </p:txBody>
      </p:sp>
      <p:sp>
        <p:nvSpPr>
          <p:cNvPr id="8" name="Title 7">
            <a:extLst>
              <a:ext uri="{FF2B5EF4-FFF2-40B4-BE49-F238E27FC236}">
                <a16:creationId xmlns:a16="http://schemas.microsoft.com/office/drawing/2014/main" id="{CD392E1D-EA80-4845-9717-C45A57D202DE}"/>
              </a:ext>
            </a:extLst>
          </p:cNvPr>
          <p:cNvSpPr>
            <a:spLocks noGrp="1"/>
          </p:cNvSpPr>
          <p:nvPr>
            <p:ph type="title"/>
          </p:nvPr>
        </p:nvSpPr>
        <p:spPr>
          <a:xfrm>
            <a:off x="371476" y="1412875"/>
            <a:ext cx="5616574" cy="997196"/>
          </a:xfrm>
        </p:spPr>
        <p:txBody>
          <a:bodyPr/>
          <a:lstStyle/>
          <a:p>
            <a:r>
              <a:rPr lang="en-US" sz="3200" dirty="0">
                <a:solidFill>
                  <a:schemeClr val="tx1"/>
                </a:solidFill>
              </a:rPr>
              <a:t>Model 1:</a:t>
            </a:r>
            <a:br>
              <a:rPr lang="en-US" dirty="0"/>
            </a:br>
            <a:r>
              <a:rPr lang="en-US" dirty="0"/>
              <a:t>The Titan Model</a:t>
            </a:r>
          </a:p>
        </p:txBody>
      </p:sp>
      <p:sp>
        <p:nvSpPr>
          <p:cNvPr id="12" name="Text Placeholder 11">
            <a:extLst>
              <a:ext uri="{FF2B5EF4-FFF2-40B4-BE49-F238E27FC236}">
                <a16:creationId xmlns:a16="http://schemas.microsoft.com/office/drawing/2014/main" id="{12E5320B-6B89-DB47-AB99-1FA28C5A1D59}"/>
              </a:ext>
            </a:extLst>
          </p:cNvPr>
          <p:cNvSpPr>
            <a:spLocks noGrp="1"/>
          </p:cNvSpPr>
          <p:nvPr>
            <p:ph type="body" sz="quarter" idx="13"/>
          </p:nvPr>
        </p:nvSpPr>
        <p:spPr>
          <a:xfrm>
            <a:off x="371474" y="2728503"/>
            <a:ext cx="5616575" cy="3240087"/>
          </a:xfrm>
        </p:spPr>
        <p:txBody>
          <a:bodyPr/>
          <a:lstStyle/>
          <a:p>
            <a:r>
              <a:rPr lang="en-GB" sz="2400" dirty="0"/>
              <a:t>A model in which a brand selects one single external body to provide all marketing services across both strategy development and the execution of all advertising operations. </a:t>
            </a:r>
          </a:p>
          <a:p>
            <a:r>
              <a:rPr lang="en-GB" sz="2400" dirty="0"/>
              <a:t>In this model, the agency acts as a Titan – able to meet all the clients needs across data, technological and creative competencies. </a:t>
            </a:r>
          </a:p>
        </p:txBody>
      </p:sp>
      <p:sp>
        <p:nvSpPr>
          <p:cNvPr id="7" name="Slide Number Placeholder 6">
            <a:extLst>
              <a:ext uri="{FF2B5EF4-FFF2-40B4-BE49-F238E27FC236}">
                <a16:creationId xmlns:a16="http://schemas.microsoft.com/office/drawing/2014/main" id="{10D3B5C9-0C10-C646-913A-61EC75975CA5}"/>
              </a:ext>
            </a:extLst>
          </p:cNvPr>
          <p:cNvSpPr>
            <a:spLocks noGrp="1"/>
          </p:cNvSpPr>
          <p:nvPr>
            <p:ph type="sldNum" sz="quarter" idx="15"/>
          </p:nvPr>
        </p:nvSpPr>
        <p:spPr/>
        <p:txBody>
          <a:bodyPr/>
          <a:lstStyle/>
          <a:p>
            <a:fld id="{0A52C1A0-709D-4F84-8CF1-F4FFD20C93B3}" type="slidenum">
              <a:rPr lang="en-GB" smtClean="0"/>
              <a:pPr/>
              <a:t>22</a:t>
            </a:fld>
            <a:endParaRPr lang="en-GB" dirty="0"/>
          </a:p>
        </p:txBody>
      </p:sp>
      <p:sp>
        <p:nvSpPr>
          <p:cNvPr id="2" name="Picture Placeholder 1">
            <a:extLst>
              <a:ext uri="{FF2B5EF4-FFF2-40B4-BE49-F238E27FC236}">
                <a16:creationId xmlns:a16="http://schemas.microsoft.com/office/drawing/2014/main" id="{87A15534-4D3A-4389-9C28-9F54719798C0}"/>
              </a:ext>
            </a:extLst>
          </p:cNvPr>
          <p:cNvSpPr>
            <a:spLocks noGrp="1"/>
          </p:cNvSpPr>
          <p:nvPr>
            <p:ph type="pic" sz="quarter" idx="14"/>
          </p:nvPr>
        </p:nvSpPr>
        <p:spPr/>
      </p:sp>
      <p:pic>
        <p:nvPicPr>
          <p:cNvPr id="1026" name="Picture 2" descr="statue on topless man">
            <a:extLst>
              <a:ext uri="{FF2B5EF4-FFF2-40B4-BE49-F238E27FC236}">
                <a16:creationId xmlns:a16="http://schemas.microsoft.com/office/drawing/2014/main" id="{0F3D54EB-13F6-4357-8AD1-33682A1264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50" r="7683"/>
          <a:stretch/>
        </p:blipFill>
        <p:spPr bwMode="auto">
          <a:xfrm>
            <a:off x="6203949" y="1412874"/>
            <a:ext cx="5988051" cy="536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8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997196"/>
          </a:xfrm>
        </p:spPr>
        <p:txBody>
          <a:bodyPr/>
          <a:lstStyle/>
          <a:p>
            <a:r>
              <a:rPr lang="en-US" sz="3200" dirty="0">
                <a:solidFill>
                  <a:schemeClr val="tx1"/>
                </a:solidFill>
              </a:rPr>
              <a:t>Model 1:</a:t>
            </a:r>
            <a:br>
              <a:rPr lang="en-US" dirty="0"/>
            </a:br>
            <a:r>
              <a:rPr lang="en-US" dirty="0"/>
              <a:t>The Titan Model</a:t>
            </a:r>
          </a:p>
        </p:txBody>
      </p:sp>
      <p:graphicFrame>
        <p:nvGraphicFramePr>
          <p:cNvPr id="5" name="Table 8">
            <a:extLst>
              <a:ext uri="{FF2B5EF4-FFF2-40B4-BE49-F238E27FC236}">
                <a16:creationId xmlns:a16="http://schemas.microsoft.com/office/drawing/2014/main" id="{3E3AD552-8A2A-4DF4-813D-81C86C78F92B}"/>
              </a:ext>
            </a:extLst>
          </p:cNvPr>
          <p:cNvGraphicFramePr>
            <a:graphicFrameLocks/>
          </p:cNvGraphicFramePr>
          <p:nvPr>
            <p:extLst>
              <p:ext uri="{D42A27DB-BD31-4B8C-83A1-F6EECF244321}">
                <p14:modId xmlns:p14="http://schemas.microsoft.com/office/powerpoint/2010/main" val="962150951"/>
              </p:ext>
            </p:extLst>
          </p:nvPr>
        </p:nvGraphicFramePr>
        <p:xfrm>
          <a:off x="371474" y="2757359"/>
          <a:ext cx="11181430" cy="3024009"/>
        </p:xfrm>
        <a:graphic>
          <a:graphicData uri="http://schemas.openxmlformats.org/drawingml/2006/table">
            <a:tbl>
              <a:tblPr firstRow="1" bandRow="1">
                <a:tableStyleId>{5C22544A-7EE6-4342-B048-85BDC9FD1C3A}</a:tableStyleId>
              </a:tblPr>
              <a:tblGrid>
                <a:gridCol w="5590715">
                  <a:extLst>
                    <a:ext uri="{9D8B030D-6E8A-4147-A177-3AD203B41FA5}">
                      <a16:colId xmlns:a16="http://schemas.microsoft.com/office/drawing/2014/main" val="2640643647"/>
                    </a:ext>
                  </a:extLst>
                </a:gridCol>
                <a:gridCol w="5590715">
                  <a:extLst>
                    <a:ext uri="{9D8B030D-6E8A-4147-A177-3AD203B41FA5}">
                      <a16:colId xmlns:a16="http://schemas.microsoft.com/office/drawing/2014/main" val="4163441404"/>
                    </a:ext>
                  </a:extLst>
                </a:gridCol>
              </a:tblGrid>
              <a:tr h="3024009">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3600" b="0" i="0" u="none" strike="noStrike" kern="0" cap="none" spc="0" normalizeH="0" baseline="0" noProof="0" dirty="0">
                          <a:ln>
                            <a:noFill/>
                          </a:ln>
                          <a:solidFill>
                            <a:srgbClr val="5E00E6"/>
                          </a:solidFill>
                          <a:effectLst/>
                          <a:uLnTx/>
                          <a:uFillTx/>
                          <a:latin typeface="+mn-lt"/>
                          <a:ea typeface="+mn-ea"/>
                          <a:cs typeface="+mn-cs"/>
                          <a:sym typeface="Arial"/>
                        </a:rPr>
                        <a:t>STRENGTHS</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Ability to create a framework for consumer understanding that sits centralised in one external body.</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Synergy between day-to-day marketing operations and macro brand objectives.</a:t>
                      </a:r>
                      <a:endParaRPr lang="en-GB" sz="2400" b="0" dirty="0">
                        <a:solidFill>
                          <a:schemeClr val="tx1"/>
                        </a:solidFill>
                      </a:endParaRPr>
                    </a:p>
                  </a:txBody>
                  <a:tcPr marT="0" marB="0">
                    <a:lnL w="12700" cmpd="sng">
                      <a:noFill/>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3600" b="0" i="0" u="none" strike="noStrike" kern="0" cap="none" spc="0" normalizeH="0" baseline="0" noProof="0" dirty="0">
                          <a:ln>
                            <a:noFill/>
                          </a:ln>
                          <a:solidFill>
                            <a:srgbClr val="5E00E6"/>
                          </a:solidFill>
                          <a:effectLst/>
                          <a:uLnTx/>
                          <a:uFillTx/>
                          <a:latin typeface="+mn-lt"/>
                          <a:ea typeface="+mn-ea"/>
                          <a:cs typeface="+mn-cs"/>
                          <a:sym typeface="Arial"/>
                        </a:rPr>
                        <a:t>WEAKNESSES</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Risk of groupthink and a lack of specialisation in the execution of the marketing operations. </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Danger of relationship fatigue.</a:t>
                      </a:r>
                      <a:endParaRPr lang="en-GB" sz="2400" b="0" dirty="0">
                        <a:solidFill>
                          <a:schemeClr val="tx1"/>
                        </a:solidFill>
                      </a:endParaRPr>
                    </a:p>
                  </a:txBody>
                  <a:tcPr marT="0" marB="0">
                    <a:lnL w="1905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1052589"/>
                  </a:ext>
                </a:extLst>
              </a:tr>
            </a:tbl>
          </a:graphicData>
        </a:graphic>
      </p:graphicFrame>
      <p:sp>
        <p:nvSpPr>
          <p:cNvPr id="6" name="TextBox 5">
            <a:extLst>
              <a:ext uri="{FF2B5EF4-FFF2-40B4-BE49-F238E27FC236}">
                <a16:creationId xmlns:a16="http://schemas.microsoft.com/office/drawing/2014/main" id="{48172CA2-5088-44A5-8E27-41A5070995C9}"/>
              </a:ext>
            </a:extLst>
          </p:cNvPr>
          <p:cNvSpPr txBox="1"/>
          <p:nvPr/>
        </p:nvSpPr>
        <p:spPr>
          <a:xfrm>
            <a:off x="371476" y="5943990"/>
            <a:ext cx="11484000" cy="369332"/>
          </a:xfrm>
          <a:prstGeom prst="rect">
            <a:avLst/>
          </a:prstGeom>
          <a:solidFill>
            <a:schemeClr val="accent2"/>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mn-ea"/>
                <a:cs typeface="+mn-cs"/>
              </a:rPr>
              <a:t>RELATIVE GROWTH POTENTIAL: MODERATE </a:t>
            </a:r>
          </a:p>
        </p:txBody>
      </p:sp>
    </p:spTree>
    <p:extLst>
      <p:ext uri="{BB962C8B-B14F-4D97-AF65-F5344CB8AC3E}">
        <p14:creationId xmlns:p14="http://schemas.microsoft.com/office/powerpoint/2010/main" val="263428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13EC52-029A-FB41-985E-655BB61776D5}"/>
              </a:ext>
            </a:extLst>
          </p:cNvPr>
          <p:cNvSpPr>
            <a:spLocks noGrp="1"/>
          </p:cNvSpPr>
          <p:nvPr>
            <p:ph type="body" sz="quarter" idx="10"/>
          </p:nvPr>
        </p:nvSpPr>
        <p:spPr/>
        <p:txBody>
          <a:bodyPr/>
          <a:lstStyle/>
          <a:p>
            <a:r>
              <a:rPr lang="en-GB" dirty="0"/>
              <a:t>The Future of Brand &amp; Agency Relationships </a:t>
            </a:r>
          </a:p>
        </p:txBody>
      </p:sp>
      <p:sp>
        <p:nvSpPr>
          <p:cNvPr id="10" name="Text Placeholder 9">
            <a:extLst>
              <a:ext uri="{FF2B5EF4-FFF2-40B4-BE49-F238E27FC236}">
                <a16:creationId xmlns:a16="http://schemas.microsoft.com/office/drawing/2014/main" id="{5DBAECF3-DB3B-344A-B6AF-80AE2B032660}"/>
              </a:ext>
            </a:extLst>
          </p:cNvPr>
          <p:cNvSpPr>
            <a:spLocks noGrp="1"/>
          </p:cNvSpPr>
          <p:nvPr>
            <p:ph type="body" sz="quarter" idx="11"/>
          </p:nvPr>
        </p:nvSpPr>
        <p:spPr/>
        <p:txBody>
          <a:bodyPr/>
          <a:lstStyle/>
          <a:p>
            <a:r>
              <a:rPr lang="en-GB" dirty="0"/>
              <a:t>IPA Business Growth Conference </a:t>
            </a:r>
          </a:p>
        </p:txBody>
      </p:sp>
      <p:sp>
        <p:nvSpPr>
          <p:cNvPr id="8" name="Title 7">
            <a:extLst>
              <a:ext uri="{FF2B5EF4-FFF2-40B4-BE49-F238E27FC236}">
                <a16:creationId xmlns:a16="http://schemas.microsoft.com/office/drawing/2014/main" id="{CD392E1D-EA80-4845-9717-C45A57D202DE}"/>
              </a:ext>
            </a:extLst>
          </p:cNvPr>
          <p:cNvSpPr>
            <a:spLocks noGrp="1"/>
          </p:cNvSpPr>
          <p:nvPr>
            <p:ph type="title"/>
          </p:nvPr>
        </p:nvSpPr>
        <p:spPr>
          <a:xfrm>
            <a:off x="371476" y="1412875"/>
            <a:ext cx="5616574" cy="997196"/>
          </a:xfrm>
        </p:spPr>
        <p:txBody>
          <a:bodyPr/>
          <a:lstStyle/>
          <a:p>
            <a:r>
              <a:rPr lang="en-US" sz="3200" dirty="0">
                <a:solidFill>
                  <a:schemeClr val="tx1"/>
                </a:solidFill>
              </a:rPr>
              <a:t>Model 2:</a:t>
            </a:r>
            <a:br>
              <a:rPr lang="en-US" dirty="0"/>
            </a:br>
            <a:r>
              <a:rPr lang="en-US" dirty="0"/>
              <a:t>The Engineer Model</a:t>
            </a:r>
          </a:p>
        </p:txBody>
      </p:sp>
      <p:sp>
        <p:nvSpPr>
          <p:cNvPr id="12" name="Text Placeholder 11">
            <a:extLst>
              <a:ext uri="{FF2B5EF4-FFF2-40B4-BE49-F238E27FC236}">
                <a16:creationId xmlns:a16="http://schemas.microsoft.com/office/drawing/2014/main" id="{12E5320B-6B89-DB47-AB99-1FA28C5A1D59}"/>
              </a:ext>
            </a:extLst>
          </p:cNvPr>
          <p:cNvSpPr>
            <a:spLocks noGrp="1"/>
          </p:cNvSpPr>
          <p:nvPr>
            <p:ph type="body" sz="quarter" idx="13"/>
          </p:nvPr>
        </p:nvSpPr>
        <p:spPr>
          <a:xfrm>
            <a:off x="371474" y="2728503"/>
            <a:ext cx="5616575" cy="3240087"/>
          </a:xfrm>
        </p:spPr>
        <p:txBody>
          <a:bodyPr/>
          <a:lstStyle/>
          <a:p>
            <a:r>
              <a:rPr lang="en-GB" sz="2400" dirty="0"/>
              <a:t>In this model the overarching marketing strategy is developed by a single external body, the engineer, while the execution of the strategy is undertaken by a multitude of agencies. </a:t>
            </a:r>
          </a:p>
        </p:txBody>
      </p:sp>
      <p:pic>
        <p:nvPicPr>
          <p:cNvPr id="2050" name="Picture 2" descr="man in black jacket wearing yellow hard hat">
            <a:extLst>
              <a:ext uri="{FF2B5EF4-FFF2-40B4-BE49-F238E27FC236}">
                <a16:creationId xmlns:a16="http://schemas.microsoft.com/office/drawing/2014/main" id="{24D966EC-C0F5-41C4-9579-7CDA71DB7B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34" r="11040"/>
          <a:stretch/>
        </p:blipFill>
        <p:spPr bwMode="auto">
          <a:xfrm>
            <a:off x="6203949" y="1412874"/>
            <a:ext cx="5988052" cy="53448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0D3B5C9-0C10-C646-913A-61EC75975CA5}"/>
              </a:ext>
            </a:extLst>
          </p:cNvPr>
          <p:cNvSpPr>
            <a:spLocks noGrp="1"/>
          </p:cNvSpPr>
          <p:nvPr>
            <p:ph type="sldNum" sz="quarter" idx="15"/>
          </p:nvPr>
        </p:nvSpPr>
        <p:spPr/>
        <p:txBody>
          <a:bodyPr/>
          <a:lstStyle/>
          <a:p>
            <a:fld id="{0A52C1A0-709D-4F84-8CF1-F4FFD20C93B3}" type="slidenum">
              <a:rPr lang="en-GB" smtClean="0"/>
              <a:pPr/>
              <a:t>24</a:t>
            </a:fld>
            <a:endParaRPr lang="en-GB" dirty="0"/>
          </a:p>
        </p:txBody>
      </p:sp>
    </p:spTree>
    <p:extLst>
      <p:ext uri="{BB962C8B-B14F-4D97-AF65-F5344CB8AC3E}">
        <p14:creationId xmlns:p14="http://schemas.microsoft.com/office/powerpoint/2010/main" val="25890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997196"/>
          </a:xfrm>
        </p:spPr>
        <p:txBody>
          <a:bodyPr/>
          <a:lstStyle/>
          <a:p>
            <a:r>
              <a:rPr lang="en-US" sz="3200" dirty="0">
                <a:solidFill>
                  <a:schemeClr val="tx1"/>
                </a:solidFill>
              </a:rPr>
              <a:t>Model 2:</a:t>
            </a:r>
            <a:br>
              <a:rPr lang="en-US" sz="3200" dirty="0"/>
            </a:br>
            <a:r>
              <a:rPr lang="en-US" dirty="0"/>
              <a:t>The Engineer Model</a:t>
            </a:r>
          </a:p>
        </p:txBody>
      </p:sp>
      <p:graphicFrame>
        <p:nvGraphicFramePr>
          <p:cNvPr id="5" name="Table 8">
            <a:extLst>
              <a:ext uri="{FF2B5EF4-FFF2-40B4-BE49-F238E27FC236}">
                <a16:creationId xmlns:a16="http://schemas.microsoft.com/office/drawing/2014/main" id="{3E3AD552-8A2A-4DF4-813D-81C86C78F92B}"/>
              </a:ext>
            </a:extLst>
          </p:cNvPr>
          <p:cNvGraphicFramePr>
            <a:graphicFrameLocks/>
          </p:cNvGraphicFramePr>
          <p:nvPr>
            <p:extLst>
              <p:ext uri="{D42A27DB-BD31-4B8C-83A1-F6EECF244321}">
                <p14:modId xmlns:p14="http://schemas.microsoft.com/office/powerpoint/2010/main" val="1791353018"/>
              </p:ext>
            </p:extLst>
          </p:nvPr>
        </p:nvGraphicFramePr>
        <p:xfrm>
          <a:off x="371474" y="2757359"/>
          <a:ext cx="11181430" cy="3024009"/>
        </p:xfrm>
        <a:graphic>
          <a:graphicData uri="http://schemas.openxmlformats.org/drawingml/2006/table">
            <a:tbl>
              <a:tblPr firstRow="1" bandRow="1">
                <a:tableStyleId>{5C22544A-7EE6-4342-B048-85BDC9FD1C3A}</a:tableStyleId>
              </a:tblPr>
              <a:tblGrid>
                <a:gridCol w="5590715">
                  <a:extLst>
                    <a:ext uri="{9D8B030D-6E8A-4147-A177-3AD203B41FA5}">
                      <a16:colId xmlns:a16="http://schemas.microsoft.com/office/drawing/2014/main" val="2640643647"/>
                    </a:ext>
                  </a:extLst>
                </a:gridCol>
                <a:gridCol w="5590715">
                  <a:extLst>
                    <a:ext uri="{9D8B030D-6E8A-4147-A177-3AD203B41FA5}">
                      <a16:colId xmlns:a16="http://schemas.microsoft.com/office/drawing/2014/main" val="4163441404"/>
                    </a:ext>
                  </a:extLst>
                </a:gridCol>
              </a:tblGrid>
              <a:tr h="3024009">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3600" b="0" i="0" u="none" strike="noStrike" kern="0" cap="none" spc="0" normalizeH="0" baseline="0" noProof="0" dirty="0">
                          <a:ln>
                            <a:noFill/>
                          </a:ln>
                          <a:solidFill>
                            <a:srgbClr val="5E00E6"/>
                          </a:solidFill>
                          <a:effectLst/>
                          <a:uLnTx/>
                          <a:uFillTx/>
                          <a:latin typeface="+mn-lt"/>
                          <a:ea typeface="+mn-ea"/>
                          <a:cs typeface="+mn-cs"/>
                          <a:sym typeface="Arial"/>
                        </a:rPr>
                        <a:t>STRENGTHS</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Allows customer insights and wider business data to be integrated in one place, but also promotes access to the best talent and capabilities available.</a:t>
                      </a:r>
                    </a:p>
                  </a:txBody>
                  <a:tcPr marT="0" marB="0">
                    <a:lnL w="12700" cmpd="sng">
                      <a:noFill/>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3600" b="0" i="0" u="none" strike="noStrike" kern="0" cap="none" spc="0" normalizeH="0" baseline="0" noProof="0" dirty="0">
                          <a:ln>
                            <a:noFill/>
                          </a:ln>
                          <a:solidFill>
                            <a:srgbClr val="5E00E6"/>
                          </a:solidFill>
                          <a:effectLst/>
                          <a:uLnTx/>
                          <a:uFillTx/>
                          <a:latin typeface="+mn-lt"/>
                          <a:ea typeface="+mn-ea"/>
                          <a:cs typeface="+mn-cs"/>
                          <a:sym typeface="Arial"/>
                        </a:rPr>
                        <a:t>WEAKNESSES</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Lack of alignment across the multitude of agencies who execute the marketing strategy. </a:t>
                      </a:r>
                      <a:endParaRPr lang="en-GB" sz="2400" b="0" dirty="0">
                        <a:solidFill>
                          <a:schemeClr val="tx1"/>
                        </a:solidFill>
                      </a:endParaRPr>
                    </a:p>
                  </a:txBody>
                  <a:tcPr marT="0" marB="0">
                    <a:lnL w="1905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1052589"/>
                  </a:ext>
                </a:extLst>
              </a:tr>
            </a:tbl>
          </a:graphicData>
        </a:graphic>
      </p:graphicFrame>
      <p:sp>
        <p:nvSpPr>
          <p:cNvPr id="6" name="TextBox 5">
            <a:extLst>
              <a:ext uri="{FF2B5EF4-FFF2-40B4-BE49-F238E27FC236}">
                <a16:creationId xmlns:a16="http://schemas.microsoft.com/office/drawing/2014/main" id="{48172CA2-5088-44A5-8E27-41A5070995C9}"/>
              </a:ext>
            </a:extLst>
          </p:cNvPr>
          <p:cNvSpPr txBox="1"/>
          <p:nvPr/>
        </p:nvSpPr>
        <p:spPr>
          <a:xfrm>
            <a:off x="371476" y="5943990"/>
            <a:ext cx="11484000" cy="369332"/>
          </a:xfrm>
          <a:prstGeom prst="rect">
            <a:avLst/>
          </a:prstGeom>
          <a:solidFill>
            <a:schemeClr val="bg2"/>
          </a:solid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mn-ea"/>
                <a:cs typeface="+mn-cs"/>
              </a:rPr>
              <a:t>RELATIVE GROWTH POTENTIAL: SIGNIFICANT </a:t>
            </a:r>
          </a:p>
        </p:txBody>
      </p:sp>
    </p:spTree>
    <p:extLst>
      <p:ext uri="{BB962C8B-B14F-4D97-AF65-F5344CB8AC3E}">
        <p14:creationId xmlns:p14="http://schemas.microsoft.com/office/powerpoint/2010/main" val="12572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13EC52-029A-FB41-985E-655BB61776D5}"/>
              </a:ext>
            </a:extLst>
          </p:cNvPr>
          <p:cNvSpPr>
            <a:spLocks noGrp="1"/>
          </p:cNvSpPr>
          <p:nvPr>
            <p:ph type="body" sz="quarter" idx="10"/>
          </p:nvPr>
        </p:nvSpPr>
        <p:spPr/>
        <p:txBody>
          <a:bodyPr/>
          <a:lstStyle/>
          <a:p>
            <a:r>
              <a:rPr lang="en-GB" dirty="0"/>
              <a:t>The Future of Brand &amp; Agency Relationships </a:t>
            </a:r>
          </a:p>
        </p:txBody>
      </p:sp>
      <p:sp>
        <p:nvSpPr>
          <p:cNvPr id="10" name="Text Placeholder 9">
            <a:extLst>
              <a:ext uri="{FF2B5EF4-FFF2-40B4-BE49-F238E27FC236}">
                <a16:creationId xmlns:a16="http://schemas.microsoft.com/office/drawing/2014/main" id="{5DBAECF3-DB3B-344A-B6AF-80AE2B032660}"/>
              </a:ext>
            </a:extLst>
          </p:cNvPr>
          <p:cNvSpPr>
            <a:spLocks noGrp="1"/>
          </p:cNvSpPr>
          <p:nvPr>
            <p:ph type="body" sz="quarter" idx="11"/>
          </p:nvPr>
        </p:nvSpPr>
        <p:spPr/>
        <p:txBody>
          <a:bodyPr/>
          <a:lstStyle/>
          <a:p>
            <a:r>
              <a:rPr lang="en-GB" dirty="0"/>
              <a:t>IPA Business Growth Conference </a:t>
            </a:r>
          </a:p>
        </p:txBody>
      </p:sp>
      <p:sp>
        <p:nvSpPr>
          <p:cNvPr id="8" name="Title 7">
            <a:extLst>
              <a:ext uri="{FF2B5EF4-FFF2-40B4-BE49-F238E27FC236}">
                <a16:creationId xmlns:a16="http://schemas.microsoft.com/office/drawing/2014/main" id="{CD392E1D-EA80-4845-9717-C45A57D202DE}"/>
              </a:ext>
            </a:extLst>
          </p:cNvPr>
          <p:cNvSpPr>
            <a:spLocks noGrp="1"/>
          </p:cNvSpPr>
          <p:nvPr>
            <p:ph type="title"/>
          </p:nvPr>
        </p:nvSpPr>
        <p:spPr>
          <a:xfrm>
            <a:off x="371476" y="1412875"/>
            <a:ext cx="5616574" cy="997196"/>
          </a:xfrm>
        </p:spPr>
        <p:txBody>
          <a:bodyPr/>
          <a:lstStyle/>
          <a:p>
            <a:r>
              <a:rPr lang="en-US" sz="3200" dirty="0">
                <a:solidFill>
                  <a:schemeClr val="tx1"/>
                </a:solidFill>
              </a:rPr>
              <a:t>Model 3:</a:t>
            </a:r>
            <a:br>
              <a:rPr lang="en-US" dirty="0"/>
            </a:br>
            <a:r>
              <a:rPr lang="en-US" dirty="0"/>
              <a:t>The Coalition Model</a:t>
            </a:r>
          </a:p>
        </p:txBody>
      </p:sp>
      <p:sp>
        <p:nvSpPr>
          <p:cNvPr id="12" name="Text Placeholder 11">
            <a:extLst>
              <a:ext uri="{FF2B5EF4-FFF2-40B4-BE49-F238E27FC236}">
                <a16:creationId xmlns:a16="http://schemas.microsoft.com/office/drawing/2014/main" id="{12E5320B-6B89-DB47-AB99-1FA28C5A1D59}"/>
              </a:ext>
            </a:extLst>
          </p:cNvPr>
          <p:cNvSpPr>
            <a:spLocks noGrp="1"/>
          </p:cNvSpPr>
          <p:nvPr>
            <p:ph type="body" sz="quarter" idx="13"/>
          </p:nvPr>
        </p:nvSpPr>
        <p:spPr>
          <a:xfrm>
            <a:off x="371474" y="2728503"/>
            <a:ext cx="5616575" cy="3240087"/>
          </a:xfrm>
        </p:spPr>
        <p:txBody>
          <a:bodyPr/>
          <a:lstStyle/>
          <a:p>
            <a:r>
              <a:rPr lang="en-GB" sz="2400" dirty="0"/>
              <a:t>In this model, the overarching marketing strategy of a brand and the execution of the strategy, is developed and deployed by a coalition of multiple agencies.</a:t>
            </a:r>
          </a:p>
        </p:txBody>
      </p:sp>
      <p:sp>
        <p:nvSpPr>
          <p:cNvPr id="7" name="Slide Number Placeholder 6">
            <a:extLst>
              <a:ext uri="{FF2B5EF4-FFF2-40B4-BE49-F238E27FC236}">
                <a16:creationId xmlns:a16="http://schemas.microsoft.com/office/drawing/2014/main" id="{10D3B5C9-0C10-C646-913A-61EC75975CA5}"/>
              </a:ext>
            </a:extLst>
          </p:cNvPr>
          <p:cNvSpPr>
            <a:spLocks noGrp="1"/>
          </p:cNvSpPr>
          <p:nvPr>
            <p:ph type="sldNum" sz="quarter" idx="15"/>
          </p:nvPr>
        </p:nvSpPr>
        <p:spPr/>
        <p:txBody>
          <a:bodyPr/>
          <a:lstStyle/>
          <a:p>
            <a:fld id="{0A52C1A0-709D-4F84-8CF1-F4FFD20C93B3}" type="slidenum">
              <a:rPr lang="en-GB" smtClean="0"/>
              <a:pPr/>
              <a:t>26</a:t>
            </a:fld>
            <a:endParaRPr lang="en-GB" dirty="0"/>
          </a:p>
        </p:txBody>
      </p:sp>
      <p:sp>
        <p:nvSpPr>
          <p:cNvPr id="2" name="Picture Placeholder 1">
            <a:extLst>
              <a:ext uri="{FF2B5EF4-FFF2-40B4-BE49-F238E27FC236}">
                <a16:creationId xmlns:a16="http://schemas.microsoft.com/office/drawing/2014/main" id="{87A15534-4D3A-4389-9C28-9F54719798C0}"/>
              </a:ext>
            </a:extLst>
          </p:cNvPr>
          <p:cNvSpPr>
            <a:spLocks noGrp="1"/>
          </p:cNvSpPr>
          <p:nvPr>
            <p:ph type="pic" sz="quarter" idx="14"/>
          </p:nvPr>
        </p:nvSpPr>
        <p:spPr/>
      </p:sp>
      <p:pic>
        <p:nvPicPr>
          <p:cNvPr id="3074" name="Picture 2" descr="five men riding row boat">
            <a:extLst>
              <a:ext uri="{FF2B5EF4-FFF2-40B4-BE49-F238E27FC236}">
                <a16:creationId xmlns:a16="http://schemas.microsoft.com/office/drawing/2014/main" id="{307F5238-ECC1-4057-BF39-60BD3D11A4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378" b="-1"/>
          <a:stretch/>
        </p:blipFill>
        <p:spPr bwMode="auto">
          <a:xfrm>
            <a:off x="6203950" y="1412874"/>
            <a:ext cx="5988050" cy="544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3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997196"/>
          </a:xfrm>
        </p:spPr>
        <p:txBody>
          <a:bodyPr/>
          <a:lstStyle/>
          <a:p>
            <a:r>
              <a:rPr lang="en-US" sz="3200" dirty="0">
                <a:solidFill>
                  <a:schemeClr val="tx1"/>
                </a:solidFill>
              </a:rPr>
              <a:t>Model 3:</a:t>
            </a:r>
            <a:br>
              <a:rPr lang="en-US" dirty="0"/>
            </a:br>
            <a:r>
              <a:rPr lang="en-US" dirty="0"/>
              <a:t>The Coalition Model</a:t>
            </a:r>
          </a:p>
        </p:txBody>
      </p:sp>
      <p:graphicFrame>
        <p:nvGraphicFramePr>
          <p:cNvPr id="5" name="Table 8">
            <a:extLst>
              <a:ext uri="{FF2B5EF4-FFF2-40B4-BE49-F238E27FC236}">
                <a16:creationId xmlns:a16="http://schemas.microsoft.com/office/drawing/2014/main" id="{3E3AD552-8A2A-4DF4-813D-81C86C78F92B}"/>
              </a:ext>
            </a:extLst>
          </p:cNvPr>
          <p:cNvGraphicFramePr>
            <a:graphicFrameLocks/>
          </p:cNvGraphicFramePr>
          <p:nvPr>
            <p:extLst>
              <p:ext uri="{D42A27DB-BD31-4B8C-83A1-F6EECF244321}">
                <p14:modId xmlns:p14="http://schemas.microsoft.com/office/powerpoint/2010/main" val="524836614"/>
              </p:ext>
            </p:extLst>
          </p:nvPr>
        </p:nvGraphicFramePr>
        <p:xfrm>
          <a:off x="371474" y="2757359"/>
          <a:ext cx="11181430" cy="3024009"/>
        </p:xfrm>
        <a:graphic>
          <a:graphicData uri="http://schemas.openxmlformats.org/drawingml/2006/table">
            <a:tbl>
              <a:tblPr firstRow="1" bandRow="1">
                <a:tableStyleId>{5C22544A-7EE6-4342-B048-85BDC9FD1C3A}</a:tableStyleId>
              </a:tblPr>
              <a:tblGrid>
                <a:gridCol w="5590715">
                  <a:extLst>
                    <a:ext uri="{9D8B030D-6E8A-4147-A177-3AD203B41FA5}">
                      <a16:colId xmlns:a16="http://schemas.microsoft.com/office/drawing/2014/main" val="2640643647"/>
                    </a:ext>
                  </a:extLst>
                </a:gridCol>
                <a:gridCol w="5590715">
                  <a:extLst>
                    <a:ext uri="{9D8B030D-6E8A-4147-A177-3AD203B41FA5}">
                      <a16:colId xmlns:a16="http://schemas.microsoft.com/office/drawing/2014/main" val="4163441404"/>
                    </a:ext>
                  </a:extLst>
                </a:gridCol>
              </a:tblGrid>
              <a:tr h="3024009">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3600" b="0" i="0" u="none" strike="noStrike" kern="0" cap="none" spc="0" normalizeH="0" baseline="0" noProof="0" dirty="0">
                          <a:ln>
                            <a:noFill/>
                          </a:ln>
                          <a:solidFill>
                            <a:srgbClr val="5E00E6"/>
                          </a:solidFill>
                          <a:effectLst/>
                          <a:uLnTx/>
                          <a:uFillTx/>
                          <a:latin typeface="+mn-lt"/>
                          <a:ea typeface="+mn-ea"/>
                          <a:cs typeface="+mn-cs"/>
                          <a:sym typeface="Arial"/>
                        </a:rPr>
                        <a:t>STRENGTHS</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Access to a myriad of talent and forms of strategic thinking. </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Avoids siloed thinking between one agency and the client.</a:t>
                      </a:r>
                    </a:p>
                  </a:txBody>
                  <a:tcPr marT="0" marB="0">
                    <a:lnL w="12700" cmpd="sng">
                      <a:noFill/>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3600" b="0" i="0" u="none" strike="noStrike" kern="0" cap="none" spc="0" normalizeH="0" baseline="0" noProof="0" dirty="0">
                          <a:ln>
                            <a:noFill/>
                          </a:ln>
                          <a:solidFill>
                            <a:srgbClr val="5E00E6"/>
                          </a:solidFill>
                          <a:effectLst/>
                          <a:uLnTx/>
                          <a:uFillTx/>
                          <a:latin typeface="+mn-lt"/>
                          <a:ea typeface="+mn-ea"/>
                          <a:cs typeface="+mn-cs"/>
                          <a:sym typeface="Arial"/>
                        </a:rPr>
                        <a:t>WEAKNESSES</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Difficult to apply consistently, due to the changing variables of the individual people involved.</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Success largely dependent on human factors, i.e. personalities in the room.</a:t>
                      </a:r>
                    </a:p>
                  </a:txBody>
                  <a:tcPr marT="0" marB="0">
                    <a:lnL w="1905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1052589"/>
                  </a:ext>
                </a:extLst>
              </a:tr>
            </a:tbl>
          </a:graphicData>
        </a:graphic>
      </p:graphicFrame>
      <p:sp>
        <p:nvSpPr>
          <p:cNvPr id="6" name="TextBox 5">
            <a:extLst>
              <a:ext uri="{FF2B5EF4-FFF2-40B4-BE49-F238E27FC236}">
                <a16:creationId xmlns:a16="http://schemas.microsoft.com/office/drawing/2014/main" id="{48172CA2-5088-44A5-8E27-41A5070995C9}"/>
              </a:ext>
            </a:extLst>
          </p:cNvPr>
          <p:cNvSpPr txBox="1"/>
          <p:nvPr/>
        </p:nvSpPr>
        <p:spPr>
          <a:xfrm>
            <a:off x="371476" y="5943990"/>
            <a:ext cx="11484000" cy="369332"/>
          </a:xfrm>
          <a:prstGeom prst="rect">
            <a:avLst/>
          </a:prstGeom>
          <a:solidFill>
            <a:schemeClr val="accent5"/>
          </a:solidFill>
          <a:ln>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mn-ea"/>
                <a:cs typeface="+mn-cs"/>
              </a:rPr>
              <a:t>RELATIVE GROWTH POTENTIAL: LOW </a:t>
            </a:r>
          </a:p>
        </p:txBody>
      </p:sp>
    </p:spTree>
    <p:extLst>
      <p:ext uri="{BB962C8B-B14F-4D97-AF65-F5344CB8AC3E}">
        <p14:creationId xmlns:p14="http://schemas.microsoft.com/office/powerpoint/2010/main" val="290411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13EC52-029A-FB41-985E-655BB61776D5}"/>
              </a:ext>
            </a:extLst>
          </p:cNvPr>
          <p:cNvSpPr>
            <a:spLocks noGrp="1"/>
          </p:cNvSpPr>
          <p:nvPr>
            <p:ph type="body" sz="quarter" idx="10"/>
          </p:nvPr>
        </p:nvSpPr>
        <p:spPr/>
        <p:txBody>
          <a:bodyPr/>
          <a:lstStyle/>
          <a:p>
            <a:r>
              <a:rPr lang="en-GB" dirty="0"/>
              <a:t>The Future of Brand &amp; Agency Relationships </a:t>
            </a:r>
          </a:p>
        </p:txBody>
      </p:sp>
      <p:sp>
        <p:nvSpPr>
          <p:cNvPr id="10" name="Text Placeholder 9">
            <a:extLst>
              <a:ext uri="{FF2B5EF4-FFF2-40B4-BE49-F238E27FC236}">
                <a16:creationId xmlns:a16="http://schemas.microsoft.com/office/drawing/2014/main" id="{5DBAECF3-DB3B-344A-B6AF-80AE2B032660}"/>
              </a:ext>
            </a:extLst>
          </p:cNvPr>
          <p:cNvSpPr>
            <a:spLocks noGrp="1"/>
          </p:cNvSpPr>
          <p:nvPr>
            <p:ph type="body" sz="quarter" idx="11"/>
          </p:nvPr>
        </p:nvSpPr>
        <p:spPr/>
        <p:txBody>
          <a:bodyPr/>
          <a:lstStyle/>
          <a:p>
            <a:r>
              <a:rPr lang="en-GB" dirty="0"/>
              <a:t>IPA Business Growth Conference </a:t>
            </a:r>
          </a:p>
        </p:txBody>
      </p:sp>
      <p:sp>
        <p:nvSpPr>
          <p:cNvPr id="8" name="Title 7">
            <a:extLst>
              <a:ext uri="{FF2B5EF4-FFF2-40B4-BE49-F238E27FC236}">
                <a16:creationId xmlns:a16="http://schemas.microsoft.com/office/drawing/2014/main" id="{CD392E1D-EA80-4845-9717-C45A57D202DE}"/>
              </a:ext>
            </a:extLst>
          </p:cNvPr>
          <p:cNvSpPr>
            <a:spLocks noGrp="1"/>
          </p:cNvSpPr>
          <p:nvPr>
            <p:ph type="title"/>
          </p:nvPr>
        </p:nvSpPr>
        <p:spPr>
          <a:xfrm>
            <a:off x="371476" y="1412875"/>
            <a:ext cx="5616574" cy="997196"/>
          </a:xfrm>
        </p:spPr>
        <p:txBody>
          <a:bodyPr/>
          <a:lstStyle/>
          <a:p>
            <a:r>
              <a:rPr lang="en-US" sz="3200" dirty="0">
                <a:solidFill>
                  <a:schemeClr val="tx1"/>
                </a:solidFill>
              </a:rPr>
              <a:t>Model 4:</a:t>
            </a:r>
            <a:br>
              <a:rPr lang="en-US" dirty="0"/>
            </a:br>
            <a:r>
              <a:rPr lang="en-US" dirty="0"/>
              <a:t>The Hybrid Model</a:t>
            </a:r>
          </a:p>
        </p:txBody>
      </p:sp>
      <p:sp>
        <p:nvSpPr>
          <p:cNvPr id="12" name="Text Placeholder 11">
            <a:extLst>
              <a:ext uri="{FF2B5EF4-FFF2-40B4-BE49-F238E27FC236}">
                <a16:creationId xmlns:a16="http://schemas.microsoft.com/office/drawing/2014/main" id="{12E5320B-6B89-DB47-AB99-1FA28C5A1D59}"/>
              </a:ext>
            </a:extLst>
          </p:cNvPr>
          <p:cNvSpPr>
            <a:spLocks noGrp="1"/>
          </p:cNvSpPr>
          <p:nvPr>
            <p:ph type="body" sz="quarter" idx="13"/>
          </p:nvPr>
        </p:nvSpPr>
        <p:spPr>
          <a:xfrm>
            <a:off x="371474" y="2728503"/>
            <a:ext cx="5616575" cy="3240087"/>
          </a:xfrm>
        </p:spPr>
        <p:txBody>
          <a:bodyPr/>
          <a:lstStyle/>
          <a:p>
            <a:r>
              <a:rPr lang="en-GB" sz="2400" dirty="0"/>
              <a:t>Model in which a combination of in-house client services and external agency services are utilised for both the development and execution of the marketing strategy. </a:t>
            </a:r>
          </a:p>
        </p:txBody>
      </p:sp>
      <p:sp>
        <p:nvSpPr>
          <p:cNvPr id="7" name="Slide Number Placeholder 6">
            <a:extLst>
              <a:ext uri="{FF2B5EF4-FFF2-40B4-BE49-F238E27FC236}">
                <a16:creationId xmlns:a16="http://schemas.microsoft.com/office/drawing/2014/main" id="{10D3B5C9-0C10-C646-913A-61EC75975CA5}"/>
              </a:ext>
            </a:extLst>
          </p:cNvPr>
          <p:cNvSpPr>
            <a:spLocks noGrp="1"/>
          </p:cNvSpPr>
          <p:nvPr>
            <p:ph type="sldNum" sz="quarter" idx="15"/>
          </p:nvPr>
        </p:nvSpPr>
        <p:spPr/>
        <p:txBody>
          <a:bodyPr/>
          <a:lstStyle/>
          <a:p>
            <a:fld id="{0A52C1A0-709D-4F84-8CF1-F4FFD20C93B3}" type="slidenum">
              <a:rPr lang="en-GB" smtClean="0"/>
              <a:pPr/>
              <a:t>28</a:t>
            </a:fld>
            <a:endParaRPr lang="en-GB" dirty="0"/>
          </a:p>
        </p:txBody>
      </p:sp>
      <p:sp>
        <p:nvSpPr>
          <p:cNvPr id="2" name="Picture Placeholder 1">
            <a:extLst>
              <a:ext uri="{FF2B5EF4-FFF2-40B4-BE49-F238E27FC236}">
                <a16:creationId xmlns:a16="http://schemas.microsoft.com/office/drawing/2014/main" id="{87A15534-4D3A-4389-9C28-9F54719798C0}"/>
              </a:ext>
            </a:extLst>
          </p:cNvPr>
          <p:cNvSpPr>
            <a:spLocks noGrp="1"/>
          </p:cNvSpPr>
          <p:nvPr>
            <p:ph type="pic" sz="quarter" idx="14"/>
          </p:nvPr>
        </p:nvSpPr>
        <p:spPr/>
      </p:sp>
      <p:pic>
        <p:nvPicPr>
          <p:cNvPr id="5122" name="Picture 2" descr="blue and white flower petals">
            <a:extLst>
              <a:ext uri="{FF2B5EF4-FFF2-40B4-BE49-F238E27FC236}">
                <a16:creationId xmlns:a16="http://schemas.microsoft.com/office/drawing/2014/main" id="{968EC3E1-5C5F-4605-8397-FB37C4FDB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64" r="13904"/>
          <a:stretch/>
        </p:blipFill>
        <p:spPr bwMode="auto">
          <a:xfrm>
            <a:off x="6203948" y="1422990"/>
            <a:ext cx="5988049" cy="543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2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997196"/>
          </a:xfrm>
        </p:spPr>
        <p:txBody>
          <a:bodyPr/>
          <a:lstStyle/>
          <a:p>
            <a:r>
              <a:rPr lang="en-US" sz="3200" dirty="0">
                <a:solidFill>
                  <a:schemeClr val="tx1"/>
                </a:solidFill>
              </a:rPr>
              <a:t>Model 4:</a:t>
            </a:r>
            <a:br>
              <a:rPr lang="en-US" dirty="0"/>
            </a:br>
            <a:r>
              <a:rPr lang="en-US" dirty="0"/>
              <a:t>The Hybrid Model</a:t>
            </a:r>
          </a:p>
        </p:txBody>
      </p:sp>
      <p:graphicFrame>
        <p:nvGraphicFramePr>
          <p:cNvPr id="5" name="Table 8">
            <a:extLst>
              <a:ext uri="{FF2B5EF4-FFF2-40B4-BE49-F238E27FC236}">
                <a16:creationId xmlns:a16="http://schemas.microsoft.com/office/drawing/2014/main" id="{3E3AD552-8A2A-4DF4-813D-81C86C78F92B}"/>
              </a:ext>
            </a:extLst>
          </p:cNvPr>
          <p:cNvGraphicFramePr>
            <a:graphicFrameLocks/>
          </p:cNvGraphicFramePr>
          <p:nvPr>
            <p:extLst>
              <p:ext uri="{D42A27DB-BD31-4B8C-83A1-F6EECF244321}">
                <p14:modId xmlns:p14="http://schemas.microsoft.com/office/powerpoint/2010/main" val="219042088"/>
              </p:ext>
            </p:extLst>
          </p:nvPr>
        </p:nvGraphicFramePr>
        <p:xfrm>
          <a:off x="371474" y="2757359"/>
          <a:ext cx="11181430" cy="3024009"/>
        </p:xfrm>
        <a:graphic>
          <a:graphicData uri="http://schemas.openxmlformats.org/drawingml/2006/table">
            <a:tbl>
              <a:tblPr firstRow="1" bandRow="1">
                <a:tableStyleId>{5C22544A-7EE6-4342-B048-85BDC9FD1C3A}</a:tableStyleId>
              </a:tblPr>
              <a:tblGrid>
                <a:gridCol w="5590715">
                  <a:extLst>
                    <a:ext uri="{9D8B030D-6E8A-4147-A177-3AD203B41FA5}">
                      <a16:colId xmlns:a16="http://schemas.microsoft.com/office/drawing/2014/main" val="2640643647"/>
                    </a:ext>
                  </a:extLst>
                </a:gridCol>
                <a:gridCol w="5590715">
                  <a:extLst>
                    <a:ext uri="{9D8B030D-6E8A-4147-A177-3AD203B41FA5}">
                      <a16:colId xmlns:a16="http://schemas.microsoft.com/office/drawing/2014/main" val="4163441404"/>
                    </a:ext>
                  </a:extLst>
                </a:gridCol>
              </a:tblGrid>
              <a:tr h="3024009">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3600" b="0" i="0" u="none" strike="noStrike" kern="0" cap="none" spc="0" normalizeH="0" baseline="0" noProof="0" dirty="0">
                          <a:ln>
                            <a:noFill/>
                          </a:ln>
                          <a:solidFill>
                            <a:srgbClr val="5E00E6"/>
                          </a:solidFill>
                          <a:effectLst/>
                          <a:uLnTx/>
                          <a:uFillTx/>
                          <a:latin typeface="+mn-lt"/>
                          <a:ea typeface="+mn-ea"/>
                          <a:cs typeface="+mn-cs"/>
                          <a:sym typeface="Arial"/>
                        </a:rPr>
                        <a:t>STRENGTHS</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Optimisation through the pooling of strengths across in-house client services and outsourced agency expertise.</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Marketing strategy closely connected to macro business objectives.</a:t>
                      </a:r>
                    </a:p>
                  </a:txBody>
                  <a:tcPr marT="0" marB="0">
                    <a:lnL w="12700" cmpd="sng">
                      <a:noFill/>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3600" b="0" i="0" u="none" strike="noStrike" kern="0" cap="none" spc="0" normalizeH="0" baseline="0" noProof="0" dirty="0">
                          <a:ln>
                            <a:noFill/>
                          </a:ln>
                          <a:solidFill>
                            <a:srgbClr val="5E00E6"/>
                          </a:solidFill>
                          <a:effectLst/>
                          <a:uLnTx/>
                          <a:uFillTx/>
                          <a:latin typeface="+mn-lt"/>
                          <a:ea typeface="+mn-ea"/>
                          <a:cs typeface="+mn-cs"/>
                          <a:sym typeface="Arial"/>
                        </a:rPr>
                        <a:t>WEAKNESSES</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Lack of centralised vision, leadership and measurement across the range of brand and agency stakeholders involved.</a:t>
                      </a:r>
                    </a:p>
                  </a:txBody>
                  <a:tcPr marT="0" marB="0">
                    <a:lnL w="1905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1052589"/>
                  </a:ext>
                </a:extLst>
              </a:tr>
            </a:tbl>
          </a:graphicData>
        </a:graphic>
      </p:graphicFrame>
      <p:sp>
        <p:nvSpPr>
          <p:cNvPr id="8" name="TextBox 7">
            <a:extLst>
              <a:ext uri="{FF2B5EF4-FFF2-40B4-BE49-F238E27FC236}">
                <a16:creationId xmlns:a16="http://schemas.microsoft.com/office/drawing/2014/main" id="{0D249CFE-381F-4329-838C-1EC172CE4B09}"/>
              </a:ext>
            </a:extLst>
          </p:cNvPr>
          <p:cNvSpPr txBox="1"/>
          <p:nvPr/>
        </p:nvSpPr>
        <p:spPr>
          <a:xfrm>
            <a:off x="371476" y="5943990"/>
            <a:ext cx="11484000" cy="369332"/>
          </a:xfrm>
          <a:prstGeom prst="rect">
            <a:avLst/>
          </a:prstGeom>
          <a:solidFill>
            <a:schemeClr val="bg2"/>
          </a:solid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mn-ea"/>
                <a:cs typeface="+mn-cs"/>
              </a:rPr>
              <a:t>RELATIVE GROWTH POTENTIAL: SIGNIFICANT </a:t>
            </a:r>
          </a:p>
        </p:txBody>
      </p:sp>
    </p:spTree>
    <p:extLst>
      <p:ext uri="{BB962C8B-B14F-4D97-AF65-F5344CB8AC3E}">
        <p14:creationId xmlns:p14="http://schemas.microsoft.com/office/powerpoint/2010/main" val="11131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FCC3C29A-BE8D-0E46-BCFC-47109AE635F1}"/>
              </a:ext>
            </a:extLst>
          </p:cNvPr>
          <p:cNvSpPr txBox="1">
            <a:spLocks/>
          </p:cNvSpPr>
          <p:nvPr/>
        </p:nvSpPr>
        <p:spPr>
          <a:xfrm>
            <a:off x="371474" y="2168525"/>
            <a:ext cx="5724525" cy="692497"/>
          </a:xfrm>
          <a:prstGeom prst="rect">
            <a:avLst/>
          </a:prstGeom>
        </p:spPr>
        <p:txBody>
          <a:bodyPr lIns="0" tIns="0" rIns="0" bIns="0">
            <a:normAutofit/>
          </a:bodyPr>
          <a:lstStyle>
            <a:lvl1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410765" rtl="0" eaLnBrk="1" latinLnBrk="0" hangingPunct="1">
              <a:lnSpc>
                <a:spcPct val="100000"/>
              </a:lnSpc>
              <a:spcBef>
                <a:spcPts val="0"/>
              </a:spcBef>
              <a:spcAft>
                <a:spcPts val="0"/>
              </a:spcAft>
              <a:buClrTx/>
              <a:buSzTx/>
              <a:buFontTx/>
              <a:buNone/>
              <a:tabLst/>
              <a:defRPr sz="5600" b="0" i="0" u="none" strike="noStrike" cap="none" spc="0" baseline="0">
                <a:solidFill>
                  <a:srgbClr val="000000"/>
                </a:solidFill>
                <a:uFillTx/>
                <a:latin typeface="Helvetica Neue Medium"/>
                <a:ea typeface="Helvetica Neue Medium"/>
                <a:cs typeface="Helvetica Neue Medium"/>
                <a:sym typeface="Helvetica Neue Medium"/>
              </a:defRPr>
            </a:lvl9pPr>
          </a:lstStyle>
          <a:p>
            <a:pPr algn="l">
              <a:lnSpc>
                <a:spcPct val="90000"/>
              </a:lnSpc>
              <a:spcAft>
                <a:spcPts val="800"/>
              </a:spcAft>
              <a:buSzPct val="145000"/>
            </a:pPr>
            <a:endParaRPr lang="en-US" sz="5000" b="1" dirty="0">
              <a:solidFill>
                <a:schemeClr val="bg1"/>
              </a:solidFill>
              <a:latin typeface="+mj-lt"/>
              <a:ea typeface="+mj-ea"/>
              <a:cs typeface="+mj-cs"/>
              <a:sym typeface="Helvetica Neue"/>
            </a:endParaRPr>
          </a:p>
        </p:txBody>
      </p:sp>
      <p:sp>
        <p:nvSpPr>
          <p:cNvPr id="2" name="Title 1">
            <a:extLst>
              <a:ext uri="{FF2B5EF4-FFF2-40B4-BE49-F238E27FC236}">
                <a16:creationId xmlns:a16="http://schemas.microsoft.com/office/drawing/2014/main" id="{C68A0A4A-945E-4DA7-AD74-2FC1A8076838}"/>
              </a:ext>
            </a:extLst>
          </p:cNvPr>
          <p:cNvSpPr>
            <a:spLocks noGrp="1"/>
          </p:cNvSpPr>
          <p:nvPr>
            <p:ph type="title"/>
          </p:nvPr>
        </p:nvSpPr>
        <p:spPr>
          <a:xfrm>
            <a:off x="371476" y="2168525"/>
            <a:ext cx="4456163" cy="2769989"/>
          </a:xfrm>
        </p:spPr>
        <p:txBody>
          <a:bodyPr/>
          <a:lstStyle/>
          <a:p>
            <a:r>
              <a:rPr lang="en-GB" dirty="0">
                <a:sym typeface="Helvetica Neue"/>
              </a:rPr>
              <a:t>PART 1: Consumer Landscape  </a:t>
            </a:r>
            <a:br>
              <a:rPr lang="en-GB" dirty="0">
                <a:sym typeface="Helvetica Neue"/>
              </a:rPr>
            </a:br>
            <a:r>
              <a:rPr lang="en-GB" dirty="0">
                <a:sym typeface="Helvetica Neue"/>
              </a:rPr>
              <a:t>in Flux</a:t>
            </a:r>
          </a:p>
        </p:txBody>
      </p:sp>
      <p:sp>
        <p:nvSpPr>
          <p:cNvPr id="10" name="Text Placeholder 9">
            <a:extLst>
              <a:ext uri="{FF2B5EF4-FFF2-40B4-BE49-F238E27FC236}">
                <a16:creationId xmlns:a16="http://schemas.microsoft.com/office/drawing/2014/main" id="{35393C48-FAAA-4F7B-8C3E-F1469EEC5C30}"/>
              </a:ext>
            </a:extLst>
          </p:cNvPr>
          <p:cNvSpPr>
            <a:spLocks noGrp="1"/>
          </p:cNvSpPr>
          <p:nvPr>
            <p:ph type="body" sz="quarter" idx="11"/>
          </p:nvPr>
        </p:nvSpPr>
        <p:spPr/>
        <p:txBody>
          <a:bodyPr/>
          <a:lstStyle/>
          <a:p>
            <a:r>
              <a:rPr lang="en-GB" dirty="0"/>
              <a:t> </a:t>
            </a:r>
          </a:p>
        </p:txBody>
      </p:sp>
      <p:sp>
        <p:nvSpPr>
          <p:cNvPr id="8" name="Text Placeholder 7">
            <a:extLst>
              <a:ext uri="{FF2B5EF4-FFF2-40B4-BE49-F238E27FC236}">
                <a16:creationId xmlns:a16="http://schemas.microsoft.com/office/drawing/2014/main" id="{C94CE060-9041-405F-9B73-142467C4C44B}"/>
              </a:ext>
            </a:extLst>
          </p:cNvPr>
          <p:cNvSpPr>
            <a:spLocks noGrp="1"/>
          </p:cNvSpPr>
          <p:nvPr>
            <p:ph type="body" sz="quarter" idx="10"/>
          </p:nvPr>
        </p:nvSpPr>
        <p:spPr/>
        <p:txBody>
          <a:bodyPr/>
          <a:lstStyle/>
          <a:p>
            <a:r>
              <a:rPr lang="en-GB" dirty="0"/>
              <a:t>The Future of Brand &amp; Agency Relationships </a:t>
            </a:r>
          </a:p>
        </p:txBody>
      </p:sp>
      <p:sp>
        <p:nvSpPr>
          <p:cNvPr id="12" name="Text Placeholder 11">
            <a:extLst>
              <a:ext uri="{FF2B5EF4-FFF2-40B4-BE49-F238E27FC236}">
                <a16:creationId xmlns:a16="http://schemas.microsoft.com/office/drawing/2014/main" id="{B0549F09-8B6E-424F-A315-2E9DD3FE6771}"/>
              </a:ext>
            </a:extLst>
          </p:cNvPr>
          <p:cNvSpPr>
            <a:spLocks noGrp="1"/>
          </p:cNvSpPr>
          <p:nvPr>
            <p:ph type="body" sz="quarter" idx="13"/>
          </p:nvPr>
        </p:nvSpPr>
        <p:spPr>
          <a:xfrm>
            <a:off x="371475" y="642144"/>
            <a:ext cx="7561264" cy="249299"/>
          </a:xfrm>
        </p:spPr>
        <p:txBody>
          <a:bodyPr/>
          <a:lstStyle/>
          <a:p>
            <a:r>
              <a:rPr lang="en-GB" dirty="0"/>
              <a:t>IPA Business Growth Conference </a:t>
            </a:r>
          </a:p>
        </p:txBody>
      </p:sp>
      <p:sp>
        <p:nvSpPr>
          <p:cNvPr id="14" name="Line">
            <a:extLst>
              <a:ext uri="{FF2B5EF4-FFF2-40B4-BE49-F238E27FC236}">
                <a16:creationId xmlns:a16="http://schemas.microsoft.com/office/drawing/2014/main" id="{D2146986-4D6A-473B-B38C-E3717443D957}"/>
              </a:ext>
            </a:extLst>
          </p:cNvPr>
          <p:cNvSpPr/>
          <p:nvPr/>
        </p:nvSpPr>
        <p:spPr>
          <a:xfrm>
            <a:off x="371475" y="1027510"/>
            <a:ext cx="11449050" cy="0"/>
          </a:xfrm>
          <a:prstGeom prst="line">
            <a:avLst/>
          </a:prstGeom>
          <a:ln w="19050">
            <a:solidFill>
              <a:schemeClr val="bg1"/>
            </a:solidFill>
          </a:ln>
        </p:spPr>
        <p:txBody>
          <a:bodyPr lIns="22859" tIns="22859" rIns="22859" bIns="22859"/>
          <a:lstStyle/>
          <a:p>
            <a:endParaRPr sz="800" dirty="0"/>
          </a:p>
        </p:txBody>
      </p:sp>
      <p:grpSp>
        <p:nvGrpSpPr>
          <p:cNvPr id="15" name="Group 4">
            <a:extLst>
              <a:ext uri="{FF2B5EF4-FFF2-40B4-BE49-F238E27FC236}">
                <a16:creationId xmlns:a16="http://schemas.microsoft.com/office/drawing/2014/main" id="{CF70588B-42CF-4366-946A-1849EB3F80C9}"/>
              </a:ext>
            </a:extLst>
          </p:cNvPr>
          <p:cNvGrpSpPr>
            <a:grpSpLocks noChangeAspect="1"/>
          </p:cNvGrpSpPr>
          <p:nvPr/>
        </p:nvGrpSpPr>
        <p:grpSpPr bwMode="auto">
          <a:xfrm>
            <a:off x="11296078" y="368300"/>
            <a:ext cx="524447" cy="468313"/>
            <a:chOff x="7024" y="3734"/>
            <a:chExt cx="1308" cy="1168"/>
          </a:xfrm>
          <a:solidFill>
            <a:schemeClr val="bg1"/>
          </a:solidFill>
        </p:grpSpPr>
        <p:sp>
          <p:nvSpPr>
            <p:cNvPr id="16" name="Rectangle 5">
              <a:extLst>
                <a:ext uri="{FF2B5EF4-FFF2-40B4-BE49-F238E27FC236}">
                  <a16:creationId xmlns:a16="http://schemas.microsoft.com/office/drawing/2014/main" id="{FAEA00A6-F05F-44DC-8FB2-FC563AF0D7E2}"/>
                </a:ext>
              </a:extLst>
            </p:cNvPr>
            <p:cNvSpPr>
              <a:spLocks noChangeArrowheads="1"/>
            </p:cNvSpPr>
            <p:nvPr/>
          </p:nvSpPr>
          <p:spPr bwMode="auto">
            <a:xfrm>
              <a:off x="7272" y="3734"/>
              <a:ext cx="1060" cy="3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7" name="Rectangle 6">
              <a:extLst>
                <a:ext uri="{FF2B5EF4-FFF2-40B4-BE49-F238E27FC236}">
                  <a16:creationId xmlns:a16="http://schemas.microsoft.com/office/drawing/2014/main" id="{84941FC6-D75E-4D6B-B7C8-9E9DD9B94066}"/>
                </a:ext>
              </a:extLst>
            </p:cNvPr>
            <p:cNvSpPr>
              <a:spLocks noChangeArrowheads="1"/>
            </p:cNvSpPr>
            <p:nvPr/>
          </p:nvSpPr>
          <p:spPr bwMode="auto">
            <a:xfrm>
              <a:off x="7272" y="4581"/>
              <a:ext cx="417" cy="3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sp>
          <p:nvSpPr>
            <p:cNvPr id="18" name="Rectangle 7">
              <a:extLst>
                <a:ext uri="{FF2B5EF4-FFF2-40B4-BE49-F238E27FC236}">
                  <a16:creationId xmlns:a16="http://schemas.microsoft.com/office/drawing/2014/main" id="{4779A7DD-E439-47CA-A6AC-0C21D324194E}"/>
                </a:ext>
              </a:extLst>
            </p:cNvPr>
            <p:cNvSpPr>
              <a:spLocks noChangeArrowheads="1"/>
            </p:cNvSpPr>
            <p:nvPr/>
          </p:nvSpPr>
          <p:spPr bwMode="auto">
            <a:xfrm>
              <a:off x="7024" y="4159"/>
              <a:ext cx="989"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800" dirty="0"/>
            </a:p>
          </p:txBody>
        </p:sp>
      </p:grpSp>
    </p:spTree>
    <p:extLst>
      <p:ext uri="{BB962C8B-B14F-4D97-AF65-F5344CB8AC3E}">
        <p14:creationId xmlns:p14="http://schemas.microsoft.com/office/powerpoint/2010/main" val="33085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13EC52-029A-FB41-985E-655BB61776D5}"/>
              </a:ext>
            </a:extLst>
          </p:cNvPr>
          <p:cNvSpPr>
            <a:spLocks noGrp="1"/>
          </p:cNvSpPr>
          <p:nvPr>
            <p:ph type="body" sz="quarter" idx="10"/>
          </p:nvPr>
        </p:nvSpPr>
        <p:spPr/>
        <p:txBody>
          <a:bodyPr/>
          <a:lstStyle/>
          <a:p>
            <a:r>
              <a:rPr lang="en-GB" dirty="0"/>
              <a:t>The Future of Brand &amp; Agency Relationships </a:t>
            </a:r>
          </a:p>
        </p:txBody>
      </p:sp>
      <p:sp>
        <p:nvSpPr>
          <p:cNvPr id="10" name="Text Placeholder 9">
            <a:extLst>
              <a:ext uri="{FF2B5EF4-FFF2-40B4-BE49-F238E27FC236}">
                <a16:creationId xmlns:a16="http://schemas.microsoft.com/office/drawing/2014/main" id="{5DBAECF3-DB3B-344A-B6AF-80AE2B032660}"/>
              </a:ext>
            </a:extLst>
          </p:cNvPr>
          <p:cNvSpPr>
            <a:spLocks noGrp="1"/>
          </p:cNvSpPr>
          <p:nvPr>
            <p:ph type="body" sz="quarter" idx="11"/>
          </p:nvPr>
        </p:nvSpPr>
        <p:spPr/>
        <p:txBody>
          <a:bodyPr/>
          <a:lstStyle/>
          <a:p>
            <a:r>
              <a:rPr lang="en-GB" dirty="0"/>
              <a:t>IPA Business Growth Conference </a:t>
            </a:r>
          </a:p>
        </p:txBody>
      </p:sp>
      <p:sp>
        <p:nvSpPr>
          <p:cNvPr id="8" name="Title 7">
            <a:extLst>
              <a:ext uri="{FF2B5EF4-FFF2-40B4-BE49-F238E27FC236}">
                <a16:creationId xmlns:a16="http://schemas.microsoft.com/office/drawing/2014/main" id="{CD392E1D-EA80-4845-9717-C45A57D202DE}"/>
              </a:ext>
            </a:extLst>
          </p:cNvPr>
          <p:cNvSpPr>
            <a:spLocks noGrp="1"/>
          </p:cNvSpPr>
          <p:nvPr>
            <p:ph type="title"/>
          </p:nvPr>
        </p:nvSpPr>
        <p:spPr>
          <a:xfrm>
            <a:off x="371476" y="1412875"/>
            <a:ext cx="5616574" cy="997196"/>
          </a:xfrm>
        </p:spPr>
        <p:txBody>
          <a:bodyPr/>
          <a:lstStyle/>
          <a:p>
            <a:r>
              <a:rPr lang="en-US" sz="3200" dirty="0">
                <a:solidFill>
                  <a:schemeClr val="tx1"/>
                </a:solidFill>
              </a:rPr>
              <a:t>Model 5:</a:t>
            </a:r>
            <a:br>
              <a:rPr lang="en-US" dirty="0"/>
            </a:br>
            <a:r>
              <a:rPr lang="en-US" dirty="0"/>
              <a:t>The In-House Model</a:t>
            </a:r>
          </a:p>
        </p:txBody>
      </p:sp>
      <p:sp>
        <p:nvSpPr>
          <p:cNvPr id="12" name="Text Placeholder 11">
            <a:extLst>
              <a:ext uri="{FF2B5EF4-FFF2-40B4-BE49-F238E27FC236}">
                <a16:creationId xmlns:a16="http://schemas.microsoft.com/office/drawing/2014/main" id="{12E5320B-6B89-DB47-AB99-1FA28C5A1D59}"/>
              </a:ext>
            </a:extLst>
          </p:cNvPr>
          <p:cNvSpPr>
            <a:spLocks noGrp="1"/>
          </p:cNvSpPr>
          <p:nvPr>
            <p:ph type="body" sz="quarter" idx="13"/>
          </p:nvPr>
        </p:nvSpPr>
        <p:spPr>
          <a:xfrm>
            <a:off x="371474" y="2728503"/>
            <a:ext cx="5616575" cy="3240087"/>
          </a:xfrm>
        </p:spPr>
        <p:txBody>
          <a:bodyPr/>
          <a:lstStyle/>
          <a:p>
            <a:r>
              <a:rPr lang="en-GB" sz="2400" dirty="0"/>
              <a:t>In this model, the vast majority of a brands marketing activities are moved in-house; operated by the brand itself. </a:t>
            </a:r>
          </a:p>
        </p:txBody>
      </p:sp>
      <p:sp>
        <p:nvSpPr>
          <p:cNvPr id="7" name="Slide Number Placeholder 6">
            <a:extLst>
              <a:ext uri="{FF2B5EF4-FFF2-40B4-BE49-F238E27FC236}">
                <a16:creationId xmlns:a16="http://schemas.microsoft.com/office/drawing/2014/main" id="{10D3B5C9-0C10-C646-913A-61EC75975CA5}"/>
              </a:ext>
            </a:extLst>
          </p:cNvPr>
          <p:cNvSpPr>
            <a:spLocks noGrp="1"/>
          </p:cNvSpPr>
          <p:nvPr>
            <p:ph type="sldNum" sz="quarter" idx="15"/>
          </p:nvPr>
        </p:nvSpPr>
        <p:spPr/>
        <p:txBody>
          <a:bodyPr/>
          <a:lstStyle/>
          <a:p>
            <a:fld id="{0A52C1A0-709D-4F84-8CF1-F4FFD20C93B3}" type="slidenum">
              <a:rPr lang="en-GB" smtClean="0"/>
              <a:pPr/>
              <a:t>30</a:t>
            </a:fld>
            <a:endParaRPr lang="en-GB" dirty="0"/>
          </a:p>
        </p:txBody>
      </p:sp>
      <p:sp>
        <p:nvSpPr>
          <p:cNvPr id="2" name="Picture Placeholder 1">
            <a:extLst>
              <a:ext uri="{FF2B5EF4-FFF2-40B4-BE49-F238E27FC236}">
                <a16:creationId xmlns:a16="http://schemas.microsoft.com/office/drawing/2014/main" id="{87A15534-4D3A-4389-9C28-9F54719798C0}"/>
              </a:ext>
            </a:extLst>
          </p:cNvPr>
          <p:cNvSpPr>
            <a:spLocks noGrp="1"/>
          </p:cNvSpPr>
          <p:nvPr>
            <p:ph type="pic" sz="quarter" idx="14"/>
          </p:nvPr>
        </p:nvSpPr>
        <p:spPr/>
      </p:sp>
      <p:pic>
        <p:nvPicPr>
          <p:cNvPr id="4098" name="Picture 2" descr="closed window">
            <a:extLst>
              <a:ext uri="{FF2B5EF4-FFF2-40B4-BE49-F238E27FC236}">
                <a16:creationId xmlns:a16="http://schemas.microsoft.com/office/drawing/2014/main" id="{442E6312-CD0F-4B2C-A6C6-5935C87BF9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133" t="10595" b="-499"/>
          <a:stretch/>
        </p:blipFill>
        <p:spPr bwMode="auto">
          <a:xfrm>
            <a:off x="6203948" y="1412874"/>
            <a:ext cx="5988051" cy="571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997196"/>
          </a:xfrm>
        </p:spPr>
        <p:txBody>
          <a:bodyPr/>
          <a:lstStyle/>
          <a:p>
            <a:r>
              <a:rPr lang="en-US" sz="3200" dirty="0">
                <a:solidFill>
                  <a:schemeClr val="tx1"/>
                </a:solidFill>
              </a:rPr>
              <a:t>Model 5:</a:t>
            </a:r>
            <a:br>
              <a:rPr lang="en-US" dirty="0"/>
            </a:br>
            <a:r>
              <a:rPr lang="en-US" dirty="0"/>
              <a:t>The In-House Model</a:t>
            </a:r>
          </a:p>
        </p:txBody>
      </p:sp>
      <p:graphicFrame>
        <p:nvGraphicFramePr>
          <p:cNvPr id="5" name="Table 8">
            <a:extLst>
              <a:ext uri="{FF2B5EF4-FFF2-40B4-BE49-F238E27FC236}">
                <a16:creationId xmlns:a16="http://schemas.microsoft.com/office/drawing/2014/main" id="{3E3AD552-8A2A-4DF4-813D-81C86C78F92B}"/>
              </a:ext>
            </a:extLst>
          </p:cNvPr>
          <p:cNvGraphicFramePr>
            <a:graphicFrameLocks/>
          </p:cNvGraphicFramePr>
          <p:nvPr>
            <p:extLst>
              <p:ext uri="{D42A27DB-BD31-4B8C-83A1-F6EECF244321}">
                <p14:modId xmlns:p14="http://schemas.microsoft.com/office/powerpoint/2010/main" val="554293560"/>
              </p:ext>
            </p:extLst>
          </p:nvPr>
        </p:nvGraphicFramePr>
        <p:xfrm>
          <a:off x="371474" y="2757359"/>
          <a:ext cx="11181430" cy="3024009"/>
        </p:xfrm>
        <a:graphic>
          <a:graphicData uri="http://schemas.openxmlformats.org/drawingml/2006/table">
            <a:tbl>
              <a:tblPr firstRow="1" bandRow="1">
                <a:tableStyleId>{5C22544A-7EE6-4342-B048-85BDC9FD1C3A}</a:tableStyleId>
              </a:tblPr>
              <a:tblGrid>
                <a:gridCol w="5590715">
                  <a:extLst>
                    <a:ext uri="{9D8B030D-6E8A-4147-A177-3AD203B41FA5}">
                      <a16:colId xmlns:a16="http://schemas.microsoft.com/office/drawing/2014/main" val="2640643647"/>
                    </a:ext>
                  </a:extLst>
                </a:gridCol>
                <a:gridCol w="5590715">
                  <a:extLst>
                    <a:ext uri="{9D8B030D-6E8A-4147-A177-3AD203B41FA5}">
                      <a16:colId xmlns:a16="http://schemas.microsoft.com/office/drawing/2014/main" val="4163441404"/>
                    </a:ext>
                  </a:extLst>
                </a:gridCol>
              </a:tblGrid>
              <a:tr h="3024009">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3600" b="0" i="0" u="none" strike="noStrike" kern="0" cap="none" spc="0" normalizeH="0" baseline="0" noProof="0" dirty="0">
                          <a:ln>
                            <a:noFill/>
                          </a:ln>
                          <a:solidFill>
                            <a:srgbClr val="5E00E6"/>
                          </a:solidFill>
                          <a:effectLst/>
                          <a:uLnTx/>
                          <a:uFillTx/>
                          <a:latin typeface="+mn-lt"/>
                          <a:ea typeface="+mn-ea"/>
                          <a:cs typeface="+mn-cs"/>
                          <a:sym typeface="Arial"/>
                        </a:rPr>
                        <a:t>STRENGTHS</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Brand marketing is closely aligned to overall business strategy, alongside reducing overall marketing budgets. </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Greater agility to move from business need to ideation and marketing outputs. </a:t>
                      </a:r>
                    </a:p>
                  </a:txBody>
                  <a:tcPr marT="0" marB="0">
                    <a:lnL w="12700" cmpd="sng">
                      <a:noFill/>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3600" b="0" i="0" u="none" strike="noStrike" kern="0" cap="none" spc="0" normalizeH="0" baseline="0" noProof="0" dirty="0">
                          <a:ln>
                            <a:noFill/>
                          </a:ln>
                          <a:solidFill>
                            <a:srgbClr val="5E00E6"/>
                          </a:solidFill>
                          <a:effectLst/>
                          <a:uLnTx/>
                          <a:uFillTx/>
                          <a:latin typeface="+mn-lt"/>
                          <a:ea typeface="+mn-ea"/>
                          <a:cs typeface="+mn-cs"/>
                          <a:sym typeface="Arial"/>
                        </a:rPr>
                        <a:t>WEAKNESSES</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Brands unable to match agency capabilities across all three pillars of marketing operations. </a:t>
                      </a:r>
                    </a:p>
                    <a:p>
                      <a:pPr marL="0" marR="0" lvl="0" indent="0" algn="ctr" defTabSz="410765" eaLnBrk="1" fontAlgn="auto" latinLnBrk="0" hangingPunct="1">
                        <a:lnSpc>
                          <a:spcPct val="100000"/>
                        </a:lnSpc>
                        <a:spcBef>
                          <a:spcPts val="0"/>
                        </a:spcBef>
                        <a:spcAft>
                          <a:spcPts val="1800"/>
                        </a:spcAft>
                        <a:buClrTx/>
                        <a:buSzTx/>
                        <a:buFontTx/>
                        <a:buNone/>
                        <a:tabLst/>
                        <a:defRPr/>
                      </a:pPr>
                      <a:r>
                        <a:rPr kumimoji="0" lang="en-GB" sz="2400" b="0" i="0" u="none" strike="noStrike" kern="0" cap="none" spc="0" normalizeH="0" baseline="0" noProof="0" dirty="0">
                          <a:ln>
                            <a:noFill/>
                          </a:ln>
                          <a:solidFill>
                            <a:srgbClr val="29005A"/>
                          </a:solidFill>
                          <a:effectLst/>
                          <a:uLnTx/>
                          <a:uFillTx/>
                          <a:latin typeface="+mn-lt"/>
                          <a:ea typeface="+mn-ea"/>
                          <a:cs typeface="+mn-cs"/>
                          <a:sym typeface="Arial"/>
                        </a:rPr>
                        <a:t>Removes injection of new ideas and energy into overall marketing effort.</a:t>
                      </a:r>
                    </a:p>
                  </a:txBody>
                  <a:tcPr marT="0" marB="0">
                    <a:lnL w="1905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1052589"/>
                  </a:ext>
                </a:extLst>
              </a:tr>
            </a:tbl>
          </a:graphicData>
        </a:graphic>
      </p:graphicFrame>
      <p:sp>
        <p:nvSpPr>
          <p:cNvPr id="6" name="TextBox 5">
            <a:extLst>
              <a:ext uri="{FF2B5EF4-FFF2-40B4-BE49-F238E27FC236}">
                <a16:creationId xmlns:a16="http://schemas.microsoft.com/office/drawing/2014/main" id="{E07EBB6A-E6F0-47C4-AED4-9610CE2F1562}"/>
              </a:ext>
            </a:extLst>
          </p:cNvPr>
          <p:cNvSpPr txBox="1"/>
          <p:nvPr/>
        </p:nvSpPr>
        <p:spPr>
          <a:xfrm>
            <a:off x="371476" y="5943990"/>
            <a:ext cx="11484000" cy="369332"/>
          </a:xfrm>
          <a:prstGeom prst="rect">
            <a:avLst/>
          </a:prstGeom>
          <a:solidFill>
            <a:schemeClr val="accent2"/>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mn-ea"/>
                <a:cs typeface="+mn-cs"/>
              </a:rPr>
              <a:t>RELATIVE GROWTH POTENTIAL: MODERATE </a:t>
            </a:r>
          </a:p>
        </p:txBody>
      </p:sp>
    </p:spTree>
    <p:extLst>
      <p:ext uri="{BB962C8B-B14F-4D97-AF65-F5344CB8AC3E}">
        <p14:creationId xmlns:p14="http://schemas.microsoft.com/office/powerpoint/2010/main" val="40997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997196"/>
          </a:xfrm>
        </p:spPr>
        <p:txBody>
          <a:bodyPr/>
          <a:lstStyle/>
          <a:p>
            <a:r>
              <a:rPr lang="en-US" sz="3200" dirty="0">
                <a:solidFill>
                  <a:schemeClr val="tx1"/>
                </a:solidFill>
              </a:rPr>
              <a:t>In summary:</a:t>
            </a:r>
            <a:br>
              <a:rPr lang="en-US" dirty="0"/>
            </a:br>
            <a:r>
              <a:rPr lang="en-US" dirty="0"/>
              <a:t>Five Key Takeaways </a:t>
            </a:r>
          </a:p>
        </p:txBody>
      </p:sp>
      <p:sp>
        <p:nvSpPr>
          <p:cNvPr id="7" name="Slide Number Placeholder 6">
            <a:extLst>
              <a:ext uri="{FF2B5EF4-FFF2-40B4-BE49-F238E27FC236}">
                <a16:creationId xmlns:a16="http://schemas.microsoft.com/office/drawing/2014/main" id="{CD4D351B-1E10-574B-B63A-F02B1EED07DC}"/>
              </a:ext>
            </a:extLst>
          </p:cNvPr>
          <p:cNvSpPr>
            <a:spLocks noGrp="1"/>
          </p:cNvSpPr>
          <p:nvPr>
            <p:ph type="sldNum" sz="quarter" idx="13"/>
          </p:nvPr>
        </p:nvSpPr>
        <p:spPr/>
        <p:txBody>
          <a:bodyPr/>
          <a:lstStyle/>
          <a:p>
            <a:fld id="{0A52C1A0-709D-4F84-8CF1-F4FFD20C93B3}" type="slidenum">
              <a:rPr lang="en-GB" smtClean="0"/>
              <a:pPr/>
              <a:t>32</a:t>
            </a:fld>
            <a:endParaRPr lang="en-GB" dirty="0"/>
          </a:p>
        </p:txBody>
      </p:sp>
      <p:graphicFrame>
        <p:nvGraphicFramePr>
          <p:cNvPr id="20" name="Table 8">
            <a:extLst>
              <a:ext uri="{FF2B5EF4-FFF2-40B4-BE49-F238E27FC236}">
                <a16:creationId xmlns:a16="http://schemas.microsoft.com/office/drawing/2014/main" id="{C1F952DC-C057-48C7-BB70-6DF4E23CF703}"/>
              </a:ext>
            </a:extLst>
          </p:cNvPr>
          <p:cNvGraphicFramePr>
            <a:graphicFrameLocks/>
          </p:cNvGraphicFramePr>
          <p:nvPr>
            <p:extLst>
              <p:ext uri="{D42A27DB-BD31-4B8C-83A1-F6EECF244321}">
                <p14:modId xmlns:p14="http://schemas.microsoft.com/office/powerpoint/2010/main" val="1076592108"/>
              </p:ext>
            </p:extLst>
          </p:nvPr>
        </p:nvGraphicFramePr>
        <p:xfrm>
          <a:off x="371475" y="2781300"/>
          <a:ext cx="11449050" cy="3708400"/>
        </p:xfrm>
        <a:graphic>
          <a:graphicData uri="http://schemas.openxmlformats.org/drawingml/2006/table">
            <a:tbl>
              <a:tblPr firstRow="1" bandRow="1">
                <a:tableStyleId>{5C22544A-7EE6-4342-B048-85BDC9FD1C3A}</a:tableStyleId>
              </a:tblPr>
              <a:tblGrid>
                <a:gridCol w="2289810">
                  <a:extLst>
                    <a:ext uri="{9D8B030D-6E8A-4147-A177-3AD203B41FA5}">
                      <a16:colId xmlns:a16="http://schemas.microsoft.com/office/drawing/2014/main" val="2640643647"/>
                    </a:ext>
                  </a:extLst>
                </a:gridCol>
                <a:gridCol w="2289810">
                  <a:extLst>
                    <a:ext uri="{9D8B030D-6E8A-4147-A177-3AD203B41FA5}">
                      <a16:colId xmlns:a16="http://schemas.microsoft.com/office/drawing/2014/main" val="3240688175"/>
                    </a:ext>
                  </a:extLst>
                </a:gridCol>
                <a:gridCol w="2289810">
                  <a:extLst>
                    <a:ext uri="{9D8B030D-6E8A-4147-A177-3AD203B41FA5}">
                      <a16:colId xmlns:a16="http://schemas.microsoft.com/office/drawing/2014/main" val="1113396315"/>
                    </a:ext>
                  </a:extLst>
                </a:gridCol>
                <a:gridCol w="2289810">
                  <a:extLst>
                    <a:ext uri="{9D8B030D-6E8A-4147-A177-3AD203B41FA5}">
                      <a16:colId xmlns:a16="http://schemas.microsoft.com/office/drawing/2014/main" val="473699452"/>
                    </a:ext>
                  </a:extLst>
                </a:gridCol>
                <a:gridCol w="2289810">
                  <a:extLst>
                    <a:ext uri="{9D8B030D-6E8A-4147-A177-3AD203B41FA5}">
                      <a16:colId xmlns:a16="http://schemas.microsoft.com/office/drawing/2014/main" val="4163441404"/>
                    </a:ext>
                  </a:extLst>
                </a:gridCol>
              </a:tblGrid>
              <a:tr h="3708400">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lang="en-US" sz="8800" b="0" dirty="0">
                          <a:solidFill>
                            <a:schemeClr val="bg2"/>
                          </a:solidFill>
                        </a:rPr>
                        <a:t>1.</a:t>
                      </a:r>
                    </a:p>
                    <a:p>
                      <a:pPr marL="0" marR="0" lvl="0" indent="0" algn="ctr" defTabSz="410765" eaLnBrk="1" fontAlgn="auto" latinLnBrk="0" hangingPunct="1">
                        <a:lnSpc>
                          <a:spcPct val="100000"/>
                        </a:lnSpc>
                        <a:spcBef>
                          <a:spcPts val="0"/>
                        </a:spcBef>
                        <a:spcAft>
                          <a:spcPts val="1800"/>
                        </a:spcAft>
                        <a:buClrTx/>
                        <a:buSzTx/>
                        <a:buFontTx/>
                        <a:buNone/>
                        <a:tabLst/>
                        <a:defRPr/>
                      </a:pPr>
                      <a:r>
                        <a:rPr lang="en-US" sz="2400" b="0" dirty="0">
                          <a:solidFill>
                            <a:schemeClr val="tx1"/>
                          </a:solidFill>
                        </a:rPr>
                        <a:t>Consumers are in a state of flux</a:t>
                      </a:r>
                    </a:p>
                    <a:p>
                      <a:pPr algn="ctr">
                        <a:spcAft>
                          <a:spcPts val="1800"/>
                        </a:spcAft>
                      </a:pPr>
                      <a:endParaRPr lang="en-GB" sz="2400" b="0" dirty="0">
                        <a:solidFill>
                          <a:schemeClr val="tx1"/>
                        </a:solidFill>
                      </a:endParaRPr>
                    </a:p>
                  </a:txBody>
                  <a:tcPr marT="0" marB="0">
                    <a:lnL w="12700" cmpd="sng">
                      <a:noFill/>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8800" b="0" i="0" u="none" strike="noStrike" kern="0" cap="none" spc="0" normalizeH="0" baseline="0" noProof="0" dirty="0">
                          <a:ln>
                            <a:noFill/>
                          </a:ln>
                          <a:solidFill>
                            <a:srgbClr val="5E00E6"/>
                          </a:solidFill>
                          <a:effectLst/>
                          <a:uLnTx/>
                          <a:uFillTx/>
                          <a:latin typeface="+mn-lt"/>
                          <a:ea typeface="+mn-ea"/>
                          <a:cs typeface="+mn-cs"/>
                          <a:sym typeface="Arial"/>
                        </a:rPr>
                        <a:t>2.</a:t>
                      </a:r>
                    </a:p>
                    <a:p>
                      <a:pPr marL="0" marR="0" lvl="0" indent="0" algn="ctr" defTabSz="410765" eaLnBrk="1" fontAlgn="auto" latinLnBrk="0" hangingPunct="1">
                        <a:lnSpc>
                          <a:spcPct val="100000"/>
                        </a:lnSpc>
                        <a:spcBef>
                          <a:spcPts val="0"/>
                        </a:spcBef>
                        <a:spcAft>
                          <a:spcPts val="1800"/>
                        </a:spcAft>
                        <a:buClrTx/>
                        <a:buSzTx/>
                        <a:buFontTx/>
                        <a:buNone/>
                        <a:tabLst/>
                        <a:defRPr/>
                      </a:pPr>
                      <a:r>
                        <a:rPr lang="en-US" sz="2400" b="0" dirty="0">
                          <a:solidFill>
                            <a:schemeClr val="tx1"/>
                          </a:solidFill>
                        </a:rPr>
                        <a:t>Consensus on challenges facing industry </a:t>
                      </a:r>
                    </a:p>
                    <a:p>
                      <a:pPr algn="ctr">
                        <a:spcAft>
                          <a:spcPts val="1800"/>
                        </a:spcAft>
                      </a:pPr>
                      <a:endParaRPr lang="en-GB" sz="2400" b="0" dirty="0">
                        <a:solidFill>
                          <a:schemeClr val="tx1"/>
                        </a:solidFill>
                      </a:endParaRPr>
                    </a:p>
                  </a:txBody>
                  <a:tcPr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8800" b="0" i="0" u="none" strike="noStrike" kern="0" cap="none" spc="0" normalizeH="0" baseline="0" noProof="0" dirty="0">
                          <a:ln>
                            <a:noFill/>
                          </a:ln>
                          <a:solidFill>
                            <a:srgbClr val="5E00E6"/>
                          </a:solidFill>
                          <a:effectLst/>
                          <a:uLnTx/>
                          <a:uFillTx/>
                          <a:latin typeface="+mn-lt"/>
                          <a:ea typeface="+mn-ea"/>
                          <a:cs typeface="+mn-cs"/>
                          <a:sym typeface="Arial"/>
                        </a:rPr>
                        <a:t>3.</a:t>
                      </a:r>
                    </a:p>
                    <a:p>
                      <a:pPr marL="0" marR="0" lvl="0" indent="0" algn="ctr" defTabSz="410765" eaLnBrk="1" fontAlgn="auto" latinLnBrk="0" hangingPunct="1">
                        <a:lnSpc>
                          <a:spcPct val="100000"/>
                        </a:lnSpc>
                        <a:spcBef>
                          <a:spcPts val="0"/>
                        </a:spcBef>
                        <a:spcAft>
                          <a:spcPts val="1800"/>
                        </a:spcAft>
                        <a:buClrTx/>
                        <a:buSzTx/>
                        <a:buFontTx/>
                        <a:buNone/>
                        <a:tabLst/>
                        <a:defRPr/>
                      </a:pPr>
                      <a:r>
                        <a:rPr lang="en-US" sz="2400" b="0" dirty="0">
                          <a:solidFill>
                            <a:schemeClr val="tx1"/>
                          </a:solidFill>
                        </a:rPr>
                        <a:t>Polarisation in role of agency to meet such challenges  </a:t>
                      </a:r>
                    </a:p>
                    <a:p>
                      <a:pPr algn="ctr">
                        <a:spcAft>
                          <a:spcPts val="1800"/>
                        </a:spcAft>
                      </a:pPr>
                      <a:endParaRPr lang="en-GB" sz="2400" b="0" dirty="0">
                        <a:solidFill>
                          <a:schemeClr val="tx1"/>
                        </a:solidFill>
                      </a:endParaRPr>
                    </a:p>
                  </a:txBody>
                  <a:tcPr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8800" b="0" i="0" u="none" strike="noStrike" kern="0" cap="none" spc="0" normalizeH="0" baseline="0" noProof="0" dirty="0">
                          <a:ln>
                            <a:noFill/>
                          </a:ln>
                          <a:solidFill>
                            <a:srgbClr val="5E00E6"/>
                          </a:solidFill>
                          <a:effectLst/>
                          <a:uLnTx/>
                          <a:uFillTx/>
                          <a:latin typeface="+mn-lt"/>
                          <a:ea typeface="+mn-ea"/>
                          <a:cs typeface="+mn-cs"/>
                          <a:sym typeface="Arial"/>
                        </a:rPr>
                        <a:t>4.</a:t>
                      </a:r>
                    </a:p>
                    <a:p>
                      <a:pPr marL="0" marR="0" lvl="0" indent="0" algn="ctr" defTabSz="410765" eaLnBrk="1" fontAlgn="auto" latinLnBrk="0" hangingPunct="1">
                        <a:lnSpc>
                          <a:spcPct val="100000"/>
                        </a:lnSpc>
                        <a:spcBef>
                          <a:spcPts val="0"/>
                        </a:spcBef>
                        <a:spcAft>
                          <a:spcPts val="1800"/>
                        </a:spcAft>
                        <a:buClrTx/>
                        <a:buSzTx/>
                        <a:buFontTx/>
                        <a:buNone/>
                        <a:tabLst/>
                        <a:defRPr/>
                      </a:pPr>
                      <a:r>
                        <a:rPr lang="en-US" sz="2400" b="0" dirty="0">
                          <a:solidFill>
                            <a:schemeClr val="tx1"/>
                          </a:solidFill>
                        </a:rPr>
                        <a:t>Core focus needed on operational clarity </a:t>
                      </a:r>
                    </a:p>
                    <a:p>
                      <a:pPr algn="ctr">
                        <a:spcAft>
                          <a:spcPts val="1800"/>
                        </a:spcAft>
                      </a:pPr>
                      <a:endParaRPr lang="en-GB" sz="2400" b="0" dirty="0">
                        <a:solidFill>
                          <a:schemeClr val="tx1"/>
                        </a:solidFill>
                      </a:endParaRPr>
                    </a:p>
                  </a:txBody>
                  <a:tcPr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8800" b="0" i="0" u="none" strike="noStrike" kern="0" cap="none" spc="0" normalizeH="0" baseline="0" noProof="0" dirty="0">
                          <a:ln>
                            <a:noFill/>
                          </a:ln>
                          <a:solidFill>
                            <a:srgbClr val="5E00E6"/>
                          </a:solidFill>
                          <a:effectLst/>
                          <a:uLnTx/>
                          <a:uFillTx/>
                          <a:latin typeface="+mn-lt"/>
                          <a:ea typeface="+mn-ea"/>
                          <a:cs typeface="+mn-cs"/>
                          <a:sym typeface="Arial"/>
                        </a:rPr>
                        <a:t>5.</a:t>
                      </a:r>
                    </a:p>
                    <a:p>
                      <a:pPr marL="0" marR="0" lvl="0" indent="0" algn="ctr" defTabSz="410765" eaLnBrk="1" fontAlgn="auto" latinLnBrk="0" hangingPunct="1">
                        <a:lnSpc>
                          <a:spcPct val="100000"/>
                        </a:lnSpc>
                        <a:spcBef>
                          <a:spcPts val="0"/>
                        </a:spcBef>
                        <a:spcAft>
                          <a:spcPts val="1800"/>
                        </a:spcAft>
                        <a:buClrTx/>
                        <a:buSzTx/>
                        <a:buFontTx/>
                        <a:buNone/>
                        <a:tabLst/>
                        <a:defRPr/>
                      </a:pPr>
                      <a:r>
                        <a:rPr lang="en-US" sz="2400" b="0" dirty="0">
                          <a:solidFill>
                            <a:schemeClr val="tx1"/>
                          </a:solidFill>
                        </a:rPr>
                        <a:t>As well as working model agility in the 2020s</a:t>
                      </a:r>
                    </a:p>
                    <a:p>
                      <a:pPr algn="ctr">
                        <a:spcAft>
                          <a:spcPts val="1800"/>
                        </a:spcAft>
                      </a:pPr>
                      <a:endParaRPr lang="en-GB" sz="2400" b="0" dirty="0">
                        <a:solidFill>
                          <a:schemeClr val="tx1"/>
                        </a:solidFill>
                      </a:endParaRPr>
                    </a:p>
                  </a:txBody>
                  <a:tcPr marT="0" marB="0">
                    <a:lnL w="1905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1052589"/>
                  </a:ext>
                </a:extLst>
              </a:tr>
            </a:tbl>
          </a:graphicData>
        </a:graphic>
      </p:graphicFrame>
      <p:sp>
        <p:nvSpPr>
          <p:cNvPr id="12" name="Text Placeholder 1">
            <a:extLst>
              <a:ext uri="{FF2B5EF4-FFF2-40B4-BE49-F238E27FC236}">
                <a16:creationId xmlns:a16="http://schemas.microsoft.com/office/drawing/2014/main" id="{47880504-AE99-4E62-B68C-3D56BC5DF70B}"/>
              </a:ext>
            </a:extLst>
          </p:cNvPr>
          <p:cNvSpPr>
            <a:spLocks noGrp="1"/>
          </p:cNvSpPr>
          <p:nvPr>
            <p:ph type="body" sz="quarter" idx="10"/>
          </p:nvPr>
        </p:nvSpPr>
        <p:spPr>
          <a:xfrm>
            <a:off x="371474" y="368300"/>
            <a:ext cx="7561264" cy="249299"/>
          </a:xfrm>
        </p:spPr>
        <p:txBody>
          <a:bodyPr/>
          <a:lstStyle/>
          <a:p>
            <a:r>
              <a:rPr lang="en-GB" dirty="0"/>
              <a:t>The Future of Brand &amp; Agency Relationships </a:t>
            </a:r>
          </a:p>
        </p:txBody>
      </p:sp>
      <p:sp>
        <p:nvSpPr>
          <p:cNvPr id="13" name="Text Placeholder 2">
            <a:extLst>
              <a:ext uri="{FF2B5EF4-FFF2-40B4-BE49-F238E27FC236}">
                <a16:creationId xmlns:a16="http://schemas.microsoft.com/office/drawing/2014/main" id="{389825E6-FA91-419E-B3BD-3B405A090931}"/>
              </a:ext>
            </a:extLst>
          </p:cNvPr>
          <p:cNvSpPr>
            <a:spLocks noGrp="1"/>
          </p:cNvSpPr>
          <p:nvPr>
            <p:ph type="body" sz="quarter" idx="11"/>
          </p:nvPr>
        </p:nvSpPr>
        <p:spPr>
          <a:xfrm>
            <a:off x="371475" y="642144"/>
            <a:ext cx="7561264" cy="249299"/>
          </a:xfrm>
        </p:spPr>
        <p:txBody>
          <a:bodyPr/>
          <a:lstStyle/>
          <a:p>
            <a:r>
              <a:rPr lang="en-GB" dirty="0"/>
              <a:t>IPA Business Growth Conference </a:t>
            </a:r>
          </a:p>
        </p:txBody>
      </p:sp>
    </p:spTree>
    <p:extLst>
      <p:ext uri="{BB962C8B-B14F-4D97-AF65-F5344CB8AC3E}">
        <p14:creationId xmlns:p14="http://schemas.microsoft.com/office/powerpoint/2010/main" val="314940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Background pattern&#10;&#10;Description automatically generated">
            <a:extLst>
              <a:ext uri="{FF2B5EF4-FFF2-40B4-BE49-F238E27FC236}">
                <a16:creationId xmlns:a16="http://schemas.microsoft.com/office/drawing/2014/main" id="{367A9BB4-0C86-4ABD-AF99-6BE58FDBB5ED}"/>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D83D0D1E-D229-4966-9DE1-744492C82B46}"/>
              </a:ext>
            </a:extLst>
          </p:cNvPr>
          <p:cNvSpPr>
            <a:spLocks noGrp="1"/>
          </p:cNvSpPr>
          <p:nvPr>
            <p:ph type="body" sz="quarter" idx="10"/>
          </p:nvPr>
        </p:nvSpPr>
        <p:spPr/>
        <p:txBody>
          <a:bodyPr/>
          <a:lstStyle/>
          <a:p>
            <a:r>
              <a:rPr lang="en-GB" dirty="0"/>
              <a:t>–</a:t>
            </a:r>
          </a:p>
          <a:p>
            <a:r>
              <a:rPr lang="en-GB" dirty="0"/>
              <a:t>IPA Business Growth Conference </a:t>
            </a:r>
          </a:p>
          <a:p>
            <a:r>
              <a:rPr lang="en-GB" dirty="0"/>
              <a:t>November 2020</a:t>
            </a:r>
          </a:p>
        </p:txBody>
      </p:sp>
      <p:sp>
        <p:nvSpPr>
          <p:cNvPr id="17" name="Text Placeholder 16">
            <a:extLst>
              <a:ext uri="{FF2B5EF4-FFF2-40B4-BE49-F238E27FC236}">
                <a16:creationId xmlns:a16="http://schemas.microsoft.com/office/drawing/2014/main" id="{6ED6C399-ABF8-402D-9113-41419ADB52F9}"/>
              </a:ext>
            </a:extLst>
          </p:cNvPr>
          <p:cNvSpPr>
            <a:spLocks noGrp="1"/>
          </p:cNvSpPr>
          <p:nvPr>
            <p:ph type="body" sz="quarter" idx="13"/>
          </p:nvPr>
        </p:nvSpPr>
        <p:spPr>
          <a:xfrm>
            <a:off x="371473" y="2617686"/>
            <a:ext cx="6814025" cy="2180084"/>
          </a:xfrm>
        </p:spPr>
        <p:txBody>
          <a:bodyPr/>
          <a:lstStyle/>
          <a:p>
            <a:r>
              <a:rPr lang="en-GB" dirty="0"/>
              <a:t>The Future of </a:t>
            </a:r>
          </a:p>
          <a:p>
            <a:r>
              <a:rPr lang="en-GB" dirty="0"/>
              <a:t>Brand &amp; Agency Relationships </a:t>
            </a:r>
          </a:p>
        </p:txBody>
      </p:sp>
      <p:grpSp>
        <p:nvGrpSpPr>
          <p:cNvPr id="26" name="Group 4">
            <a:extLst>
              <a:ext uri="{FF2B5EF4-FFF2-40B4-BE49-F238E27FC236}">
                <a16:creationId xmlns:a16="http://schemas.microsoft.com/office/drawing/2014/main" id="{5ADE19A9-1DFD-4607-927F-623EE8FAC4B8}"/>
              </a:ext>
            </a:extLst>
          </p:cNvPr>
          <p:cNvGrpSpPr>
            <a:grpSpLocks noChangeAspect="1"/>
          </p:cNvGrpSpPr>
          <p:nvPr/>
        </p:nvGrpSpPr>
        <p:grpSpPr bwMode="auto">
          <a:xfrm>
            <a:off x="371496" y="368302"/>
            <a:ext cx="2556000" cy="760970"/>
            <a:chOff x="232" y="888"/>
            <a:chExt cx="4736" cy="1410"/>
          </a:xfrm>
          <a:solidFill>
            <a:schemeClr val="bg1"/>
          </a:solidFill>
        </p:grpSpPr>
        <p:sp>
          <p:nvSpPr>
            <p:cNvPr id="27" name="Freeform 5">
              <a:extLst>
                <a:ext uri="{FF2B5EF4-FFF2-40B4-BE49-F238E27FC236}">
                  <a16:creationId xmlns:a16="http://schemas.microsoft.com/office/drawing/2014/main" id="{32109362-C686-42FA-86FF-7300B00899A3}"/>
                </a:ext>
              </a:extLst>
            </p:cNvPr>
            <p:cNvSpPr>
              <a:spLocks noEditPoints="1"/>
            </p:cNvSpPr>
            <p:nvPr/>
          </p:nvSpPr>
          <p:spPr bwMode="auto">
            <a:xfrm>
              <a:off x="2420" y="1471"/>
              <a:ext cx="326" cy="277"/>
            </a:xfrm>
            <a:custGeom>
              <a:avLst/>
              <a:gdLst>
                <a:gd name="T0" fmla="*/ 102 w 137"/>
                <a:gd name="T1" fmla="*/ 2 h 116"/>
                <a:gd name="T2" fmla="*/ 102 w 137"/>
                <a:gd name="T3" fmla="*/ 12 h 116"/>
                <a:gd name="T4" fmla="*/ 63 w 137"/>
                <a:gd name="T5" fmla="*/ 0 h 116"/>
                <a:gd name="T6" fmla="*/ 0 w 137"/>
                <a:gd name="T7" fmla="*/ 58 h 116"/>
                <a:gd name="T8" fmla="*/ 63 w 137"/>
                <a:gd name="T9" fmla="*/ 116 h 116"/>
                <a:gd name="T10" fmla="*/ 102 w 137"/>
                <a:gd name="T11" fmla="*/ 104 h 116"/>
                <a:gd name="T12" fmla="*/ 102 w 137"/>
                <a:gd name="T13" fmla="*/ 113 h 116"/>
                <a:gd name="T14" fmla="*/ 137 w 137"/>
                <a:gd name="T15" fmla="*/ 113 h 116"/>
                <a:gd name="T16" fmla="*/ 137 w 137"/>
                <a:gd name="T17" fmla="*/ 2 h 116"/>
                <a:gd name="T18" fmla="*/ 102 w 137"/>
                <a:gd name="T19" fmla="*/ 2 h 116"/>
                <a:gd name="T20" fmla="*/ 70 w 137"/>
                <a:gd name="T21" fmla="*/ 88 h 116"/>
                <a:gd name="T22" fmla="*/ 36 w 137"/>
                <a:gd name="T23" fmla="*/ 58 h 116"/>
                <a:gd name="T24" fmla="*/ 70 w 137"/>
                <a:gd name="T25" fmla="*/ 28 h 116"/>
                <a:gd name="T26" fmla="*/ 104 w 137"/>
                <a:gd name="T27" fmla="*/ 58 h 116"/>
                <a:gd name="T28" fmla="*/ 70 w 137"/>
                <a:gd name="T29"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16">
                  <a:moveTo>
                    <a:pt x="102" y="2"/>
                  </a:moveTo>
                  <a:cubicBezTo>
                    <a:pt x="102" y="12"/>
                    <a:pt x="102" y="12"/>
                    <a:pt x="102" y="12"/>
                  </a:cubicBezTo>
                  <a:cubicBezTo>
                    <a:pt x="92" y="5"/>
                    <a:pt x="80" y="0"/>
                    <a:pt x="63" y="0"/>
                  </a:cubicBezTo>
                  <a:cubicBezTo>
                    <a:pt x="42" y="0"/>
                    <a:pt x="0" y="12"/>
                    <a:pt x="0" y="58"/>
                  </a:cubicBezTo>
                  <a:cubicBezTo>
                    <a:pt x="0" y="103"/>
                    <a:pt x="42" y="116"/>
                    <a:pt x="63" y="116"/>
                  </a:cubicBezTo>
                  <a:cubicBezTo>
                    <a:pt x="80" y="116"/>
                    <a:pt x="92" y="111"/>
                    <a:pt x="102" y="104"/>
                  </a:cubicBezTo>
                  <a:cubicBezTo>
                    <a:pt x="102" y="113"/>
                    <a:pt x="102" y="113"/>
                    <a:pt x="102" y="113"/>
                  </a:cubicBezTo>
                  <a:cubicBezTo>
                    <a:pt x="137" y="113"/>
                    <a:pt x="137" y="113"/>
                    <a:pt x="137" y="113"/>
                  </a:cubicBezTo>
                  <a:cubicBezTo>
                    <a:pt x="137" y="2"/>
                    <a:pt x="137" y="2"/>
                    <a:pt x="137" y="2"/>
                  </a:cubicBezTo>
                  <a:lnTo>
                    <a:pt x="102" y="2"/>
                  </a:lnTo>
                  <a:close/>
                  <a:moveTo>
                    <a:pt x="70" y="88"/>
                  </a:moveTo>
                  <a:cubicBezTo>
                    <a:pt x="50" y="88"/>
                    <a:pt x="36" y="75"/>
                    <a:pt x="36" y="58"/>
                  </a:cubicBezTo>
                  <a:cubicBezTo>
                    <a:pt x="36" y="39"/>
                    <a:pt x="50" y="28"/>
                    <a:pt x="70" y="28"/>
                  </a:cubicBezTo>
                  <a:cubicBezTo>
                    <a:pt x="90" y="28"/>
                    <a:pt x="104" y="40"/>
                    <a:pt x="104" y="58"/>
                  </a:cubicBezTo>
                  <a:cubicBezTo>
                    <a:pt x="104" y="77"/>
                    <a:pt x="91" y="88"/>
                    <a:pt x="7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6">
              <a:extLst>
                <a:ext uri="{FF2B5EF4-FFF2-40B4-BE49-F238E27FC236}">
                  <a16:creationId xmlns:a16="http://schemas.microsoft.com/office/drawing/2014/main" id="{DB11687E-0532-4343-B201-17AF6D1E17A8}"/>
                </a:ext>
              </a:extLst>
            </p:cNvPr>
            <p:cNvSpPr>
              <a:spLocks/>
            </p:cNvSpPr>
            <p:nvPr/>
          </p:nvSpPr>
          <p:spPr bwMode="auto">
            <a:xfrm>
              <a:off x="3161" y="1386"/>
              <a:ext cx="256" cy="354"/>
            </a:xfrm>
            <a:custGeom>
              <a:avLst/>
              <a:gdLst>
                <a:gd name="T0" fmla="*/ 31 w 108"/>
                <a:gd name="T1" fmla="*/ 113 h 149"/>
                <a:gd name="T2" fmla="*/ 31 w 108"/>
                <a:gd name="T3" fmla="*/ 65 h 149"/>
                <a:gd name="T4" fmla="*/ 0 w 108"/>
                <a:gd name="T5" fmla="*/ 65 h 149"/>
                <a:gd name="T6" fmla="*/ 0 w 108"/>
                <a:gd name="T7" fmla="*/ 38 h 149"/>
                <a:gd name="T8" fmla="*/ 31 w 108"/>
                <a:gd name="T9" fmla="*/ 38 h 149"/>
                <a:gd name="T10" fmla="*/ 31 w 108"/>
                <a:gd name="T11" fmla="*/ 0 h 149"/>
                <a:gd name="T12" fmla="*/ 67 w 108"/>
                <a:gd name="T13" fmla="*/ 0 h 149"/>
                <a:gd name="T14" fmla="*/ 67 w 108"/>
                <a:gd name="T15" fmla="*/ 38 h 149"/>
                <a:gd name="T16" fmla="*/ 108 w 108"/>
                <a:gd name="T17" fmla="*/ 38 h 149"/>
                <a:gd name="T18" fmla="*/ 108 w 108"/>
                <a:gd name="T19" fmla="*/ 65 h 149"/>
                <a:gd name="T20" fmla="*/ 67 w 108"/>
                <a:gd name="T21" fmla="*/ 65 h 149"/>
                <a:gd name="T22" fmla="*/ 67 w 108"/>
                <a:gd name="T23" fmla="*/ 122 h 149"/>
                <a:gd name="T24" fmla="*/ 83 w 108"/>
                <a:gd name="T25" fmla="*/ 122 h 149"/>
                <a:gd name="T26" fmla="*/ 106 w 108"/>
                <a:gd name="T27" fmla="*/ 122 h 149"/>
                <a:gd name="T28" fmla="*/ 106 w 108"/>
                <a:gd name="T29" fmla="*/ 149 h 149"/>
                <a:gd name="T30" fmla="*/ 71 w 108"/>
                <a:gd name="T31" fmla="*/ 149 h 149"/>
                <a:gd name="T32" fmla="*/ 31 w 108"/>
                <a:gd name="T33" fmla="*/ 1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49">
                  <a:moveTo>
                    <a:pt x="31" y="113"/>
                  </a:moveTo>
                  <a:cubicBezTo>
                    <a:pt x="31" y="65"/>
                    <a:pt x="31" y="65"/>
                    <a:pt x="31" y="65"/>
                  </a:cubicBezTo>
                  <a:cubicBezTo>
                    <a:pt x="0" y="65"/>
                    <a:pt x="0" y="65"/>
                    <a:pt x="0" y="65"/>
                  </a:cubicBezTo>
                  <a:cubicBezTo>
                    <a:pt x="0" y="38"/>
                    <a:pt x="0" y="38"/>
                    <a:pt x="0" y="38"/>
                  </a:cubicBezTo>
                  <a:cubicBezTo>
                    <a:pt x="31" y="38"/>
                    <a:pt x="31" y="38"/>
                    <a:pt x="31" y="38"/>
                  </a:cubicBezTo>
                  <a:cubicBezTo>
                    <a:pt x="31" y="0"/>
                    <a:pt x="31" y="0"/>
                    <a:pt x="31" y="0"/>
                  </a:cubicBezTo>
                  <a:cubicBezTo>
                    <a:pt x="67" y="0"/>
                    <a:pt x="67" y="0"/>
                    <a:pt x="67" y="0"/>
                  </a:cubicBezTo>
                  <a:cubicBezTo>
                    <a:pt x="67" y="38"/>
                    <a:pt x="67" y="38"/>
                    <a:pt x="67" y="38"/>
                  </a:cubicBezTo>
                  <a:cubicBezTo>
                    <a:pt x="108" y="38"/>
                    <a:pt x="108" y="38"/>
                    <a:pt x="108" y="38"/>
                  </a:cubicBezTo>
                  <a:cubicBezTo>
                    <a:pt x="108" y="65"/>
                    <a:pt x="108" y="65"/>
                    <a:pt x="108" y="65"/>
                  </a:cubicBezTo>
                  <a:cubicBezTo>
                    <a:pt x="67" y="65"/>
                    <a:pt x="67" y="65"/>
                    <a:pt x="67" y="65"/>
                  </a:cubicBezTo>
                  <a:cubicBezTo>
                    <a:pt x="67" y="122"/>
                    <a:pt x="67" y="122"/>
                    <a:pt x="67" y="122"/>
                  </a:cubicBezTo>
                  <a:cubicBezTo>
                    <a:pt x="83" y="122"/>
                    <a:pt x="83" y="122"/>
                    <a:pt x="83" y="122"/>
                  </a:cubicBezTo>
                  <a:cubicBezTo>
                    <a:pt x="106" y="122"/>
                    <a:pt x="106" y="122"/>
                    <a:pt x="106" y="122"/>
                  </a:cubicBezTo>
                  <a:cubicBezTo>
                    <a:pt x="106" y="149"/>
                    <a:pt x="106" y="149"/>
                    <a:pt x="106" y="149"/>
                  </a:cubicBezTo>
                  <a:cubicBezTo>
                    <a:pt x="106" y="149"/>
                    <a:pt x="86" y="149"/>
                    <a:pt x="71" y="149"/>
                  </a:cubicBezTo>
                  <a:cubicBezTo>
                    <a:pt x="40" y="149"/>
                    <a:pt x="31" y="136"/>
                    <a:pt x="31"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7">
              <a:extLst>
                <a:ext uri="{FF2B5EF4-FFF2-40B4-BE49-F238E27FC236}">
                  <a16:creationId xmlns:a16="http://schemas.microsoft.com/office/drawing/2014/main" id="{0617D84E-DD62-4CBE-88C1-0CC5E70B6C3C}"/>
                </a:ext>
              </a:extLst>
            </p:cNvPr>
            <p:cNvSpPr>
              <a:spLocks/>
            </p:cNvSpPr>
            <p:nvPr/>
          </p:nvSpPr>
          <p:spPr bwMode="auto">
            <a:xfrm>
              <a:off x="2067" y="1374"/>
              <a:ext cx="344" cy="366"/>
            </a:xfrm>
            <a:custGeom>
              <a:avLst/>
              <a:gdLst>
                <a:gd name="T0" fmla="*/ 0 w 344"/>
                <a:gd name="T1" fmla="*/ 0 h 366"/>
                <a:gd name="T2" fmla="*/ 344 w 344"/>
                <a:gd name="T3" fmla="*/ 0 h 366"/>
                <a:gd name="T4" fmla="*/ 344 w 344"/>
                <a:gd name="T5" fmla="*/ 73 h 366"/>
                <a:gd name="T6" fmla="*/ 88 w 344"/>
                <a:gd name="T7" fmla="*/ 73 h 366"/>
                <a:gd name="T8" fmla="*/ 88 w 344"/>
                <a:gd name="T9" fmla="*/ 157 h 366"/>
                <a:gd name="T10" fmla="*/ 299 w 344"/>
                <a:gd name="T11" fmla="*/ 157 h 366"/>
                <a:gd name="T12" fmla="*/ 299 w 344"/>
                <a:gd name="T13" fmla="*/ 226 h 366"/>
                <a:gd name="T14" fmla="*/ 88 w 344"/>
                <a:gd name="T15" fmla="*/ 226 h 366"/>
                <a:gd name="T16" fmla="*/ 88 w 344"/>
                <a:gd name="T17" fmla="*/ 366 h 366"/>
                <a:gd name="T18" fmla="*/ 0 w 344"/>
                <a:gd name="T19" fmla="*/ 366 h 366"/>
                <a:gd name="T20" fmla="*/ 0 w 344"/>
                <a:gd name="T21"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4" h="366">
                  <a:moveTo>
                    <a:pt x="0" y="0"/>
                  </a:moveTo>
                  <a:lnTo>
                    <a:pt x="344" y="0"/>
                  </a:lnTo>
                  <a:lnTo>
                    <a:pt x="344" y="73"/>
                  </a:lnTo>
                  <a:lnTo>
                    <a:pt x="88" y="73"/>
                  </a:lnTo>
                  <a:lnTo>
                    <a:pt x="88" y="157"/>
                  </a:lnTo>
                  <a:lnTo>
                    <a:pt x="299" y="157"/>
                  </a:lnTo>
                  <a:lnTo>
                    <a:pt x="299" y="226"/>
                  </a:lnTo>
                  <a:lnTo>
                    <a:pt x="88" y="226"/>
                  </a:lnTo>
                  <a:lnTo>
                    <a:pt x="88" y="366"/>
                  </a:lnTo>
                  <a:lnTo>
                    <a:pt x="0" y="36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8">
              <a:extLst>
                <a:ext uri="{FF2B5EF4-FFF2-40B4-BE49-F238E27FC236}">
                  <a16:creationId xmlns:a16="http://schemas.microsoft.com/office/drawing/2014/main" id="{2BA4AD3C-5781-4DDE-BA93-7C54044710AD}"/>
                </a:ext>
              </a:extLst>
            </p:cNvPr>
            <p:cNvSpPr>
              <a:spLocks/>
            </p:cNvSpPr>
            <p:nvPr/>
          </p:nvSpPr>
          <p:spPr bwMode="auto">
            <a:xfrm>
              <a:off x="2812" y="1471"/>
              <a:ext cx="318" cy="277"/>
            </a:xfrm>
            <a:custGeom>
              <a:avLst/>
              <a:gdLst>
                <a:gd name="T0" fmla="*/ 0 w 134"/>
                <a:gd name="T1" fmla="*/ 58 h 116"/>
                <a:gd name="T2" fmla="*/ 70 w 134"/>
                <a:gd name="T3" fmla="*/ 0 h 116"/>
                <a:gd name="T4" fmla="*/ 134 w 134"/>
                <a:gd name="T5" fmla="*/ 34 h 116"/>
                <a:gd name="T6" fmla="*/ 101 w 134"/>
                <a:gd name="T7" fmla="*/ 44 h 116"/>
                <a:gd name="T8" fmla="*/ 70 w 134"/>
                <a:gd name="T9" fmla="*/ 28 h 116"/>
                <a:gd name="T10" fmla="*/ 37 w 134"/>
                <a:gd name="T11" fmla="*/ 58 h 116"/>
                <a:gd name="T12" fmla="*/ 69 w 134"/>
                <a:gd name="T13" fmla="*/ 88 h 116"/>
                <a:gd name="T14" fmla="*/ 102 w 134"/>
                <a:gd name="T15" fmla="*/ 70 h 116"/>
                <a:gd name="T16" fmla="*/ 134 w 134"/>
                <a:gd name="T17" fmla="*/ 81 h 116"/>
                <a:gd name="T18" fmla="*/ 67 w 134"/>
                <a:gd name="T19" fmla="*/ 116 h 116"/>
                <a:gd name="T20" fmla="*/ 0 w 134"/>
                <a:gd name="T2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16">
                  <a:moveTo>
                    <a:pt x="0" y="58"/>
                  </a:moveTo>
                  <a:cubicBezTo>
                    <a:pt x="0" y="12"/>
                    <a:pt x="42" y="0"/>
                    <a:pt x="70" y="0"/>
                  </a:cubicBezTo>
                  <a:cubicBezTo>
                    <a:pt x="103" y="0"/>
                    <a:pt x="125" y="12"/>
                    <a:pt x="134" y="34"/>
                  </a:cubicBezTo>
                  <a:cubicBezTo>
                    <a:pt x="101" y="44"/>
                    <a:pt x="101" y="44"/>
                    <a:pt x="101" y="44"/>
                  </a:cubicBezTo>
                  <a:cubicBezTo>
                    <a:pt x="96" y="34"/>
                    <a:pt x="85" y="28"/>
                    <a:pt x="70" y="28"/>
                  </a:cubicBezTo>
                  <a:cubicBezTo>
                    <a:pt x="51" y="28"/>
                    <a:pt x="37" y="38"/>
                    <a:pt x="37" y="58"/>
                  </a:cubicBezTo>
                  <a:cubicBezTo>
                    <a:pt x="37" y="75"/>
                    <a:pt x="49" y="88"/>
                    <a:pt x="69" y="88"/>
                  </a:cubicBezTo>
                  <a:cubicBezTo>
                    <a:pt x="78" y="88"/>
                    <a:pt x="95" y="85"/>
                    <a:pt x="102" y="70"/>
                  </a:cubicBezTo>
                  <a:cubicBezTo>
                    <a:pt x="134" y="81"/>
                    <a:pt x="134" y="81"/>
                    <a:pt x="134" y="81"/>
                  </a:cubicBezTo>
                  <a:cubicBezTo>
                    <a:pt x="127" y="98"/>
                    <a:pt x="105" y="116"/>
                    <a:pt x="67" y="116"/>
                  </a:cubicBezTo>
                  <a:cubicBezTo>
                    <a:pt x="37" y="116"/>
                    <a:pt x="0" y="102"/>
                    <a:pt x="0"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9">
              <a:extLst>
                <a:ext uri="{FF2B5EF4-FFF2-40B4-BE49-F238E27FC236}">
                  <a16:creationId xmlns:a16="http://schemas.microsoft.com/office/drawing/2014/main" id="{94DB0984-D8E9-42A7-BBAA-FA33DA6F0C58}"/>
                </a:ext>
              </a:extLst>
            </p:cNvPr>
            <p:cNvSpPr>
              <a:spLocks noEditPoints="1"/>
            </p:cNvSpPr>
            <p:nvPr/>
          </p:nvSpPr>
          <p:spPr bwMode="auto">
            <a:xfrm>
              <a:off x="3465" y="1471"/>
              <a:ext cx="335" cy="277"/>
            </a:xfrm>
            <a:custGeom>
              <a:avLst/>
              <a:gdLst>
                <a:gd name="T0" fmla="*/ 0 w 141"/>
                <a:gd name="T1" fmla="*/ 58 h 116"/>
                <a:gd name="T2" fmla="*/ 70 w 141"/>
                <a:gd name="T3" fmla="*/ 0 h 116"/>
                <a:gd name="T4" fmla="*/ 141 w 141"/>
                <a:gd name="T5" fmla="*/ 58 h 116"/>
                <a:gd name="T6" fmla="*/ 70 w 141"/>
                <a:gd name="T7" fmla="*/ 116 h 116"/>
                <a:gd name="T8" fmla="*/ 0 w 141"/>
                <a:gd name="T9" fmla="*/ 58 h 116"/>
                <a:gd name="T10" fmla="*/ 105 w 141"/>
                <a:gd name="T11" fmla="*/ 58 h 116"/>
                <a:gd name="T12" fmla="*/ 70 w 141"/>
                <a:gd name="T13" fmla="*/ 28 h 116"/>
                <a:gd name="T14" fmla="*/ 36 w 141"/>
                <a:gd name="T15" fmla="*/ 58 h 116"/>
                <a:gd name="T16" fmla="*/ 70 w 141"/>
                <a:gd name="T17" fmla="*/ 88 h 116"/>
                <a:gd name="T18" fmla="*/ 105 w 141"/>
                <a:gd name="T1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6">
                  <a:moveTo>
                    <a:pt x="0" y="58"/>
                  </a:moveTo>
                  <a:cubicBezTo>
                    <a:pt x="0" y="12"/>
                    <a:pt x="40" y="0"/>
                    <a:pt x="70" y="0"/>
                  </a:cubicBezTo>
                  <a:cubicBezTo>
                    <a:pt x="101" y="0"/>
                    <a:pt x="141" y="12"/>
                    <a:pt x="141" y="58"/>
                  </a:cubicBezTo>
                  <a:cubicBezTo>
                    <a:pt x="141" y="102"/>
                    <a:pt x="101" y="116"/>
                    <a:pt x="70" y="116"/>
                  </a:cubicBezTo>
                  <a:cubicBezTo>
                    <a:pt x="40" y="116"/>
                    <a:pt x="0" y="102"/>
                    <a:pt x="0" y="58"/>
                  </a:cubicBezTo>
                  <a:close/>
                  <a:moveTo>
                    <a:pt x="105" y="58"/>
                  </a:moveTo>
                  <a:cubicBezTo>
                    <a:pt x="105" y="40"/>
                    <a:pt x="91" y="28"/>
                    <a:pt x="70" y="28"/>
                  </a:cubicBezTo>
                  <a:cubicBezTo>
                    <a:pt x="50" y="28"/>
                    <a:pt x="36" y="39"/>
                    <a:pt x="36" y="58"/>
                  </a:cubicBezTo>
                  <a:cubicBezTo>
                    <a:pt x="36" y="75"/>
                    <a:pt x="50" y="88"/>
                    <a:pt x="70" y="88"/>
                  </a:cubicBezTo>
                  <a:cubicBezTo>
                    <a:pt x="91" y="88"/>
                    <a:pt x="105" y="77"/>
                    <a:pt x="10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0">
              <a:extLst>
                <a:ext uri="{FF2B5EF4-FFF2-40B4-BE49-F238E27FC236}">
                  <a16:creationId xmlns:a16="http://schemas.microsoft.com/office/drawing/2014/main" id="{8E335093-ED4F-4DE9-B8EB-9F325C1A6686}"/>
                </a:ext>
              </a:extLst>
            </p:cNvPr>
            <p:cNvSpPr>
              <a:spLocks/>
            </p:cNvSpPr>
            <p:nvPr/>
          </p:nvSpPr>
          <p:spPr bwMode="auto">
            <a:xfrm>
              <a:off x="3864" y="1469"/>
              <a:ext cx="216" cy="271"/>
            </a:xfrm>
            <a:custGeom>
              <a:avLst/>
              <a:gdLst>
                <a:gd name="T0" fmla="*/ 0 w 91"/>
                <a:gd name="T1" fmla="*/ 3 h 114"/>
                <a:gd name="T2" fmla="*/ 36 w 91"/>
                <a:gd name="T3" fmla="*/ 3 h 114"/>
                <a:gd name="T4" fmla="*/ 36 w 91"/>
                <a:gd name="T5" fmla="*/ 21 h 114"/>
                <a:gd name="T6" fmla="*/ 90 w 91"/>
                <a:gd name="T7" fmla="*/ 1 h 114"/>
                <a:gd name="T8" fmla="*/ 91 w 91"/>
                <a:gd name="T9" fmla="*/ 1 h 114"/>
                <a:gd name="T10" fmla="*/ 91 w 91"/>
                <a:gd name="T11" fmla="*/ 33 h 114"/>
                <a:gd name="T12" fmla="*/ 81 w 91"/>
                <a:gd name="T13" fmla="*/ 33 h 114"/>
                <a:gd name="T14" fmla="*/ 36 w 91"/>
                <a:gd name="T15" fmla="*/ 45 h 114"/>
                <a:gd name="T16" fmla="*/ 36 w 91"/>
                <a:gd name="T17" fmla="*/ 114 h 114"/>
                <a:gd name="T18" fmla="*/ 0 w 91"/>
                <a:gd name="T19" fmla="*/ 114 h 114"/>
                <a:gd name="T20" fmla="*/ 0 w 91"/>
                <a:gd name="T21" fmla="*/ 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14">
                  <a:moveTo>
                    <a:pt x="0" y="3"/>
                  </a:moveTo>
                  <a:cubicBezTo>
                    <a:pt x="36" y="3"/>
                    <a:pt x="36" y="3"/>
                    <a:pt x="36" y="3"/>
                  </a:cubicBezTo>
                  <a:cubicBezTo>
                    <a:pt x="36" y="21"/>
                    <a:pt x="36" y="21"/>
                    <a:pt x="36" y="21"/>
                  </a:cubicBezTo>
                  <a:cubicBezTo>
                    <a:pt x="43" y="11"/>
                    <a:pt x="58" y="0"/>
                    <a:pt x="90" y="1"/>
                  </a:cubicBezTo>
                  <a:cubicBezTo>
                    <a:pt x="91" y="1"/>
                    <a:pt x="91" y="1"/>
                    <a:pt x="91" y="1"/>
                  </a:cubicBezTo>
                  <a:cubicBezTo>
                    <a:pt x="91" y="33"/>
                    <a:pt x="91" y="33"/>
                    <a:pt x="91" y="33"/>
                  </a:cubicBezTo>
                  <a:cubicBezTo>
                    <a:pt x="90" y="33"/>
                    <a:pt x="84" y="33"/>
                    <a:pt x="81" y="33"/>
                  </a:cubicBezTo>
                  <a:cubicBezTo>
                    <a:pt x="57" y="33"/>
                    <a:pt x="42" y="39"/>
                    <a:pt x="36" y="45"/>
                  </a:cubicBezTo>
                  <a:cubicBezTo>
                    <a:pt x="36" y="114"/>
                    <a:pt x="36" y="114"/>
                    <a:pt x="36" y="114"/>
                  </a:cubicBezTo>
                  <a:cubicBezTo>
                    <a:pt x="0" y="114"/>
                    <a:pt x="0" y="114"/>
                    <a:pt x="0" y="114"/>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11">
              <a:extLst>
                <a:ext uri="{FF2B5EF4-FFF2-40B4-BE49-F238E27FC236}">
                  <a16:creationId xmlns:a16="http://schemas.microsoft.com/office/drawing/2014/main" id="{EB4EBAB9-14A2-486B-B99A-EA797A6333A1}"/>
                </a:ext>
              </a:extLst>
            </p:cNvPr>
            <p:cNvSpPr>
              <a:spLocks/>
            </p:cNvSpPr>
            <p:nvPr/>
          </p:nvSpPr>
          <p:spPr bwMode="auto">
            <a:xfrm>
              <a:off x="4108" y="1476"/>
              <a:ext cx="354" cy="367"/>
            </a:xfrm>
            <a:custGeom>
              <a:avLst/>
              <a:gdLst>
                <a:gd name="T0" fmla="*/ 16 w 149"/>
                <a:gd name="T1" fmla="*/ 154 h 154"/>
                <a:gd name="T2" fmla="*/ 16 w 149"/>
                <a:gd name="T3" fmla="*/ 127 h 154"/>
                <a:gd name="T4" fmla="*/ 52 w 149"/>
                <a:gd name="T5" fmla="*/ 127 h 154"/>
                <a:gd name="T6" fmla="*/ 57 w 149"/>
                <a:gd name="T7" fmla="*/ 117 h 154"/>
                <a:gd name="T8" fmla="*/ 0 w 149"/>
                <a:gd name="T9" fmla="*/ 0 h 154"/>
                <a:gd name="T10" fmla="*/ 39 w 149"/>
                <a:gd name="T11" fmla="*/ 0 h 154"/>
                <a:gd name="T12" fmla="*/ 76 w 149"/>
                <a:gd name="T13" fmla="*/ 78 h 154"/>
                <a:gd name="T14" fmla="*/ 113 w 149"/>
                <a:gd name="T15" fmla="*/ 0 h 154"/>
                <a:gd name="T16" fmla="*/ 149 w 149"/>
                <a:gd name="T17" fmla="*/ 0 h 154"/>
                <a:gd name="T18" fmla="*/ 91 w 149"/>
                <a:gd name="T19" fmla="*/ 120 h 154"/>
                <a:gd name="T20" fmla="*/ 43 w 149"/>
                <a:gd name="T21" fmla="*/ 154 h 154"/>
                <a:gd name="T22" fmla="*/ 16 w 149"/>
                <a:gd name="T23"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54">
                  <a:moveTo>
                    <a:pt x="16" y="154"/>
                  </a:moveTo>
                  <a:cubicBezTo>
                    <a:pt x="16" y="127"/>
                    <a:pt x="16" y="127"/>
                    <a:pt x="16" y="127"/>
                  </a:cubicBezTo>
                  <a:cubicBezTo>
                    <a:pt x="52" y="127"/>
                    <a:pt x="52" y="127"/>
                    <a:pt x="52" y="127"/>
                  </a:cubicBezTo>
                  <a:cubicBezTo>
                    <a:pt x="57" y="117"/>
                    <a:pt x="57" y="117"/>
                    <a:pt x="57" y="117"/>
                  </a:cubicBezTo>
                  <a:cubicBezTo>
                    <a:pt x="0" y="0"/>
                    <a:pt x="0" y="0"/>
                    <a:pt x="0" y="0"/>
                  </a:cubicBezTo>
                  <a:cubicBezTo>
                    <a:pt x="39" y="0"/>
                    <a:pt x="39" y="0"/>
                    <a:pt x="39" y="0"/>
                  </a:cubicBezTo>
                  <a:cubicBezTo>
                    <a:pt x="76" y="78"/>
                    <a:pt x="76" y="78"/>
                    <a:pt x="76" y="78"/>
                  </a:cubicBezTo>
                  <a:cubicBezTo>
                    <a:pt x="113" y="0"/>
                    <a:pt x="113" y="0"/>
                    <a:pt x="113" y="0"/>
                  </a:cubicBezTo>
                  <a:cubicBezTo>
                    <a:pt x="149" y="0"/>
                    <a:pt x="149" y="0"/>
                    <a:pt x="149" y="0"/>
                  </a:cubicBezTo>
                  <a:cubicBezTo>
                    <a:pt x="91" y="120"/>
                    <a:pt x="91" y="120"/>
                    <a:pt x="91" y="120"/>
                  </a:cubicBezTo>
                  <a:cubicBezTo>
                    <a:pt x="78" y="146"/>
                    <a:pt x="67" y="154"/>
                    <a:pt x="43" y="154"/>
                  </a:cubicBezTo>
                  <a:cubicBezTo>
                    <a:pt x="25" y="154"/>
                    <a:pt x="16" y="154"/>
                    <a:pt x="16"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12">
              <a:extLst>
                <a:ext uri="{FF2B5EF4-FFF2-40B4-BE49-F238E27FC236}">
                  <a16:creationId xmlns:a16="http://schemas.microsoft.com/office/drawing/2014/main" id="{D2567554-F616-4613-A61B-007AD5A7347C}"/>
                </a:ext>
              </a:extLst>
            </p:cNvPr>
            <p:cNvSpPr>
              <a:spLocks noEditPoints="1"/>
            </p:cNvSpPr>
            <p:nvPr/>
          </p:nvSpPr>
          <p:spPr bwMode="auto">
            <a:xfrm>
              <a:off x="3949" y="985"/>
              <a:ext cx="328" cy="386"/>
            </a:xfrm>
            <a:custGeom>
              <a:avLst/>
              <a:gdLst>
                <a:gd name="T0" fmla="*/ 138 w 138"/>
                <a:gd name="T1" fmla="*/ 2 h 162"/>
                <a:gd name="T2" fmla="*/ 102 w 138"/>
                <a:gd name="T3" fmla="*/ 2 h 162"/>
                <a:gd name="T4" fmla="*/ 102 w 138"/>
                <a:gd name="T5" fmla="*/ 12 h 162"/>
                <a:gd name="T6" fmla="*/ 63 w 138"/>
                <a:gd name="T7" fmla="*/ 0 h 162"/>
                <a:gd name="T8" fmla="*/ 0 w 138"/>
                <a:gd name="T9" fmla="*/ 58 h 162"/>
                <a:gd name="T10" fmla="*/ 63 w 138"/>
                <a:gd name="T11" fmla="*/ 116 h 162"/>
                <a:gd name="T12" fmla="*/ 102 w 138"/>
                <a:gd name="T13" fmla="*/ 104 h 162"/>
                <a:gd name="T14" fmla="*/ 102 w 138"/>
                <a:gd name="T15" fmla="*/ 106 h 162"/>
                <a:gd name="T16" fmla="*/ 68 w 138"/>
                <a:gd name="T17" fmla="*/ 135 h 162"/>
                <a:gd name="T18" fmla="*/ 30 w 138"/>
                <a:gd name="T19" fmla="*/ 122 h 162"/>
                <a:gd name="T20" fmla="*/ 6 w 138"/>
                <a:gd name="T21" fmla="*/ 137 h 162"/>
                <a:gd name="T22" fmla="*/ 71 w 138"/>
                <a:gd name="T23" fmla="*/ 162 h 162"/>
                <a:gd name="T24" fmla="*/ 138 w 138"/>
                <a:gd name="T25" fmla="*/ 103 h 162"/>
                <a:gd name="T26" fmla="*/ 138 w 138"/>
                <a:gd name="T27" fmla="*/ 2 h 162"/>
                <a:gd name="T28" fmla="*/ 71 w 138"/>
                <a:gd name="T29" fmla="*/ 88 h 162"/>
                <a:gd name="T30" fmla="*/ 36 w 138"/>
                <a:gd name="T31" fmla="*/ 58 h 162"/>
                <a:gd name="T32" fmla="*/ 71 w 138"/>
                <a:gd name="T33" fmla="*/ 29 h 162"/>
                <a:gd name="T34" fmla="*/ 105 w 138"/>
                <a:gd name="T35" fmla="*/ 58 h 162"/>
                <a:gd name="T36" fmla="*/ 71 w 138"/>
                <a:gd name="T37" fmla="*/ 8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62">
                  <a:moveTo>
                    <a:pt x="138" y="2"/>
                  </a:moveTo>
                  <a:cubicBezTo>
                    <a:pt x="102" y="2"/>
                    <a:pt x="102" y="2"/>
                    <a:pt x="102" y="2"/>
                  </a:cubicBezTo>
                  <a:cubicBezTo>
                    <a:pt x="102" y="12"/>
                    <a:pt x="102" y="12"/>
                    <a:pt x="102" y="12"/>
                  </a:cubicBezTo>
                  <a:cubicBezTo>
                    <a:pt x="93" y="5"/>
                    <a:pt x="80" y="0"/>
                    <a:pt x="63" y="0"/>
                  </a:cubicBezTo>
                  <a:cubicBezTo>
                    <a:pt x="43" y="0"/>
                    <a:pt x="0" y="12"/>
                    <a:pt x="0" y="58"/>
                  </a:cubicBezTo>
                  <a:cubicBezTo>
                    <a:pt x="0" y="104"/>
                    <a:pt x="42" y="116"/>
                    <a:pt x="63" y="116"/>
                  </a:cubicBezTo>
                  <a:cubicBezTo>
                    <a:pt x="80" y="116"/>
                    <a:pt x="93" y="111"/>
                    <a:pt x="102" y="104"/>
                  </a:cubicBezTo>
                  <a:cubicBezTo>
                    <a:pt x="102" y="106"/>
                    <a:pt x="102" y="106"/>
                    <a:pt x="102" y="106"/>
                  </a:cubicBezTo>
                  <a:cubicBezTo>
                    <a:pt x="102" y="126"/>
                    <a:pt x="91" y="135"/>
                    <a:pt x="68" y="135"/>
                  </a:cubicBezTo>
                  <a:cubicBezTo>
                    <a:pt x="53" y="135"/>
                    <a:pt x="39" y="130"/>
                    <a:pt x="30" y="122"/>
                  </a:cubicBezTo>
                  <a:cubicBezTo>
                    <a:pt x="6" y="137"/>
                    <a:pt x="6" y="137"/>
                    <a:pt x="6" y="137"/>
                  </a:cubicBezTo>
                  <a:cubicBezTo>
                    <a:pt x="15" y="150"/>
                    <a:pt x="38" y="162"/>
                    <a:pt x="71" y="162"/>
                  </a:cubicBezTo>
                  <a:cubicBezTo>
                    <a:pt x="103" y="162"/>
                    <a:pt x="138" y="151"/>
                    <a:pt x="138" y="103"/>
                  </a:cubicBezTo>
                  <a:cubicBezTo>
                    <a:pt x="138" y="98"/>
                    <a:pt x="138" y="2"/>
                    <a:pt x="138" y="2"/>
                  </a:cubicBezTo>
                  <a:close/>
                  <a:moveTo>
                    <a:pt x="71" y="88"/>
                  </a:moveTo>
                  <a:cubicBezTo>
                    <a:pt x="50" y="88"/>
                    <a:pt x="36" y="76"/>
                    <a:pt x="36" y="58"/>
                  </a:cubicBezTo>
                  <a:cubicBezTo>
                    <a:pt x="36" y="39"/>
                    <a:pt x="50" y="29"/>
                    <a:pt x="71" y="29"/>
                  </a:cubicBezTo>
                  <a:cubicBezTo>
                    <a:pt x="91" y="29"/>
                    <a:pt x="105" y="40"/>
                    <a:pt x="105" y="58"/>
                  </a:cubicBezTo>
                  <a:cubicBezTo>
                    <a:pt x="105" y="77"/>
                    <a:pt x="91" y="88"/>
                    <a:pt x="7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13">
              <a:extLst>
                <a:ext uri="{FF2B5EF4-FFF2-40B4-BE49-F238E27FC236}">
                  <a16:creationId xmlns:a16="http://schemas.microsoft.com/office/drawing/2014/main" id="{C0E1AE9E-CDE7-4F92-8F31-5550FC4E7F30}"/>
                </a:ext>
              </a:extLst>
            </p:cNvPr>
            <p:cNvSpPr>
              <a:spLocks/>
            </p:cNvSpPr>
            <p:nvPr/>
          </p:nvSpPr>
          <p:spPr bwMode="auto">
            <a:xfrm>
              <a:off x="2067" y="888"/>
              <a:ext cx="344" cy="369"/>
            </a:xfrm>
            <a:custGeom>
              <a:avLst/>
              <a:gdLst>
                <a:gd name="T0" fmla="*/ 0 w 344"/>
                <a:gd name="T1" fmla="*/ 0 h 369"/>
                <a:gd name="T2" fmla="*/ 344 w 344"/>
                <a:gd name="T3" fmla="*/ 0 h 369"/>
                <a:gd name="T4" fmla="*/ 344 w 344"/>
                <a:gd name="T5" fmla="*/ 76 h 369"/>
                <a:gd name="T6" fmla="*/ 88 w 344"/>
                <a:gd name="T7" fmla="*/ 76 h 369"/>
                <a:gd name="T8" fmla="*/ 88 w 344"/>
                <a:gd name="T9" fmla="*/ 157 h 369"/>
                <a:gd name="T10" fmla="*/ 299 w 344"/>
                <a:gd name="T11" fmla="*/ 157 h 369"/>
                <a:gd name="T12" fmla="*/ 299 w 344"/>
                <a:gd name="T13" fmla="*/ 228 h 369"/>
                <a:gd name="T14" fmla="*/ 88 w 344"/>
                <a:gd name="T15" fmla="*/ 228 h 369"/>
                <a:gd name="T16" fmla="*/ 88 w 344"/>
                <a:gd name="T17" fmla="*/ 369 h 369"/>
                <a:gd name="T18" fmla="*/ 0 w 344"/>
                <a:gd name="T19" fmla="*/ 369 h 369"/>
                <a:gd name="T20" fmla="*/ 0 w 344"/>
                <a:gd name="T21"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4" h="369">
                  <a:moveTo>
                    <a:pt x="0" y="0"/>
                  </a:moveTo>
                  <a:lnTo>
                    <a:pt x="344" y="0"/>
                  </a:lnTo>
                  <a:lnTo>
                    <a:pt x="344" y="76"/>
                  </a:lnTo>
                  <a:lnTo>
                    <a:pt x="88" y="76"/>
                  </a:lnTo>
                  <a:lnTo>
                    <a:pt x="88" y="157"/>
                  </a:lnTo>
                  <a:lnTo>
                    <a:pt x="299" y="157"/>
                  </a:lnTo>
                  <a:lnTo>
                    <a:pt x="299" y="228"/>
                  </a:lnTo>
                  <a:lnTo>
                    <a:pt x="88" y="228"/>
                  </a:lnTo>
                  <a:lnTo>
                    <a:pt x="88" y="369"/>
                  </a:lnTo>
                  <a:lnTo>
                    <a:pt x="0" y="36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14">
              <a:extLst>
                <a:ext uri="{FF2B5EF4-FFF2-40B4-BE49-F238E27FC236}">
                  <a16:creationId xmlns:a16="http://schemas.microsoft.com/office/drawing/2014/main" id="{82300A43-0414-4220-B8D8-E399C5A43E95}"/>
                </a:ext>
              </a:extLst>
            </p:cNvPr>
            <p:cNvSpPr>
              <a:spLocks noEditPoints="1"/>
            </p:cNvSpPr>
            <p:nvPr/>
          </p:nvSpPr>
          <p:spPr bwMode="auto">
            <a:xfrm>
              <a:off x="2425" y="985"/>
              <a:ext cx="335" cy="277"/>
            </a:xfrm>
            <a:custGeom>
              <a:avLst/>
              <a:gdLst>
                <a:gd name="T0" fmla="*/ 0 w 141"/>
                <a:gd name="T1" fmla="*/ 58 h 116"/>
                <a:gd name="T2" fmla="*/ 71 w 141"/>
                <a:gd name="T3" fmla="*/ 0 h 116"/>
                <a:gd name="T4" fmla="*/ 141 w 141"/>
                <a:gd name="T5" fmla="*/ 58 h 116"/>
                <a:gd name="T6" fmla="*/ 71 w 141"/>
                <a:gd name="T7" fmla="*/ 116 h 116"/>
                <a:gd name="T8" fmla="*/ 0 w 141"/>
                <a:gd name="T9" fmla="*/ 58 h 116"/>
                <a:gd name="T10" fmla="*/ 105 w 141"/>
                <a:gd name="T11" fmla="*/ 58 h 116"/>
                <a:gd name="T12" fmla="*/ 71 w 141"/>
                <a:gd name="T13" fmla="*/ 29 h 116"/>
                <a:gd name="T14" fmla="*/ 36 w 141"/>
                <a:gd name="T15" fmla="*/ 58 h 116"/>
                <a:gd name="T16" fmla="*/ 71 w 141"/>
                <a:gd name="T17" fmla="*/ 88 h 116"/>
                <a:gd name="T18" fmla="*/ 105 w 141"/>
                <a:gd name="T19"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16">
                  <a:moveTo>
                    <a:pt x="0" y="58"/>
                  </a:moveTo>
                  <a:cubicBezTo>
                    <a:pt x="0" y="13"/>
                    <a:pt x="40" y="0"/>
                    <a:pt x="71" y="0"/>
                  </a:cubicBezTo>
                  <a:cubicBezTo>
                    <a:pt x="101" y="0"/>
                    <a:pt x="141" y="13"/>
                    <a:pt x="141" y="58"/>
                  </a:cubicBezTo>
                  <a:cubicBezTo>
                    <a:pt x="141" y="103"/>
                    <a:pt x="101" y="116"/>
                    <a:pt x="71" y="116"/>
                  </a:cubicBezTo>
                  <a:cubicBezTo>
                    <a:pt x="40" y="116"/>
                    <a:pt x="0" y="103"/>
                    <a:pt x="0" y="58"/>
                  </a:cubicBezTo>
                  <a:close/>
                  <a:moveTo>
                    <a:pt x="105" y="58"/>
                  </a:moveTo>
                  <a:cubicBezTo>
                    <a:pt x="105" y="40"/>
                    <a:pt x="91" y="29"/>
                    <a:pt x="71" y="29"/>
                  </a:cubicBezTo>
                  <a:cubicBezTo>
                    <a:pt x="50" y="29"/>
                    <a:pt x="36" y="39"/>
                    <a:pt x="36" y="58"/>
                  </a:cubicBezTo>
                  <a:cubicBezTo>
                    <a:pt x="36" y="76"/>
                    <a:pt x="50" y="88"/>
                    <a:pt x="71" y="88"/>
                  </a:cubicBezTo>
                  <a:cubicBezTo>
                    <a:pt x="91" y="88"/>
                    <a:pt x="105" y="77"/>
                    <a:pt x="105"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5">
              <a:extLst>
                <a:ext uri="{FF2B5EF4-FFF2-40B4-BE49-F238E27FC236}">
                  <a16:creationId xmlns:a16="http://schemas.microsoft.com/office/drawing/2014/main" id="{A66189D9-7507-46C4-9C74-988B22904803}"/>
                </a:ext>
              </a:extLst>
            </p:cNvPr>
            <p:cNvSpPr>
              <a:spLocks/>
            </p:cNvSpPr>
            <p:nvPr/>
          </p:nvSpPr>
          <p:spPr bwMode="auto">
            <a:xfrm>
              <a:off x="2824" y="985"/>
              <a:ext cx="216" cy="272"/>
            </a:xfrm>
            <a:custGeom>
              <a:avLst/>
              <a:gdLst>
                <a:gd name="T0" fmla="*/ 0 w 91"/>
                <a:gd name="T1" fmla="*/ 2 h 114"/>
                <a:gd name="T2" fmla="*/ 36 w 91"/>
                <a:gd name="T3" fmla="*/ 2 h 114"/>
                <a:gd name="T4" fmla="*/ 36 w 91"/>
                <a:gd name="T5" fmla="*/ 20 h 114"/>
                <a:gd name="T6" fmla="*/ 90 w 91"/>
                <a:gd name="T7" fmla="*/ 0 h 114"/>
                <a:gd name="T8" fmla="*/ 91 w 91"/>
                <a:gd name="T9" fmla="*/ 0 h 114"/>
                <a:gd name="T10" fmla="*/ 91 w 91"/>
                <a:gd name="T11" fmla="*/ 33 h 114"/>
                <a:gd name="T12" fmla="*/ 81 w 91"/>
                <a:gd name="T13" fmla="*/ 32 h 114"/>
                <a:gd name="T14" fmla="*/ 36 w 91"/>
                <a:gd name="T15" fmla="*/ 45 h 114"/>
                <a:gd name="T16" fmla="*/ 36 w 91"/>
                <a:gd name="T17" fmla="*/ 114 h 114"/>
                <a:gd name="T18" fmla="*/ 0 w 91"/>
                <a:gd name="T19" fmla="*/ 114 h 114"/>
                <a:gd name="T20" fmla="*/ 0 w 91"/>
                <a:gd name="T21" fmla="*/ 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14">
                  <a:moveTo>
                    <a:pt x="0" y="2"/>
                  </a:moveTo>
                  <a:cubicBezTo>
                    <a:pt x="36" y="2"/>
                    <a:pt x="36" y="2"/>
                    <a:pt x="36" y="2"/>
                  </a:cubicBezTo>
                  <a:cubicBezTo>
                    <a:pt x="36" y="20"/>
                    <a:pt x="36" y="20"/>
                    <a:pt x="36" y="20"/>
                  </a:cubicBezTo>
                  <a:cubicBezTo>
                    <a:pt x="43" y="11"/>
                    <a:pt x="58" y="0"/>
                    <a:pt x="90" y="0"/>
                  </a:cubicBezTo>
                  <a:cubicBezTo>
                    <a:pt x="91" y="0"/>
                    <a:pt x="91" y="0"/>
                    <a:pt x="91" y="0"/>
                  </a:cubicBezTo>
                  <a:cubicBezTo>
                    <a:pt x="91" y="33"/>
                    <a:pt x="91" y="33"/>
                    <a:pt x="91" y="33"/>
                  </a:cubicBezTo>
                  <a:cubicBezTo>
                    <a:pt x="90" y="33"/>
                    <a:pt x="84" y="32"/>
                    <a:pt x="81" y="32"/>
                  </a:cubicBezTo>
                  <a:cubicBezTo>
                    <a:pt x="57" y="32"/>
                    <a:pt x="42" y="39"/>
                    <a:pt x="36" y="45"/>
                  </a:cubicBezTo>
                  <a:cubicBezTo>
                    <a:pt x="36" y="114"/>
                    <a:pt x="36" y="114"/>
                    <a:pt x="36" y="114"/>
                  </a:cubicBezTo>
                  <a:cubicBezTo>
                    <a:pt x="0" y="114"/>
                    <a:pt x="0" y="114"/>
                    <a:pt x="0" y="114"/>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16">
              <a:extLst>
                <a:ext uri="{FF2B5EF4-FFF2-40B4-BE49-F238E27FC236}">
                  <a16:creationId xmlns:a16="http://schemas.microsoft.com/office/drawing/2014/main" id="{3C549C3C-53C4-4B90-A1D7-9247747B995E}"/>
                </a:ext>
              </a:extLst>
            </p:cNvPr>
            <p:cNvSpPr>
              <a:spLocks noEditPoints="1"/>
            </p:cNvSpPr>
            <p:nvPr/>
          </p:nvSpPr>
          <p:spPr bwMode="auto">
            <a:xfrm>
              <a:off x="3069" y="985"/>
              <a:ext cx="325" cy="277"/>
            </a:xfrm>
            <a:custGeom>
              <a:avLst/>
              <a:gdLst>
                <a:gd name="T0" fmla="*/ 70 w 137"/>
                <a:gd name="T1" fmla="*/ 116 h 116"/>
                <a:gd name="T2" fmla="*/ 0 w 137"/>
                <a:gd name="T3" fmla="*/ 58 h 116"/>
                <a:gd name="T4" fmla="*/ 70 w 137"/>
                <a:gd name="T5" fmla="*/ 0 h 116"/>
                <a:gd name="T6" fmla="*/ 137 w 137"/>
                <a:gd name="T7" fmla="*/ 63 h 116"/>
                <a:gd name="T8" fmla="*/ 137 w 137"/>
                <a:gd name="T9" fmla="*/ 69 h 116"/>
                <a:gd name="T10" fmla="*/ 36 w 137"/>
                <a:gd name="T11" fmla="*/ 69 h 116"/>
                <a:gd name="T12" fmla="*/ 71 w 137"/>
                <a:gd name="T13" fmla="*/ 90 h 116"/>
                <a:gd name="T14" fmla="*/ 103 w 137"/>
                <a:gd name="T15" fmla="*/ 77 h 116"/>
                <a:gd name="T16" fmla="*/ 134 w 137"/>
                <a:gd name="T17" fmla="*/ 88 h 116"/>
                <a:gd name="T18" fmla="*/ 70 w 137"/>
                <a:gd name="T19" fmla="*/ 116 h 116"/>
                <a:gd name="T20" fmla="*/ 37 w 137"/>
                <a:gd name="T21" fmla="*/ 46 h 116"/>
                <a:gd name="T22" fmla="*/ 102 w 137"/>
                <a:gd name="T23" fmla="*/ 46 h 116"/>
                <a:gd name="T24" fmla="*/ 70 w 137"/>
                <a:gd name="T25" fmla="*/ 26 h 116"/>
                <a:gd name="T26" fmla="*/ 37 w 137"/>
                <a:gd name="T27" fmla="*/ 4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116">
                  <a:moveTo>
                    <a:pt x="70" y="116"/>
                  </a:moveTo>
                  <a:cubicBezTo>
                    <a:pt x="35" y="116"/>
                    <a:pt x="0" y="102"/>
                    <a:pt x="0" y="58"/>
                  </a:cubicBezTo>
                  <a:cubicBezTo>
                    <a:pt x="0" y="14"/>
                    <a:pt x="39" y="0"/>
                    <a:pt x="70" y="0"/>
                  </a:cubicBezTo>
                  <a:cubicBezTo>
                    <a:pt x="100" y="0"/>
                    <a:pt x="137" y="9"/>
                    <a:pt x="137" y="63"/>
                  </a:cubicBezTo>
                  <a:cubicBezTo>
                    <a:pt x="137" y="69"/>
                    <a:pt x="137" y="69"/>
                    <a:pt x="137" y="69"/>
                  </a:cubicBezTo>
                  <a:cubicBezTo>
                    <a:pt x="36" y="69"/>
                    <a:pt x="36" y="69"/>
                    <a:pt x="36" y="69"/>
                  </a:cubicBezTo>
                  <a:cubicBezTo>
                    <a:pt x="41" y="85"/>
                    <a:pt x="56" y="90"/>
                    <a:pt x="71" y="90"/>
                  </a:cubicBezTo>
                  <a:cubicBezTo>
                    <a:pt x="87" y="90"/>
                    <a:pt x="98" y="87"/>
                    <a:pt x="103" y="77"/>
                  </a:cubicBezTo>
                  <a:cubicBezTo>
                    <a:pt x="134" y="88"/>
                    <a:pt x="134" y="88"/>
                    <a:pt x="134" y="88"/>
                  </a:cubicBezTo>
                  <a:cubicBezTo>
                    <a:pt x="124" y="105"/>
                    <a:pt x="107" y="116"/>
                    <a:pt x="70" y="116"/>
                  </a:cubicBezTo>
                  <a:close/>
                  <a:moveTo>
                    <a:pt x="37" y="46"/>
                  </a:moveTo>
                  <a:cubicBezTo>
                    <a:pt x="102" y="46"/>
                    <a:pt x="102" y="46"/>
                    <a:pt x="102" y="46"/>
                  </a:cubicBezTo>
                  <a:cubicBezTo>
                    <a:pt x="99" y="31"/>
                    <a:pt x="88" y="26"/>
                    <a:pt x="70" y="26"/>
                  </a:cubicBezTo>
                  <a:cubicBezTo>
                    <a:pt x="59" y="26"/>
                    <a:pt x="42" y="31"/>
                    <a:pt x="3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17">
              <a:extLst>
                <a:ext uri="{FF2B5EF4-FFF2-40B4-BE49-F238E27FC236}">
                  <a16:creationId xmlns:a16="http://schemas.microsoft.com/office/drawing/2014/main" id="{1B09E22A-1C1D-4455-AACF-AAA7251D3B4C}"/>
                </a:ext>
              </a:extLst>
            </p:cNvPr>
            <p:cNvSpPr>
              <a:spLocks/>
            </p:cNvSpPr>
            <p:nvPr/>
          </p:nvSpPr>
          <p:spPr bwMode="auto">
            <a:xfrm>
              <a:off x="3432" y="985"/>
              <a:ext cx="306" cy="277"/>
            </a:xfrm>
            <a:custGeom>
              <a:avLst/>
              <a:gdLst>
                <a:gd name="T0" fmla="*/ 0 w 129"/>
                <a:gd name="T1" fmla="*/ 93 h 116"/>
                <a:gd name="T2" fmla="*/ 23 w 129"/>
                <a:gd name="T3" fmla="*/ 77 h 116"/>
                <a:gd name="T4" fmla="*/ 67 w 129"/>
                <a:gd name="T5" fmla="*/ 91 h 116"/>
                <a:gd name="T6" fmla="*/ 96 w 129"/>
                <a:gd name="T7" fmla="*/ 81 h 116"/>
                <a:gd name="T8" fmla="*/ 61 w 129"/>
                <a:gd name="T9" fmla="*/ 70 h 116"/>
                <a:gd name="T10" fmla="*/ 6 w 129"/>
                <a:gd name="T11" fmla="*/ 36 h 116"/>
                <a:gd name="T12" fmla="*/ 63 w 129"/>
                <a:gd name="T13" fmla="*/ 0 h 116"/>
                <a:gd name="T14" fmla="*/ 127 w 129"/>
                <a:gd name="T15" fmla="*/ 19 h 116"/>
                <a:gd name="T16" fmla="*/ 106 w 129"/>
                <a:gd name="T17" fmla="*/ 38 h 116"/>
                <a:gd name="T18" fmla="*/ 66 w 129"/>
                <a:gd name="T19" fmla="*/ 26 h 116"/>
                <a:gd name="T20" fmla="*/ 40 w 129"/>
                <a:gd name="T21" fmla="*/ 34 h 116"/>
                <a:gd name="T22" fmla="*/ 75 w 129"/>
                <a:gd name="T23" fmla="*/ 45 h 116"/>
                <a:gd name="T24" fmla="*/ 129 w 129"/>
                <a:gd name="T25" fmla="*/ 80 h 116"/>
                <a:gd name="T26" fmla="*/ 67 w 129"/>
                <a:gd name="T27" fmla="*/ 116 h 116"/>
                <a:gd name="T28" fmla="*/ 0 w 129"/>
                <a:gd name="T29" fmla="*/ 9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16">
                  <a:moveTo>
                    <a:pt x="0" y="93"/>
                  </a:moveTo>
                  <a:cubicBezTo>
                    <a:pt x="23" y="77"/>
                    <a:pt x="23" y="77"/>
                    <a:pt x="23" y="77"/>
                  </a:cubicBezTo>
                  <a:cubicBezTo>
                    <a:pt x="30" y="85"/>
                    <a:pt x="44" y="91"/>
                    <a:pt x="67" y="91"/>
                  </a:cubicBezTo>
                  <a:cubicBezTo>
                    <a:pt x="87" y="91"/>
                    <a:pt x="96" y="88"/>
                    <a:pt x="96" y="81"/>
                  </a:cubicBezTo>
                  <a:cubicBezTo>
                    <a:pt x="96" y="74"/>
                    <a:pt x="85" y="73"/>
                    <a:pt x="61" y="70"/>
                  </a:cubicBezTo>
                  <a:cubicBezTo>
                    <a:pt x="34" y="67"/>
                    <a:pt x="6" y="62"/>
                    <a:pt x="6" y="36"/>
                  </a:cubicBezTo>
                  <a:cubicBezTo>
                    <a:pt x="6" y="10"/>
                    <a:pt x="34" y="0"/>
                    <a:pt x="63" y="0"/>
                  </a:cubicBezTo>
                  <a:cubicBezTo>
                    <a:pt x="98" y="0"/>
                    <a:pt x="117" y="9"/>
                    <a:pt x="127" y="19"/>
                  </a:cubicBezTo>
                  <a:cubicBezTo>
                    <a:pt x="106" y="38"/>
                    <a:pt x="106" y="38"/>
                    <a:pt x="106" y="38"/>
                  </a:cubicBezTo>
                  <a:cubicBezTo>
                    <a:pt x="98" y="31"/>
                    <a:pt x="84" y="26"/>
                    <a:pt x="66" y="26"/>
                  </a:cubicBezTo>
                  <a:cubicBezTo>
                    <a:pt x="47" y="26"/>
                    <a:pt x="40" y="29"/>
                    <a:pt x="40" y="34"/>
                  </a:cubicBezTo>
                  <a:cubicBezTo>
                    <a:pt x="40" y="42"/>
                    <a:pt x="52" y="43"/>
                    <a:pt x="75" y="45"/>
                  </a:cubicBezTo>
                  <a:cubicBezTo>
                    <a:pt x="104" y="49"/>
                    <a:pt x="129" y="54"/>
                    <a:pt x="129" y="80"/>
                  </a:cubicBezTo>
                  <a:cubicBezTo>
                    <a:pt x="129" y="105"/>
                    <a:pt x="107" y="116"/>
                    <a:pt x="67" y="116"/>
                  </a:cubicBezTo>
                  <a:cubicBezTo>
                    <a:pt x="29" y="116"/>
                    <a:pt x="8" y="106"/>
                    <a:pt x="0"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18">
              <a:extLst>
                <a:ext uri="{FF2B5EF4-FFF2-40B4-BE49-F238E27FC236}">
                  <a16:creationId xmlns:a16="http://schemas.microsoft.com/office/drawing/2014/main" id="{DC059A1E-0EEF-4263-9478-F5FAC3DE63B4}"/>
                </a:ext>
              </a:extLst>
            </p:cNvPr>
            <p:cNvSpPr>
              <a:spLocks noEditPoints="1"/>
            </p:cNvSpPr>
            <p:nvPr/>
          </p:nvSpPr>
          <p:spPr bwMode="auto">
            <a:xfrm>
              <a:off x="3800" y="892"/>
              <a:ext cx="85" cy="365"/>
            </a:xfrm>
            <a:custGeom>
              <a:avLst/>
              <a:gdLst>
                <a:gd name="T0" fmla="*/ 0 w 85"/>
                <a:gd name="T1" fmla="*/ 0 h 365"/>
                <a:gd name="T2" fmla="*/ 42 w 85"/>
                <a:gd name="T3" fmla="*/ 0 h 365"/>
                <a:gd name="T4" fmla="*/ 85 w 85"/>
                <a:gd name="T5" fmla="*/ 0 h 365"/>
                <a:gd name="T6" fmla="*/ 85 w 85"/>
                <a:gd name="T7" fmla="*/ 67 h 365"/>
                <a:gd name="T8" fmla="*/ 0 w 85"/>
                <a:gd name="T9" fmla="*/ 67 h 365"/>
                <a:gd name="T10" fmla="*/ 0 w 85"/>
                <a:gd name="T11" fmla="*/ 0 h 365"/>
                <a:gd name="T12" fmla="*/ 0 w 85"/>
                <a:gd name="T13" fmla="*/ 98 h 365"/>
                <a:gd name="T14" fmla="*/ 85 w 85"/>
                <a:gd name="T15" fmla="*/ 98 h 365"/>
                <a:gd name="T16" fmla="*/ 85 w 85"/>
                <a:gd name="T17" fmla="*/ 365 h 365"/>
                <a:gd name="T18" fmla="*/ 0 w 85"/>
                <a:gd name="T19" fmla="*/ 365 h 365"/>
                <a:gd name="T20" fmla="*/ 0 w 85"/>
                <a:gd name="T21" fmla="*/ 203 h 365"/>
                <a:gd name="T22" fmla="*/ 0 w 85"/>
                <a:gd name="T23"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65">
                  <a:moveTo>
                    <a:pt x="0" y="0"/>
                  </a:moveTo>
                  <a:lnTo>
                    <a:pt x="42" y="0"/>
                  </a:lnTo>
                  <a:lnTo>
                    <a:pt x="85" y="0"/>
                  </a:lnTo>
                  <a:lnTo>
                    <a:pt x="85" y="67"/>
                  </a:lnTo>
                  <a:lnTo>
                    <a:pt x="0" y="67"/>
                  </a:lnTo>
                  <a:lnTo>
                    <a:pt x="0" y="0"/>
                  </a:lnTo>
                  <a:close/>
                  <a:moveTo>
                    <a:pt x="0" y="98"/>
                  </a:moveTo>
                  <a:lnTo>
                    <a:pt x="85" y="98"/>
                  </a:lnTo>
                  <a:lnTo>
                    <a:pt x="85" y="365"/>
                  </a:lnTo>
                  <a:lnTo>
                    <a:pt x="0" y="365"/>
                  </a:lnTo>
                  <a:lnTo>
                    <a:pt x="0" y="203"/>
                  </a:lnTo>
                  <a:lnTo>
                    <a:pt x="0"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19">
              <a:extLst>
                <a:ext uri="{FF2B5EF4-FFF2-40B4-BE49-F238E27FC236}">
                  <a16:creationId xmlns:a16="http://schemas.microsoft.com/office/drawing/2014/main" id="{A2F81240-B02D-4CB6-9B50-DC33E2A78E93}"/>
                </a:ext>
              </a:extLst>
            </p:cNvPr>
            <p:cNvSpPr>
              <a:spLocks/>
            </p:cNvSpPr>
            <p:nvPr/>
          </p:nvSpPr>
          <p:spPr bwMode="auto">
            <a:xfrm>
              <a:off x="4355" y="888"/>
              <a:ext cx="306" cy="369"/>
            </a:xfrm>
            <a:custGeom>
              <a:avLst/>
              <a:gdLst>
                <a:gd name="T0" fmla="*/ 0 w 129"/>
                <a:gd name="T1" fmla="*/ 0 h 155"/>
                <a:gd name="T2" fmla="*/ 36 w 129"/>
                <a:gd name="T3" fmla="*/ 0 h 155"/>
                <a:gd name="T4" fmla="*/ 36 w 129"/>
                <a:gd name="T5" fmla="*/ 55 h 155"/>
                <a:gd name="T6" fmla="*/ 86 w 129"/>
                <a:gd name="T7" fmla="*/ 41 h 155"/>
                <a:gd name="T8" fmla="*/ 129 w 129"/>
                <a:gd name="T9" fmla="*/ 83 h 155"/>
                <a:gd name="T10" fmla="*/ 129 w 129"/>
                <a:gd name="T11" fmla="*/ 155 h 155"/>
                <a:gd name="T12" fmla="*/ 93 w 129"/>
                <a:gd name="T13" fmla="*/ 155 h 155"/>
                <a:gd name="T14" fmla="*/ 93 w 129"/>
                <a:gd name="T15" fmla="*/ 86 h 155"/>
                <a:gd name="T16" fmla="*/ 70 w 129"/>
                <a:gd name="T17" fmla="*/ 72 h 155"/>
                <a:gd name="T18" fmla="*/ 36 w 129"/>
                <a:gd name="T19" fmla="*/ 81 h 155"/>
                <a:gd name="T20" fmla="*/ 36 w 129"/>
                <a:gd name="T21" fmla="*/ 155 h 155"/>
                <a:gd name="T22" fmla="*/ 0 w 129"/>
                <a:gd name="T23" fmla="*/ 155 h 155"/>
                <a:gd name="T24" fmla="*/ 0 w 129"/>
                <a:gd name="T2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55">
                  <a:moveTo>
                    <a:pt x="0" y="0"/>
                  </a:moveTo>
                  <a:cubicBezTo>
                    <a:pt x="36" y="0"/>
                    <a:pt x="36" y="0"/>
                    <a:pt x="36" y="0"/>
                  </a:cubicBezTo>
                  <a:cubicBezTo>
                    <a:pt x="36" y="55"/>
                    <a:pt x="36" y="55"/>
                    <a:pt x="36" y="55"/>
                  </a:cubicBezTo>
                  <a:cubicBezTo>
                    <a:pt x="42" y="50"/>
                    <a:pt x="61" y="41"/>
                    <a:pt x="86" y="41"/>
                  </a:cubicBezTo>
                  <a:cubicBezTo>
                    <a:pt x="110" y="41"/>
                    <a:pt x="129" y="52"/>
                    <a:pt x="129" y="83"/>
                  </a:cubicBezTo>
                  <a:cubicBezTo>
                    <a:pt x="129" y="155"/>
                    <a:pt x="129" y="155"/>
                    <a:pt x="129" y="155"/>
                  </a:cubicBezTo>
                  <a:cubicBezTo>
                    <a:pt x="93" y="155"/>
                    <a:pt x="93" y="155"/>
                    <a:pt x="93" y="155"/>
                  </a:cubicBezTo>
                  <a:cubicBezTo>
                    <a:pt x="93" y="86"/>
                    <a:pt x="93" y="86"/>
                    <a:pt x="93" y="86"/>
                  </a:cubicBezTo>
                  <a:cubicBezTo>
                    <a:pt x="93" y="77"/>
                    <a:pt x="87" y="72"/>
                    <a:pt x="70" y="72"/>
                  </a:cubicBezTo>
                  <a:cubicBezTo>
                    <a:pt x="56" y="72"/>
                    <a:pt x="42" y="76"/>
                    <a:pt x="36" y="81"/>
                  </a:cubicBezTo>
                  <a:cubicBezTo>
                    <a:pt x="36" y="155"/>
                    <a:pt x="36" y="155"/>
                    <a:pt x="36" y="155"/>
                  </a:cubicBezTo>
                  <a:cubicBezTo>
                    <a:pt x="0" y="155"/>
                    <a:pt x="0" y="155"/>
                    <a:pt x="0" y="155"/>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20">
              <a:extLst>
                <a:ext uri="{FF2B5EF4-FFF2-40B4-BE49-F238E27FC236}">
                  <a16:creationId xmlns:a16="http://schemas.microsoft.com/office/drawing/2014/main" id="{EB52431E-AC46-4313-BC8E-0ECD56E6F7A5}"/>
                </a:ext>
              </a:extLst>
            </p:cNvPr>
            <p:cNvSpPr>
              <a:spLocks/>
            </p:cNvSpPr>
            <p:nvPr/>
          </p:nvSpPr>
          <p:spPr bwMode="auto">
            <a:xfrm>
              <a:off x="4709" y="900"/>
              <a:ext cx="259" cy="357"/>
            </a:xfrm>
            <a:custGeom>
              <a:avLst/>
              <a:gdLst>
                <a:gd name="T0" fmla="*/ 31 w 109"/>
                <a:gd name="T1" fmla="*/ 114 h 150"/>
                <a:gd name="T2" fmla="*/ 31 w 109"/>
                <a:gd name="T3" fmla="*/ 65 h 150"/>
                <a:gd name="T4" fmla="*/ 0 w 109"/>
                <a:gd name="T5" fmla="*/ 65 h 150"/>
                <a:gd name="T6" fmla="*/ 0 w 109"/>
                <a:gd name="T7" fmla="*/ 38 h 150"/>
                <a:gd name="T8" fmla="*/ 31 w 109"/>
                <a:gd name="T9" fmla="*/ 38 h 150"/>
                <a:gd name="T10" fmla="*/ 31 w 109"/>
                <a:gd name="T11" fmla="*/ 0 h 150"/>
                <a:gd name="T12" fmla="*/ 67 w 109"/>
                <a:gd name="T13" fmla="*/ 0 h 150"/>
                <a:gd name="T14" fmla="*/ 67 w 109"/>
                <a:gd name="T15" fmla="*/ 38 h 150"/>
                <a:gd name="T16" fmla="*/ 109 w 109"/>
                <a:gd name="T17" fmla="*/ 38 h 150"/>
                <a:gd name="T18" fmla="*/ 109 w 109"/>
                <a:gd name="T19" fmla="*/ 65 h 150"/>
                <a:gd name="T20" fmla="*/ 67 w 109"/>
                <a:gd name="T21" fmla="*/ 65 h 150"/>
                <a:gd name="T22" fmla="*/ 67 w 109"/>
                <a:gd name="T23" fmla="*/ 123 h 150"/>
                <a:gd name="T24" fmla="*/ 84 w 109"/>
                <a:gd name="T25" fmla="*/ 123 h 150"/>
                <a:gd name="T26" fmla="*/ 106 w 109"/>
                <a:gd name="T27" fmla="*/ 123 h 150"/>
                <a:gd name="T28" fmla="*/ 106 w 109"/>
                <a:gd name="T29" fmla="*/ 150 h 150"/>
                <a:gd name="T30" fmla="*/ 71 w 109"/>
                <a:gd name="T31" fmla="*/ 150 h 150"/>
                <a:gd name="T32" fmla="*/ 31 w 109"/>
                <a:gd name="T33" fmla="*/ 1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150">
                  <a:moveTo>
                    <a:pt x="31" y="114"/>
                  </a:moveTo>
                  <a:cubicBezTo>
                    <a:pt x="31" y="65"/>
                    <a:pt x="31" y="65"/>
                    <a:pt x="31" y="65"/>
                  </a:cubicBezTo>
                  <a:cubicBezTo>
                    <a:pt x="0" y="65"/>
                    <a:pt x="0" y="65"/>
                    <a:pt x="0" y="65"/>
                  </a:cubicBezTo>
                  <a:cubicBezTo>
                    <a:pt x="0" y="38"/>
                    <a:pt x="0" y="38"/>
                    <a:pt x="0" y="38"/>
                  </a:cubicBezTo>
                  <a:cubicBezTo>
                    <a:pt x="31" y="38"/>
                    <a:pt x="31" y="38"/>
                    <a:pt x="31" y="38"/>
                  </a:cubicBezTo>
                  <a:cubicBezTo>
                    <a:pt x="31" y="0"/>
                    <a:pt x="31" y="0"/>
                    <a:pt x="31" y="0"/>
                  </a:cubicBezTo>
                  <a:cubicBezTo>
                    <a:pt x="67" y="0"/>
                    <a:pt x="67" y="0"/>
                    <a:pt x="67" y="0"/>
                  </a:cubicBezTo>
                  <a:cubicBezTo>
                    <a:pt x="67" y="38"/>
                    <a:pt x="67" y="38"/>
                    <a:pt x="67" y="38"/>
                  </a:cubicBezTo>
                  <a:cubicBezTo>
                    <a:pt x="109" y="38"/>
                    <a:pt x="109" y="38"/>
                    <a:pt x="109" y="38"/>
                  </a:cubicBezTo>
                  <a:cubicBezTo>
                    <a:pt x="109" y="65"/>
                    <a:pt x="109" y="65"/>
                    <a:pt x="109" y="65"/>
                  </a:cubicBezTo>
                  <a:cubicBezTo>
                    <a:pt x="67" y="65"/>
                    <a:pt x="67" y="65"/>
                    <a:pt x="67" y="65"/>
                  </a:cubicBezTo>
                  <a:cubicBezTo>
                    <a:pt x="67" y="123"/>
                    <a:pt x="67" y="123"/>
                    <a:pt x="67" y="123"/>
                  </a:cubicBezTo>
                  <a:cubicBezTo>
                    <a:pt x="84" y="123"/>
                    <a:pt x="84" y="123"/>
                    <a:pt x="84" y="123"/>
                  </a:cubicBezTo>
                  <a:cubicBezTo>
                    <a:pt x="106" y="123"/>
                    <a:pt x="106" y="123"/>
                    <a:pt x="106" y="123"/>
                  </a:cubicBezTo>
                  <a:cubicBezTo>
                    <a:pt x="106" y="150"/>
                    <a:pt x="106" y="150"/>
                    <a:pt x="106" y="150"/>
                  </a:cubicBezTo>
                  <a:cubicBezTo>
                    <a:pt x="106" y="150"/>
                    <a:pt x="86" y="150"/>
                    <a:pt x="71" y="150"/>
                  </a:cubicBezTo>
                  <a:cubicBezTo>
                    <a:pt x="40" y="150"/>
                    <a:pt x="31" y="136"/>
                    <a:pt x="31"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Rectangle 21">
              <a:extLst>
                <a:ext uri="{FF2B5EF4-FFF2-40B4-BE49-F238E27FC236}">
                  <a16:creationId xmlns:a16="http://schemas.microsoft.com/office/drawing/2014/main" id="{53D20C50-2790-49DE-8C29-C7651A1E2A41}"/>
                </a:ext>
              </a:extLst>
            </p:cNvPr>
            <p:cNvSpPr>
              <a:spLocks noChangeArrowheads="1"/>
            </p:cNvSpPr>
            <p:nvPr/>
          </p:nvSpPr>
          <p:spPr bwMode="auto">
            <a:xfrm>
              <a:off x="514" y="1857"/>
              <a:ext cx="475"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Rectangle 22">
              <a:extLst>
                <a:ext uri="{FF2B5EF4-FFF2-40B4-BE49-F238E27FC236}">
                  <a16:creationId xmlns:a16="http://schemas.microsoft.com/office/drawing/2014/main" id="{574A0E72-2CF6-424A-B911-16F0C35C643E}"/>
                </a:ext>
              </a:extLst>
            </p:cNvPr>
            <p:cNvSpPr>
              <a:spLocks noChangeArrowheads="1"/>
            </p:cNvSpPr>
            <p:nvPr/>
          </p:nvSpPr>
          <p:spPr bwMode="auto">
            <a:xfrm>
              <a:off x="232" y="1374"/>
              <a:ext cx="1125" cy="3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Rectangle 23">
              <a:extLst>
                <a:ext uri="{FF2B5EF4-FFF2-40B4-BE49-F238E27FC236}">
                  <a16:creationId xmlns:a16="http://schemas.microsoft.com/office/drawing/2014/main" id="{060E5E52-B51A-4568-961B-F7C38494FBD5}"/>
                </a:ext>
              </a:extLst>
            </p:cNvPr>
            <p:cNvSpPr>
              <a:spLocks noChangeArrowheads="1"/>
            </p:cNvSpPr>
            <p:nvPr/>
          </p:nvSpPr>
          <p:spPr bwMode="auto">
            <a:xfrm>
              <a:off x="514" y="888"/>
              <a:ext cx="1208"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24">
              <a:extLst>
                <a:ext uri="{FF2B5EF4-FFF2-40B4-BE49-F238E27FC236}">
                  <a16:creationId xmlns:a16="http://schemas.microsoft.com/office/drawing/2014/main" id="{CF708DE7-43C3-4619-BA71-3F4C3E989C94}"/>
                </a:ext>
              </a:extLst>
            </p:cNvPr>
            <p:cNvSpPr>
              <a:spLocks/>
            </p:cNvSpPr>
            <p:nvPr/>
          </p:nvSpPr>
          <p:spPr bwMode="auto">
            <a:xfrm>
              <a:off x="2057" y="1921"/>
              <a:ext cx="193" cy="296"/>
            </a:xfrm>
            <a:custGeom>
              <a:avLst/>
              <a:gdLst>
                <a:gd name="T0" fmla="*/ 74 w 81"/>
                <a:gd name="T1" fmla="*/ 67 h 124"/>
                <a:gd name="T2" fmla="*/ 79 w 81"/>
                <a:gd name="T3" fmla="*/ 76 h 124"/>
                <a:gd name="T4" fmla="*/ 81 w 81"/>
                <a:gd name="T5" fmla="*/ 88 h 124"/>
                <a:gd name="T6" fmla="*/ 69 w 81"/>
                <a:gd name="T7" fmla="*/ 113 h 124"/>
                <a:gd name="T8" fmla="*/ 41 w 81"/>
                <a:gd name="T9" fmla="*/ 124 h 124"/>
                <a:gd name="T10" fmla="*/ 25 w 81"/>
                <a:gd name="T11" fmla="*/ 121 h 124"/>
                <a:gd name="T12" fmla="*/ 11 w 81"/>
                <a:gd name="T13" fmla="*/ 115 h 124"/>
                <a:gd name="T14" fmla="*/ 8 w 81"/>
                <a:gd name="T15" fmla="*/ 121 h 124"/>
                <a:gd name="T16" fmla="*/ 1 w 81"/>
                <a:gd name="T17" fmla="*/ 121 h 124"/>
                <a:gd name="T18" fmla="*/ 0 w 81"/>
                <a:gd name="T19" fmla="*/ 81 h 124"/>
                <a:gd name="T20" fmla="*/ 7 w 81"/>
                <a:gd name="T21" fmla="*/ 81 h 124"/>
                <a:gd name="T22" fmla="*/ 11 w 81"/>
                <a:gd name="T23" fmla="*/ 94 h 124"/>
                <a:gd name="T24" fmla="*/ 19 w 81"/>
                <a:gd name="T25" fmla="*/ 106 h 124"/>
                <a:gd name="T26" fmla="*/ 29 w 81"/>
                <a:gd name="T27" fmla="*/ 113 h 124"/>
                <a:gd name="T28" fmla="*/ 42 w 81"/>
                <a:gd name="T29" fmla="*/ 116 h 124"/>
                <a:gd name="T30" fmla="*/ 52 w 81"/>
                <a:gd name="T31" fmla="*/ 115 h 124"/>
                <a:gd name="T32" fmla="*/ 59 w 81"/>
                <a:gd name="T33" fmla="*/ 111 h 124"/>
                <a:gd name="T34" fmla="*/ 63 w 81"/>
                <a:gd name="T35" fmla="*/ 104 h 124"/>
                <a:gd name="T36" fmla="*/ 64 w 81"/>
                <a:gd name="T37" fmla="*/ 96 h 124"/>
                <a:gd name="T38" fmla="*/ 61 w 81"/>
                <a:gd name="T39" fmla="*/ 82 h 124"/>
                <a:gd name="T40" fmla="*/ 49 w 81"/>
                <a:gd name="T41" fmla="*/ 73 h 124"/>
                <a:gd name="T42" fmla="*/ 36 w 81"/>
                <a:gd name="T43" fmla="*/ 68 h 124"/>
                <a:gd name="T44" fmla="*/ 24 w 81"/>
                <a:gd name="T45" fmla="*/ 63 h 124"/>
                <a:gd name="T46" fmla="*/ 9 w 81"/>
                <a:gd name="T47" fmla="*/ 52 h 124"/>
                <a:gd name="T48" fmla="*/ 3 w 81"/>
                <a:gd name="T49" fmla="*/ 33 h 124"/>
                <a:gd name="T50" fmla="*/ 6 w 81"/>
                <a:gd name="T51" fmla="*/ 20 h 124"/>
                <a:gd name="T52" fmla="*/ 14 w 81"/>
                <a:gd name="T53" fmla="*/ 10 h 124"/>
                <a:gd name="T54" fmla="*/ 25 w 81"/>
                <a:gd name="T55" fmla="*/ 3 h 124"/>
                <a:gd name="T56" fmla="*/ 39 w 81"/>
                <a:gd name="T57" fmla="*/ 0 h 124"/>
                <a:gd name="T58" fmla="*/ 53 w 81"/>
                <a:gd name="T59" fmla="*/ 3 h 124"/>
                <a:gd name="T60" fmla="*/ 65 w 81"/>
                <a:gd name="T61" fmla="*/ 9 h 124"/>
                <a:gd name="T62" fmla="*/ 69 w 81"/>
                <a:gd name="T63" fmla="*/ 3 h 124"/>
                <a:gd name="T64" fmla="*/ 75 w 81"/>
                <a:gd name="T65" fmla="*/ 3 h 124"/>
                <a:gd name="T66" fmla="*/ 76 w 81"/>
                <a:gd name="T67" fmla="*/ 42 h 124"/>
                <a:gd name="T68" fmla="*/ 69 w 81"/>
                <a:gd name="T69" fmla="*/ 42 h 124"/>
                <a:gd name="T70" fmla="*/ 65 w 81"/>
                <a:gd name="T71" fmla="*/ 29 h 124"/>
                <a:gd name="T72" fmla="*/ 59 w 81"/>
                <a:gd name="T73" fmla="*/ 18 h 124"/>
                <a:gd name="T74" fmla="*/ 50 w 81"/>
                <a:gd name="T75" fmla="*/ 11 h 124"/>
                <a:gd name="T76" fmla="*/ 38 w 81"/>
                <a:gd name="T77" fmla="*/ 8 h 124"/>
                <a:gd name="T78" fmla="*/ 24 w 81"/>
                <a:gd name="T79" fmla="*/ 13 h 124"/>
                <a:gd name="T80" fmla="*/ 19 w 81"/>
                <a:gd name="T81" fmla="*/ 25 h 124"/>
                <a:gd name="T82" fmla="*/ 22 w 81"/>
                <a:gd name="T83" fmla="*/ 38 h 124"/>
                <a:gd name="T84" fmla="*/ 33 w 81"/>
                <a:gd name="T85" fmla="*/ 46 h 124"/>
                <a:gd name="T86" fmla="*/ 45 w 81"/>
                <a:gd name="T87" fmla="*/ 51 h 124"/>
                <a:gd name="T88" fmla="*/ 56 w 81"/>
                <a:gd name="T89" fmla="*/ 56 h 124"/>
                <a:gd name="T90" fmla="*/ 66 w 81"/>
                <a:gd name="T91" fmla="*/ 61 h 124"/>
                <a:gd name="T92" fmla="*/ 74 w 81"/>
                <a:gd name="T93" fmla="*/ 6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24">
                  <a:moveTo>
                    <a:pt x="74" y="67"/>
                  </a:moveTo>
                  <a:cubicBezTo>
                    <a:pt x="76" y="70"/>
                    <a:pt x="78" y="73"/>
                    <a:pt x="79" y="76"/>
                  </a:cubicBezTo>
                  <a:cubicBezTo>
                    <a:pt x="80" y="79"/>
                    <a:pt x="81" y="83"/>
                    <a:pt x="81" y="88"/>
                  </a:cubicBezTo>
                  <a:cubicBezTo>
                    <a:pt x="81" y="98"/>
                    <a:pt x="77" y="107"/>
                    <a:pt x="69" y="113"/>
                  </a:cubicBezTo>
                  <a:cubicBezTo>
                    <a:pt x="62" y="120"/>
                    <a:pt x="52" y="124"/>
                    <a:pt x="41" y="124"/>
                  </a:cubicBezTo>
                  <a:cubicBezTo>
                    <a:pt x="35" y="124"/>
                    <a:pt x="30" y="123"/>
                    <a:pt x="25" y="121"/>
                  </a:cubicBezTo>
                  <a:cubicBezTo>
                    <a:pt x="20" y="119"/>
                    <a:pt x="15" y="117"/>
                    <a:pt x="11" y="115"/>
                  </a:cubicBezTo>
                  <a:cubicBezTo>
                    <a:pt x="8" y="121"/>
                    <a:pt x="8" y="121"/>
                    <a:pt x="8" y="121"/>
                  </a:cubicBezTo>
                  <a:cubicBezTo>
                    <a:pt x="1" y="121"/>
                    <a:pt x="1" y="121"/>
                    <a:pt x="1" y="121"/>
                  </a:cubicBezTo>
                  <a:cubicBezTo>
                    <a:pt x="0" y="81"/>
                    <a:pt x="0" y="81"/>
                    <a:pt x="0" y="81"/>
                  </a:cubicBezTo>
                  <a:cubicBezTo>
                    <a:pt x="7" y="81"/>
                    <a:pt x="7" y="81"/>
                    <a:pt x="7" y="81"/>
                  </a:cubicBezTo>
                  <a:cubicBezTo>
                    <a:pt x="8" y="86"/>
                    <a:pt x="10" y="90"/>
                    <a:pt x="11" y="94"/>
                  </a:cubicBezTo>
                  <a:cubicBezTo>
                    <a:pt x="13" y="98"/>
                    <a:pt x="16" y="102"/>
                    <a:pt x="19" y="106"/>
                  </a:cubicBezTo>
                  <a:cubicBezTo>
                    <a:pt x="22" y="109"/>
                    <a:pt x="25" y="111"/>
                    <a:pt x="29" y="113"/>
                  </a:cubicBezTo>
                  <a:cubicBezTo>
                    <a:pt x="33" y="115"/>
                    <a:pt x="37" y="116"/>
                    <a:pt x="42" y="116"/>
                  </a:cubicBezTo>
                  <a:cubicBezTo>
                    <a:pt x="46" y="116"/>
                    <a:pt x="49" y="116"/>
                    <a:pt x="52" y="115"/>
                  </a:cubicBezTo>
                  <a:cubicBezTo>
                    <a:pt x="55" y="114"/>
                    <a:pt x="57" y="112"/>
                    <a:pt x="59" y="111"/>
                  </a:cubicBezTo>
                  <a:cubicBezTo>
                    <a:pt x="61" y="109"/>
                    <a:pt x="62" y="107"/>
                    <a:pt x="63" y="104"/>
                  </a:cubicBezTo>
                  <a:cubicBezTo>
                    <a:pt x="64" y="102"/>
                    <a:pt x="64" y="99"/>
                    <a:pt x="64" y="96"/>
                  </a:cubicBezTo>
                  <a:cubicBezTo>
                    <a:pt x="64" y="91"/>
                    <a:pt x="63" y="86"/>
                    <a:pt x="61" y="82"/>
                  </a:cubicBezTo>
                  <a:cubicBezTo>
                    <a:pt x="58" y="78"/>
                    <a:pt x="54" y="75"/>
                    <a:pt x="49" y="73"/>
                  </a:cubicBezTo>
                  <a:cubicBezTo>
                    <a:pt x="45" y="72"/>
                    <a:pt x="41" y="70"/>
                    <a:pt x="36" y="68"/>
                  </a:cubicBezTo>
                  <a:cubicBezTo>
                    <a:pt x="32" y="67"/>
                    <a:pt x="28" y="65"/>
                    <a:pt x="24" y="63"/>
                  </a:cubicBezTo>
                  <a:cubicBezTo>
                    <a:pt x="18" y="60"/>
                    <a:pt x="12" y="56"/>
                    <a:pt x="9" y="52"/>
                  </a:cubicBezTo>
                  <a:cubicBezTo>
                    <a:pt x="5" y="47"/>
                    <a:pt x="3" y="40"/>
                    <a:pt x="3" y="33"/>
                  </a:cubicBezTo>
                  <a:cubicBezTo>
                    <a:pt x="3" y="28"/>
                    <a:pt x="4" y="24"/>
                    <a:pt x="6" y="20"/>
                  </a:cubicBezTo>
                  <a:cubicBezTo>
                    <a:pt x="8" y="16"/>
                    <a:pt x="10" y="13"/>
                    <a:pt x="14" y="10"/>
                  </a:cubicBezTo>
                  <a:cubicBezTo>
                    <a:pt x="17" y="7"/>
                    <a:pt x="21" y="5"/>
                    <a:pt x="25" y="3"/>
                  </a:cubicBezTo>
                  <a:cubicBezTo>
                    <a:pt x="29" y="1"/>
                    <a:pt x="34" y="0"/>
                    <a:pt x="39" y="0"/>
                  </a:cubicBezTo>
                  <a:cubicBezTo>
                    <a:pt x="44" y="0"/>
                    <a:pt x="49" y="1"/>
                    <a:pt x="53" y="3"/>
                  </a:cubicBezTo>
                  <a:cubicBezTo>
                    <a:pt x="58" y="5"/>
                    <a:pt x="62" y="7"/>
                    <a:pt x="65" y="9"/>
                  </a:cubicBezTo>
                  <a:cubicBezTo>
                    <a:pt x="69" y="3"/>
                    <a:pt x="69" y="3"/>
                    <a:pt x="69" y="3"/>
                  </a:cubicBezTo>
                  <a:cubicBezTo>
                    <a:pt x="75" y="3"/>
                    <a:pt x="75" y="3"/>
                    <a:pt x="75" y="3"/>
                  </a:cubicBezTo>
                  <a:cubicBezTo>
                    <a:pt x="76" y="42"/>
                    <a:pt x="76" y="42"/>
                    <a:pt x="76" y="42"/>
                  </a:cubicBezTo>
                  <a:cubicBezTo>
                    <a:pt x="69" y="42"/>
                    <a:pt x="69" y="42"/>
                    <a:pt x="69" y="42"/>
                  </a:cubicBezTo>
                  <a:cubicBezTo>
                    <a:pt x="68" y="38"/>
                    <a:pt x="67" y="33"/>
                    <a:pt x="65" y="29"/>
                  </a:cubicBezTo>
                  <a:cubicBezTo>
                    <a:pt x="64" y="25"/>
                    <a:pt x="62" y="22"/>
                    <a:pt x="59" y="18"/>
                  </a:cubicBezTo>
                  <a:cubicBezTo>
                    <a:pt x="57" y="15"/>
                    <a:pt x="54" y="12"/>
                    <a:pt x="50" y="11"/>
                  </a:cubicBezTo>
                  <a:cubicBezTo>
                    <a:pt x="47" y="9"/>
                    <a:pt x="43" y="8"/>
                    <a:pt x="38" y="8"/>
                  </a:cubicBezTo>
                  <a:cubicBezTo>
                    <a:pt x="32" y="8"/>
                    <a:pt x="28" y="9"/>
                    <a:pt x="24" y="13"/>
                  </a:cubicBezTo>
                  <a:cubicBezTo>
                    <a:pt x="21" y="16"/>
                    <a:pt x="19" y="20"/>
                    <a:pt x="19" y="25"/>
                  </a:cubicBezTo>
                  <a:cubicBezTo>
                    <a:pt x="19" y="30"/>
                    <a:pt x="20" y="34"/>
                    <a:pt x="22" y="38"/>
                  </a:cubicBezTo>
                  <a:cubicBezTo>
                    <a:pt x="25" y="41"/>
                    <a:pt x="28" y="44"/>
                    <a:pt x="33" y="46"/>
                  </a:cubicBezTo>
                  <a:cubicBezTo>
                    <a:pt x="37" y="48"/>
                    <a:pt x="41" y="50"/>
                    <a:pt x="45" y="51"/>
                  </a:cubicBezTo>
                  <a:cubicBezTo>
                    <a:pt x="48" y="53"/>
                    <a:pt x="52" y="54"/>
                    <a:pt x="56" y="56"/>
                  </a:cubicBezTo>
                  <a:cubicBezTo>
                    <a:pt x="59" y="57"/>
                    <a:pt x="62" y="59"/>
                    <a:pt x="66" y="61"/>
                  </a:cubicBezTo>
                  <a:cubicBezTo>
                    <a:pt x="69" y="62"/>
                    <a:pt x="71" y="65"/>
                    <a:pt x="74"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25">
              <a:extLst>
                <a:ext uri="{FF2B5EF4-FFF2-40B4-BE49-F238E27FC236}">
                  <a16:creationId xmlns:a16="http://schemas.microsoft.com/office/drawing/2014/main" id="{B3F7C28A-C3D4-42FB-8C40-5F8B9E20B402}"/>
                </a:ext>
              </a:extLst>
            </p:cNvPr>
            <p:cNvSpPr>
              <a:spLocks noEditPoints="1"/>
            </p:cNvSpPr>
            <p:nvPr/>
          </p:nvSpPr>
          <p:spPr bwMode="auto">
            <a:xfrm>
              <a:off x="2269" y="2010"/>
              <a:ext cx="173" cy="204"/>
            </a:xfrm>
            <a:custGeom>
              <a:avLst/>
              <a:gdLst>
                <a:gd name="T0" fmla="*/ 73 w 73"/>
                <a:gd name="T1" fmla="*/ 65 h 86"/>
                <a:gd name="T2" fmla="*/ 59 w 73"/>
                <a:gd name="T3" fmla="*/ 80 h 86"/>
                <a:gd name="T4" fmla="*/ 39 w 73"/>
                <a:gd name="T5" fmla="*/ 86 h 86"/>
                <a:gd name="T6" fmla="*/ 22 w 73"/>
                <a:gd name="T7" fmla="*/ 83 h 86"/>
                <a:gd name="T8" fmla="*/ 9 w 73"/>
                <a:gd name="T9" fmla="*/ 73 h 86"/>
                <a:gd name="T10" fmla="*/ 2 w 73"/>
                <a:gd name="T11" fmla="*/ 59 h 86"/>
                <a:gd name="T12" fmla="*/ 0 w 73"/>
                <a:gd name="T13" fmla="*/ 42 h 86"/>
                <a:gd name="T14" fmla="*/ 2 w 73"/>
                <a:gd name="T15" fmla="*/ 27 h 86"/>
                <a:gd name="T16" fmla="*/ 10 w 73"/>
                <a:gd name="T17" fmla="*/ 13 h 86"/>
                <a:gd name="T18" fmla="*/ 21 w 73"/>
                <a:gd name="T19" fmla="*/ 3 h 86"/>
                <a:gd name="T20" fmla="*/ 37 w 73"/>
                <a:gd name="T21" fmla="*/ 0 h 86"/>
                <a:gd name="T22" fmla="*/ 53 w 73"/>
                <a:gd name="T23" fmla="*/ 3 h 86"/>
                <a:gd name="T24" fmla="*/ 63 w 73"/>
                <a:gd name="T25" fmla="*/ 10 h 86"/>
                <a:gd name="T26" fmla="*/ 69 w 73"/>
                <a:gd name="T27" fmla="*/ 21 h 86"/>
                <a:gd name="T28" fmla="*/ 71 w 73"/>
                <a:gd name="T29" fmla="*/ 35 h 86"/>
                <a:gd name="T30" fmla="*/ 71 w 73"/>
                <a:gd name="T31" fmla="*/ 41 h 86"/>
                <a:gd name="T32" fmla="*/ 16 w 73"/>
                <a:gd name="T33" fmla="*/ 41 h 86"/>
                <a:gd name="T34" fmla="*/ 18 w 73"/>
                <a:gd name="T35" fmla="*/ 55 h 86"/>
                <a:gd name="T36" fmla="*/ 23 w 73"/>
                <a:gd name="T37" fmla="*/ 67 h 86"/>
                <a:gd name="T38" fmla="*/ 31 w 73"/>
                <a:gd name="T39" fmla="*/ 74 h 86"/>
                <a:gd name="T40" fmla="*/ 44 w 73"/>
                <a:gd name="T41" fmla="*/ 77 h 86"/>
                <a:gd name="T42" fmla="*/ 56 w 73"/>
                <a:gd name="T43" fmla="*/ 74 h 86"/>
                <a:gd name="T44" fmla="*/ 67 w 73"/>
                <a:gd name="T45" fmla="*/ 61 h 86"/>
                <a:gd name="T46" fmla="*/ 73 w 73"/>
                <a:gd name="T47" fmla="*/ 65 h 86"/>
                <a:gd name="T48" fmla="*/ 54 w 73"/>
                <a:gd name="T49" fmla="*/ 34 h 86"/>
                <a:gd name="T50" fmla="*/ 53 w 73"/>
                <a:gd name="T51" fmla="*/ 24 h 86"/>
                <a:gd name="T52" fmla="*/ 51 w 73"/>
                <a:gd name="T53" fmla="*/ 15 h 86"/>
                <a:gd name="T54" fmla="*/ 46 w 73"/>
                <a:gd name="T55" fmla="*/ 9 h 86"/>
                <a:gd name="T56" fmla="*/ 37 w 73"/>
                <a:gd name="T57" fmla="*/ 6 h 86"/>
                <a:gd name="T58" fmla="*/ 23 w 73"/>
                <a:gd name="T59" fmla="*/ 13 h 86"/>
                <a:gd name="T60" fmla="*/ 16 w 73"/>
                <a:gd name="T61" fmla="*/ 34 h 86"/>
                <a:gd name="T62" fmla="*/ 54 w 73"/>
                <a:gd name="T6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73" y="65"/>
                  </a:moveTo>
                  <a:cubicBezTo>
                    <a:pt x="69" y="71"/>
                    <a:pt x="65" y="77"/>
                    <a:pt x="59" y="80"/>
                  </a:cubicBezTo>
                  <a:cubicBezTo>
                    <a:pt x="53" y="84"/>
                    <a:pt x="46" y="86"/>
                    <a:pt x="39" y="86"/>
                  </a:cubicBezTo>
                  <a:cubicBezTo>
                    <a:pt x="32" y="86"/>
                    <a:pt x="27" y="85"/>
                    <a:pt x="22" y="83"/>
                  </a:cubicBezTo>
                  <a:cubicBezTo>
                    <a:pt x="17" y="80"/>
                    <a:pt x="12" y="77"/>
                    <a:pt x="9" y="73"/>
                  </a:cubicBezTo>
                  <a:cubicBezTo>
                    <a:pt x="6" y="69"/>
                    <a:pt x="4" y="65"/>
                    <a:pt x="2" y="59"/>
                  </a:cubicBezTo>
                  <a:cubicBezTo>
                    <a:pt x="0" y="54"/>
                    <a:pt x="0" y="48"/>
                    <a:pt x="0" y="42"/>
                  </a:cubicBezTo>
                  <a:cubicBezTo>
                    <a:pt x="0" y="37"/>
                    <a:pt x="1" y="32"/>
                    <a:pt x="2" y="27"/>
                  </a:cubicBezTo>
                  <a:cubicBezTo>
                    <a:pt x="4" y="22"/>
                    <a:pt x="6" y="17"/>
                    <a:pt x="10" y="13"/>
                  </a:cubicBezTo>
                  <a:cubicBezTo>
                    <a:pt x="13" y="9"/>
                    <a:pt x="17" y="6"/>
                    <a:pt x="21" y="3"/>
                  </a:cubicBezTo>
                  <a:cubicBezTo>
                    <a:pt x="26" y="1"/>
                    <a:pt x="31" y="0"/>
                    <a:pt x="37" y="0"/>
                  </a:cubicBezTo>
                  <a:cubicBezTo>
                    <a:pt x="43" y="0"/>
                    <a:pt x="48" y="1"/>
                    <a:pt x="53" y="3"/>
                  </a:cubicBezTo>
                  <a:cubicBezTo>
                    <a:pt x="57" y="4"/>
                    <a:pt x="60" y="7"/>
                    <a:pt x="63" y="10"/>
                  </a:cubicBezTo>
                  <a:cubicBezTo>
                    <a:pt x="66" y="13"/>
                    <a:pt x="67" y="17"/>
                    <a:pt x="69" y="21"/>
                  </a:cubicBezTo>
                  <a:cubicBezTo>
                    <a:pt x="70" y="26"/>
                    <a:pt x="71" y="30"/>
                    <a:pt x="71" y="35"/>
                  </a:cubicBezTo>
                  <a:cubicBezTo>
                    <a:pt x="71" y="41"/>
                    <a:pt x="71" y="41"/>
                    <a:pt x="71" y="41"/>
                  </a:cubicBezTo>
                  <a:cubicBezTo>
                    <a:pt x="16" y="41"/>
                    <a:pt x="16" y="41"/>
                    <a:pt x="16" y="41"/>
                  </a:cubicBezTo>
                  <a:cubicBezTo>
                    <a:pt x="16" y="46"/>
                    <a:pt x="17" y="51"/>
                    <a:pt x="18" y="55"/>
                  </a:cubicBezTo>
                  <a:cubicBezTo>
                    <a:pt x="19" y="60"/>
                    <a:pt x="20" y="63"/>
                    <a:pt x="23" y="67"/>
                  </a:cubicBezTo>
                  <a:cubicBezTo>
                    <a:pt x="25" y="70"/>
                    <a:pt x="28" y="73"/>
                    <a:pt x="31" y="74"/>
                  </a:cubicBezTo>
                  <a:cubicBezTo>
                    <a:pt x="35" y="76"/>
                    <a:pt x="39" y="77"/>
                    <a:pt x="44" y="77"/>
                  </a:cubicBezTo>
                  <a:cubicBezTo>
                    <a:pt x="49" y="77"/>
                    <a:pt x="53" y="76"/>
                    <a:pt x="56" y="74"/>
                  </a:cubicBezTo>
                  <a:cubicBezTo>
                    <a:pt x="60" y="71"/>
                    <a:pt x="63" y="67"/>
                    <a:pt x="67" y="61"/>
                  </a:cubicBezTo>
                  <a:lnTo>
                    <a:pt x="73" y="65"/>
                  </a:lnTo>
                  <a:close/>
                  <a:moveTo>
                    <a:pt x="54" y="34"/>
                  </a:moveTo>
                  <a:cubicBezTo>
                    <a:pt x="54" y="30"/>
                    <a:pt x="54" y="27"/>
                    <a:pt x="53" y="24"/>
                  </a:cubicBezTo>
                  <a:cubicBezTo>
                    <a:pt x="53" y="20"/>
                    <a:pt x="52" y="17"/>
                    <a:pt x="51" y="15"/>
                  </a:cubicBezTo>
                  <a:cubicBezTo>
                    <a:pt x="50" y="12"/>
                    <a:pt x="48" y="10"/>
                    <a:pt x="46" y="9"/>
                  </a:cubicBezTo>
                  <a:cubicBezTo>
                    <a:pt x="43" y="7"/>
                    <a:pt x="41" y="6"/>
                    <a:pt x="37" y="6"/>
                  </a:cubicBezTo>
                  <a:cubicBezTo>
                    <a:pt x="31" y="6"/>
                    <a:pt x="26" y="9"/>
                    <a:pt x="23" y="13"/>
                  </a:cubicBezTo>
                  <a:cubicBezTo>
                    <a:pt x="19" y="18"/>
                    <a:pt x="17" y="25"/>
                    <a:pt x="16" y="34"/>
                  </a:cubicBezTo>
                  <a:lnTo>
                    <a:pt x="5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26">
              <a:extLst>
                <a:ext uri="{FF2B5EF4-FFF2-40B4-BE49-F238E27FC236}">
                  <a16:creationId xmlns:a16="http://schemas.microsoft.com/office/drawing/2014/main" id="{D4AE2E1B-80E4-4CAC-812E-EFAB9CA8A284}"/>
                </a:ext>
              </a:extLst>
            </p:cNvPr>
            <p:cNvSpPr>
              <a:spLocks noEditPoints="1"/>
            </p:cNvSpPr>
            <p:nvPr/>
          </p:nvSpPr>
          <p:spPr bwMode="auto">
            <a:xfrm>
              <a:off x="2451" y="2010"/>
              <a:ext cx="174" cy="204"/>
            </a:xfrm>
            <a:custGeom>
              <a:avLst/>
              <a:gdLst>
                <a:gd name="T0" fmla="*/ 73 w 73"/>
                <a:gd name="T1" fmla="*/ 65 h 86"/>
                <a:gd name="T2" fmla="*/ 59 w 73"/>
                <a:gd name="T3" fmla="*/ 80 h 86"/>
                <a:gd name="T4" fmla="*/ 39 w 73"/>
                <a:gd name="T5" fmla="*/ 86 h 86"/>
                <a:gd name="T6" fmla="*/ 22 w 73"/>
                <a:gd name="T7" fmla="*/ 83 h 86"/>
                <a:gd name="T8" fmla="*/ 10 w 73"/>
                <a:gd name="T9" fmla="*/ 73 h 86"/>
                <a:gd name="T10" fmla="*/ 2 w 73"/>
                <a:gd name="T11" fmla="*/ 59 h 86"/>
                <a:gd name="T12" fmla="*/ 0 w 73"/>
                <a:gd name="T13" fmla="*/ 42 h 86"/>
                <a:gd name="T14" fmla="*/ 3 w 73"/>
                <a:gd name="T15" fmla="*/ 27 h 86"/>
                <a:gd name="T16" fmla="*/ 10 w 73"/>
                <a:gd name="T17" fmla="*/ 13 h 86"/>
                <a:gd name="T18" fmla="*/ 22 w 73"/>
                <a:gd name="T19" fmla="*/ 3 h 86"/>
                <a:gd name="T20" fmla="*/ 38 w 73"/>
                <a:gd name="T21" fmla="*/ 0 h 86"/>
                <a:gd name="T22" fmla="*/ 53 w 73"/>
                <a:gd name="T23" fmla="*/ 3 h 86"/>
                <a:gd name="T24" fmla="*/ 63 w 73"/>
                <a:gd name="T25" fmla="*/ 10 h 86"/>
                <a:gd name="T26" fmla="*/ 69 w 73"/>
                <a:gd name="T27" fmla="*/ 21 h 86"/>
                <a:gd name="T28" fmla="*/ 71 w 73"/>
                <a:gd name="T29" fmla="*/ 35 h 86"/>
                <a:gd name="T30" fmla="*/ 71 w 73"/>
                <a:gd name="T31" fmla="*/ 41 h 86"/>
                <a:gd name="T32" fmla="*/ 17 w 73"/>
                <a:gd name="T33" fmla="*/ 41 h 86"/>
                <a:gd name="T34" fmla="*/ 18 w 73"/>
                <a:gd name="T35" fmla="*/ 55 h 86"/>
                <a:gd name="T36" fmla="*/ 23 w 73"/>
                <a:gd name="T37" fmla="*/ 67 h 86"/>
                <a:gd name="T38" fmla="*/ 31 w 73"/>
                <a:gd name="T39" fmla="*/ 74 h 86"/>
                <a:gd name="T40" fmla="*/ 44 w 73"/>
                <a:gd name="T41" fmla="*/ 77 h 86"/>
                <a:gd name="T42" fmla="*/ 57 w 73"/>
                <a:gd name="T43" fmla="*/ 74 h 86"/>
                <a:gd name="T44" fmla="*/ 67 w 73"/>
                <a:gd name="T45" fmla="*/ 61 h 86"/>
                <a:gd name="T46" fmla="*/ 73 w 73"/>
                <a:gd name="T47" fmla="*/ 65 h 86"/>
                <a:gd name="T48" fmla="*/ 55 w 73"/>
                <a:gd name="T49" fmla="*/ 34 h 86"/>
                <a:gd name="T50" fmla="*/ 54 w 73"/>
                <a:gd name="T51" fmla="*/ 24 h 86"/>
                <a:gd name="T52" fmla="*/ 51 w 73"/>
                <a:gd name="T53" fmla="*/ 15 h 86"/>
                <a:gd name="T54" fmla="*/ 46 w 73"/>
                <a:gd name="T55" fmla="*/ 9 h 86"/>
                <a:gd name="T56" fmla="*/ 37 w 73"/>
                <a:gd name="T57" fmla="*/ 6 h 86"/>
                <a:gd name="T58" fmla="*/ 23 w 73"/>
                <a:gd name="T59" fmla="*/ 13 h 86"/>
                <a:gd name="T60" fmla="*/ 17 w 73"/>
                <a:gd name="T61" fmla="*/ 34 h 86"/>
                <a:gd name="T62" fmla="*/ 55 w 73"/>
                <a:gd name="T6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73" y="65"/>
                  </a:moveTo>
                  <a:cubicBezTo>
                    <a:pt x="69" y="71"/>
                    <a:pt x="65" y="77"/>
                    <a:pt x="59" y="80"/>
                  </a:cubicBezTo>
                  <a:cubicBezTo>
                    <a:pt x="53" y="84"/>
                    <a:pt x="47" y="86"/>
                    <a:pt x="39" y="86"/>
                  </a:cubicBezTo>
                  <a:cubicBezTo>
                    <a:pt x="33" y="86"/>
                    <a:pt x="27" y="85"/>
                    <a:pt x="22" y="83"/>
                  </a:cubicBezTo>
                  <a:cubicBezTo>
                    <a:pt x="17" y="80"/>
                    <a:pt x="13" y="77"/>
                    <a:pt x="10" y="73"/>
                  </a:cubicBezTo>
                  <a:cubicBezTo>
                    <a:pt x="6" y="69"/>
                    <a:pt x="4" y="65"/>
                    <a:pt x="2" y="59"/>
                  </a:cubicBezTo>
                  <a:cubicBezTo>
                    <a:pt x="1" y="54"/>
                    <a:pt x="0" y="48"/>
                    <a:pt x="0" y="42"/>
                  </a:cubicBezTo>
                  <a:cubicBezTo>
                    <a:pt x="0" y="37"/>
                    <a:pt x="1" y="32"/>
                    <a:pt x="3" y="27"/>
                  </a:cubicBezTo>
                  <a:cubicBezTo>
                    <a:pt x="4" y="22"/>
                    <a:pt x="7" y="17"/>
                    <a:pt x="10" y="13"/>
                  </a:cubicBezTo>
                  <a:cubicBezTo>
                    <a:pt x="13" y="9"/>
                    <a:pt x="17" y="6"/>
                    <a:pt x="22" y="3"/>
                  </a:cubicBezTo>
                  <a:cubicBezTo>
                    <a:pt x="26" y="1"/>
                    <a:pt x="32" y="0"/>
                    <a:pt x="38" y="0"/>
                  </a:cubicBezTo>
                  <a:cubicBezTo>
                    <a:pt x="44" y="0"/>
                    <a:pt x="49" y="1"/>
                    <a:pt x="53" y="3"/>
                  </a:cubicBezTo>
                  <a:cubicBezTo>
                    <a:pt x="57" y="4"/>
                    <a:pt x="61" y="7"/>
                    <a:pt x="63" y="10"/>
                  </a:cubicBezTo>
                  <a:cubicBezTo>
                    <a:pt x="66" y="13"/>
                    <a:pt x="68" y="17"/>
                    <a:pt x="69" y="21"/>
                  </a:cubicBezTo>
                  <a:cubicBezTo>
                    <a:pt x="70" y="26"/>
                    <a:pt x="71" y="30"/>
                    <a:pt x="71" y="35"/>
                  </a:cubicBezTo>
                  <a:cubicBezTo>
                    <a:pt x="71" y="41"/>
                    <a:pt x="71" y="41"/>
                    <a:pt x="71" y="41"/>
                  </a:cubicBezTo>
                  <a:cubicBezTo>
                    <a:pt x="17" y="41"/>
                    <a:pt x="17" y="41"/>
                    <a:pt x="17" y="41"/>
                  </a:cubicBezTo>
                  <a:cubicBezTo>
                    <a:pt x="17" y="46"/>
                    <a:pt x="17" y="51"/>
                    <a:pt x="18" y="55"/>
                  </a:cubicBezTo>
                  <a:cubicBezTo>
                    <a:pt x="19" y="60"/>
                    <a:pt x="21" y="63"/>
                    <a:pt x="23" y="67"/>
                  </a:cubicBezTo>
                  <a:cubicBezTo>
                    <a:pt x="25" y="70"/>
                    <a:pt x="28" y="73"/>
                    <a:pt x="31" y="74"/>
                  </a:cubicBezTo>
                  <a:cubicBezTo>
                    <a:pt x="35" y="76"/>
                    <a:pt x="39" y="77"/>
                    <a:pt x="44" y="77"/>
                  </a:cubicBezTo>
                  <a:cubicBezTo>
                    <a:pt x="49" y="77"/>
                    <a:pt x="53" y="76"/>
                    <a:pt x="57" y="74"/>
                  </a:cubicBezTo>
                  <a:cubicBezTo>
                    <a:pt x="60" y="71"/>
                    <a:pt x="64" y="67"/>
                    <a:pt x="67" y="61"/>
                  </a:cubicBezTo>
                  <a:lnTo>
                    <a:pt x="73" y="65"/>
                  </a:lnTo>
                  <a:close/>
                  <a:moveTo>
                    <a:pt x="55" y="34"/>
                  </a:moveTo>
                  <a:cubicBezTo>
                    <a:pt x="55" y="30"/>
                    <a:pt x="54" y="27"/>
                    <a:pt x="54" y="24"/>
                  </a:cubicBezTo>
                  <a:cubicBezTo>
                    <a:pt x="53" y="20"/>
                    <a:pt x="52" y="17"/>
                    <a:pt x="51" y="15"/>
                  </a:cubicBezTo>
                  <a:cubicBezTo>
                    <a:pt x="50" y="12"/>
                    <a:pt x="48" y="10"/>
                    <a:pt x="46" y="9"/>
                  </a:cubicBezTo>
                  <a:cubicBezTo>
                    <a:pt x="44" y="7"/>
                    <a:pt x="41" y="6"/>
                    <a:pt x="37" y="6"/>
                  </a:cubicBezTo>
                  <a:cubicBezTo>
                    <a:pt x="32" y="6"/>
                    <a:pt x="27" y="9"/>
                    <a:pt x="23" y="13"/>
                  </a:cubicBezTo>
                  <a:cubicBezTo>
                    <a:pt x="19" y="18"/>
                    <a:pt x="17" y="25"/>
                    <a:pt x="17" y="34"/>
                  </a:cubicBezTo>
                  <a:lnTo>
                    <a:pt x="5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Freeform 27">
              <a:extLst>
                <a:ext uri="{FF2B5EF4-FFF2-40B4-BE49-F238E27FC236}">
                  <a16:creationId xmlns:a16="http://schemas.microsoft.com/office/drawing/2014/main" id="{5DC326BF-6C1C-4861-BCE4-522038DF58F1}"/>
                </a:ext>
              </a:extLst>
            </p:cNvPr>
            <p:cNvSpPr>
              <a:spLocks noEditPoints="1"/>
            </p:cNvSpPr>
            <p:nvPr/>
          </p:nvSpPr>
          <p:spPr bwMode="auto">
            <a:xfrm>
              <a:off x="2641" y="1910"/>
              <a:ext cx="100" cy="300"/>
            </a:xfrm>
            <a:custGeom>
              <a:avLst/>
              <a:gdLst>
                <a:gd name="T0" fmla="*/ 42 w 42"/>
                <a:gd name="T1" fmla="*/ 126 h 126"/>
                <a:gd name="T2" fmla="*/ 2 w 42"/>
                <a:gd name="T3" fmla="*/ 126 h 126"/>
                <a:gd name="T4" fmla="*/ 2 w 42"/>
                <a:gd name="T5" fmla="*/ 121 h 126"/>
                <a:gd name="T6" fmla="*/ 6 w 42"/>
                <a:gd name="T7" fmla="*/ 120 h 126"/>
                <a:gd name="T8" fmla="*/ 10 w 42"/>
                <a:gd name="T9" fmla="*/ 120 h 126"/>
                <a:gd name="T10" fmla="*/ 13 w 42"/>
                <a:gd name="T11" fmla="*/ 117 h 126"/>
                <a:gd name="T12" fmla="*/ 14 w 42"/>
                <a:gd name="T13" fmla="*/ 112 h 126"/>
                <a:gd name="T14" fmla="*/ 14 w 42"/>
                <a:gd name="T15" fmla="*/ 62 h 126"/>
                <a:gd name="T16" fmla="*/ 13 w 42"/>
                <a:gd name="T17" fmla="*/ 57 h 126"/>
                <a:gd name="T18" fmla="*/ 10 w 42"/>
                <a:gd name="T19" fmla="*/ 53 h 126"/>
                <a:gd name="T20" fmla="*/ 5 w 42"/>
                <a:gd name="T21" fmla="*/ 51 h 126"/>
                <a:gd name="T22" fmla="*/ 0 w 42"/>
                <a:gd name="T23" fmla="*/ 50 h 126"/>
                <a:gd name="T24" fmla="*/ 0 w 42"/>
                <a:gd name="T25" fmla="*/ 45 h 126"/>
                <a:gd name="T26" fmla="*/ 28 w 42"/>
                <a:gd name="T27" fmla="*/ 43 h 126"/>
                <a:gd name="T28" fmla="*/ 30 w 42"/>
                <a:gd name="T29" fmla="*/ 44 h 126"/>
                <a:gd name="T30" fmla="*/ 30 w 42"/>
                <a:gd name="T31" fmla="*/ 111 h 126"/>
                <a:gd name="T32" fmla="*/ 31 w 42"/>
                <a:gd name="T33" fmla="*/ 116 h 126"/>
                <a:gd name="T34" fmla="*/ 34 w 42"/>
                <a:gd name="T35" fmla="*/ 119 h 126"/>
                <a:gd name="T36" fmla="*/ 38 w 42"/>
                <a:gd name="T37" fmla="*/ 120 h 126"/>
                <a:gd name="T38" fmla="*/ 42 w 42"/>
                <a:gd name="T39" fmla="*/ 121 h 126"/>
                <a:gd name="T40" fmla="*/ 42 w 42"/>
                <a:gd name="T41" fmla="*/ 126 h 126"/>
                <a:gd name="T42" fmla="*/ 31 w 42"/>
                <a:gd name="T43" fmla="*/ 11 h 126"/>
                <a:gd name="T44" fmla="*/ 28 w 42"/>
                <a:gd name="T45" fmla="*/ 19 h 126"/>
                <a:gd name="T46" fmla="*/ 20 w 42"/>
                <a:gd name="T47" fmla="*/ 23 h 126"/>
                <a:gd name="T48" fmla="*/ 13 w 42"/>
                <a:gd name="T49" fmla="*/ 19 h 126"/>
                <a:gd name="T50" fmla="*/ 10 w 42"/>
                <a:gd name="T51" fmla="*/ 12 h 126"/>
                <a:gd name="T52" fmla="*/ 13 w 42"/>
                <a:gd name="T53" fmla="*/ 4 h 126"/>
                <a:gd name="T54" fmla="*/ 20 w 42"/>
                <a:gd name="T55" fmla="*/ 0 h 126"/>
                <a:gd name="T56" fmla="*/ 28 w 42"/>
                <a:gd name="T57" fmla="*/ 3 h 126"/>
                <a:gd name="T58" fmla="*/ 31 w 42"/>
                <a:gd name="T59"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126">
                  <a:moveTo>
                    <a:pt x="42" y="126"/>
                  </a:moveTo>
                  <a:cubicBezTo>
                    <a:pt x="2" y="126"/>
                    <a:pt x="2" y="126"/>
                    <a:pt x="2" y="126"/>
                  </a:cubicBezTo>
                  <a:cubicBezTo>
                    <a:pt x="2" y="121"/>
                    <a:pt x="2" y="121"/>
                    <a:pt x="2" y="121"/>
                  </a:cubicBezTo>
                  <a:cubicBezTo>
                    <a:pt x="3" y="121"/>
                    <a:pt x="5" y="120"/>
                    <a:pt x="6" y="120"/>
                  </a:cubicBezTo>
                  <a:cubicBezTo>
                    <a:pt x="7" y="120"/>
                    <a:pt x="9" y="120"/>
                    <a:pt x="10" y="120"/>
                  </a:cubicBezTo>
                  <a:cubicBezTo>
                    <a:pt x="11" y="119"/>
                    <a:pt x="12" y="118"/>
                    <a:pt x="13" y="117"/>
                  </a:cubicBezTo>
                  <a:cubicBezTo>
                    <a:pt x="14" y="116"/>
                    <a:pt x="14" y="114"/>
                    <a:pt x="14" y="112"/>
                  </a:cubicBezTo>
                  <a:cubicBezTo>
                    <a:pt x="14" y="62"/>
                    <a:pt x="14" y="62"/>
                    <a:pt x="14" y="62"/>
                  </a:cubicBezTo>
                  <a:cubicBezTo>
                    <a:pt x="14" y="60"/>
                    <a:pt x="14" y="58"/>
                    <a:pt x="13" y="57"/>
                  </a:cubicBezTo>
                  <a:cubicBezTo>
                    <a:pt x="12" y="55"/>
                    <a:pt x="11" y="54"/>
                    <a:pt x="10" y="53"/>
                  </a:cubicBezTo>
                  <a:cubicBezTo>
                    <a:pt x="9" y="52"/>
                    <a:pt x="7" y="52"/>
                    <a:pt x="5" y="51"/>
                  </a:cubicBezTo>
                  <a:cubicBezTo>
                    <a:pt x="3" y="51"/>
                    <a:pt x="1" y="51"/>
                    <a:pt x="0" y="50"/>
                  </a:cubicBezTo>
                  <a:cubicBezTo>
                    <a:pt x="0" y="45"/>
                    <a:pt x="0" y="45"/>
                    <a:pt x="0" y="45"/>
                  </a:cubicBezTo>
                  <a:cubicBezTo>
                    <a:pt x="28" y="43"/>
                    <a:pt x="28" y="43"/>
                    <a:pt x="28" y="43"/>
                  </a:cubicBezTo>
                  <a:cubicBezTo>
                    <a:pt x="30" y="44"/>
                    <a:pt x="30" y="44"/>
                    <a:pt x="30" y="44"/>
                  </a:cubicBezTo>
                  <a:cubicBezTo>
                    <a:pt x="30" y="111"/>
                    <a:pt x="30" y="111"/>
                    <a:pt x="30" y="111"/>
                  </a:cubicBezTo>
                  <a:cubicBezTo>
                    <a:pt x="30" y="113"/>
                    <a:pt x="30" y="115"/>
                    <a:pt x="31" y="116"/>
                  </a:cubicBezTo>
                  <a:cubicBezTo>
                    <a:pt x="31" y="117"/>
                    <a:pt x="33" y="118"/>
                    <a:pt x="34" y="119"/>
                  </a:cubicBezTo>
                  <a:cubicBezTo>
                    <a:pt x="35" y="119"/>
                    <a:pt x="37" y="120"/>
                    <a:pt x="38" y="120"/>
                  </a:cubicBezTo>
                  <a:cubicBezTo>
                    <a:pt x="39" y="120"/>
                    <a:pt x="40" y="121"/>
                    <a:pt x="42" y="121"/>
                  </a:cubicBezTo>
                  <a:lnTo>
                    <a:pt x="42" y="126"/>
                  </a:lnTo>
                  <a:close/>
                  <a:moveTo>
                    <a:pt x="31" y="11"/>
                  </a:moveTo>
                  <a:cubicBezTo>
                    <a:pt x="31" y="14"/>
                    <a:pt x="30" y="17"/>
                    <a:pt x="28" y="19"/>
                  </a:cubicBezTo>
                  <a:cubicBezTo>
                    <a:pt x="26" y="21"/>
                    <a:pt x="24" y="23"/>
                    <a:pt x="20" y="23"/>
                  </a:cubicBezTo>
                  <a:cubicBezTo>
                    <a:pt x="18" y="23"/>
                    <a:pt x="15" y="21"/>
                    <a:pt x="13" y="19"/>
                  </a:cubicBezTo>
                  <a:cubicBezTo>
                    <a:pt x="11" y="17"/>
                    <a:pt x="10" y="14"/>
                    <a:pt x="10" y="12"/>
                  </a:cubicBezTo>
                  <a:cubicBezTo>
                    <a:pt x="10" y="8"/>
                    <a:pt x="11" y="6"/>
                    <a:pt x="13" y="4"/>
                  </a:cubicBezTo>
                  <a:cubicBezTo>
                    <a:pt x="15" y="1"/>
                    <a:pt x="18" y="0"/>
                    <a:pt x="20" y="0"/>
                  </a:cubicBezTo>
                  <a:cubicBezTo>
                    <a:pt x="24" y="0"/>
                    <a:pt x="26" y="1"/>
                    <a:pt x="28" y="3"/>
                  </a:cubicBezTo>
                  <a:cubicBezTo>
                    <a:pt x="30" y="5"/>
                    <a:pt x="31" y="8"/>
                    <a:pt x="3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28">
              <a:extLst>
                <a:ext uri="{FF2B5EF4-FFF2-40B4-BE49-F238E27FC236}">
                  <a16:creationId xmlns:a16="http://schemas.microsoft.com/office/drawing/2014/main" id="{CAD478AC-4E0B-4D7D-9D2C-2D588A5C6799}"/>
                </a:ext>
              </a:extLst>
            </p:cNvPr>
            <p:cNvSpPr>
              <a:spLocks/>
            </p:cNvSpPr>
            <p:nvPr/>
          </p:nvSpPr>
          <p:spPr bwMode="auto">
            <a:xfrm>
              <a:off x="2750" y="2010"/>
              <a:ext cx="216" cy="200"/>
            </a:xfrm>
            <a:custGeom>
              <a:avLst/>
              <a:gdLst>
                <a:gd name="T0" fmla="*/ 91 w 91"/>
                <a:gd name="T1" fmla="*/ 84 h 84"/>
                <a:gd name="T2" fmla="*/ 51 w 91"/>
                <a:gd name="T3" fmla="*/ 84 h 84"/>
                <a:gd name="T4" fmla="*/ 51 w 91"/>
                <a:gd name="T5" fmla="*/ 79 h 84"/>
                <a:gd name="T6" fmla="*/ 55 w 91"/>
                <a:gd name="T7" fmla="*/ 78 h 84"/>
                <a:gd name="T8" fmla="*/ 59 w 91"/>
                <a:gd name="T9" fmla="*/ 78 h 84"/>
                <a:gd name="T10" fmla="*/ 62 w 91"/>
                <a:gd name="T11" fmla="*/ 75 h 84"/>
                <a:gd name="T12" fmla="*/ 64 w 91"/>
                <a:gd name="T13" fmla="*/ 70 h 84"/>
                <a:gd name="T14" fmla="*/ 64 w 91"/>
                <a:gd name="T15" fmla="*/ 28 h 84"/>
                <a:gd name="T16" fmla="*/ 59 w 91"/>
                <a:gd name="T17" fmla="*/ 15 h 84"/>
                <a:gd name="T18" fmla="*/ 49 w 91"/>
                <a:gd name="T19" fmla="*/ 10 h 84"/>
                <a:gd name="T20" fmla="*/ 41 w 91"/>
                <a:gd name="T21" fmla="*/ 11 h 84"/>
                <a:gd name="T22" fmla="*/ 35 w 91"/>
                <a:gd name="T23" fmla="*/ 15 h 84"/>
                <a:gd name="T24" fmla="*/ 30 w 91"/>
                <a:gd name="T25" fmla="*/ 19 h 84"/>
                <a:gd name="T26" fmla="*/ 28 w 91"/>
                <a:gd name="T27" fmla="*/ 22 h 84"/>
                <a:gd name="T28" fmla="*/ 28 w 91"/>
                <a:gd name="T29" fmla="*/ 69 h 84"/>
                <a:gd name="T30" fmla="*/ 29 w 91"/>
                <a:gd name="T31" fmla="*/ 74 h 84"/>
                <a:gd name="T32" fmla="*/ 33 w 91"/>
                <a:gd name="T33" fmla="*/ 77 h 84"/>
                <a:gd name="T34" fmla="*/ 37 w 91"/>
                <a:gd name="T35" fmla="*/ 78 h 84"/>
                <a:gd name="T36" fmla="*/ 41 w 91"/>
                <a:gd name="T37" fmla="*/ 79 h 84"/>
                <a:gd name="T38" fmla="*/ 41 w 91"/>
                <a:gd name="T39" fmla="*/ 84 h 84"/>
                <a:gd name="T40" fmla="*/ 1 w 91"/>
                <a:gd name="T41" fmla="*/ 84 h 84"/>
                <a:gd name="T42" fmla="*/ 1 w 91"/>
                <a:gd name="T43" fmla="*/ 79 h 84"/>
                <a:gd name="T44" fmla="*/ 5 w 91"/>
                <a:gd name="T45" fmla="*/ 78 h 84"/>
                <a:gd name="T46" fmla="*/ 8 w 91"/>
                <a:gd name="T47" fmla="*/ 78 h 84"/>
                <a:gd name="T48" fmla="*/ 11 w 91"/>
                <a:gd name="T49" fmla="*/ 75 h 84"/>
                <a:gd name="T50" fmla="*/ 13 w 91"/>
                <a:gd name="T51" fmla="*/ 70 h 84"/>
                <a:gd name="T52" fmla="*/ 13 w 91"/>
                <a:gd name="T53" fmla="*/ 20 h 84"/>
                <a:gd name="T54" fmla="*/ 11 w 91"/>
                <a:gd name="T55" fmla="*/ 14 h 84"/>
                <a:gd name="T56" fmla="*/ 8 w 91"/>
                <a:gd name="T57" fmla="*/ 11 h 84"/>
                <a:gd name="T58" fmla="*/ 4 w 91"/>
                <a:gd name="T59" fmla="*/ 9 h 84"/>
                <a:gd name="T60" fmla="*/ 0 w 91"/>
                <a:gd name="T61" fmla="*/ 8 h 84"/>
                <a:gd name="T62" fmla="*/ 0 w 91"/>
                <a:gd name="T63" fmla="*/ 3 h 84"/>
                <a:gd name="T64" fmla="*/ 27 w 91"/>
                <a:gd name="T65" fmla="*/ 1 h 84"/>
                <a:gd name="T66" fmla="*/ 28 w 91"/>
                <a:gd name="T67" fmla="*/ 2 h 84"/>
                <a:gd name="T68" fmla="*/ 28 w 91"/>
                <a:gd name="T69" fmla="*/ 14 h 84"/>
                <a:gd name="T70" fmla="*/ 29 w 91"/>
                <a:gd name="T71" fmla="*/ 14 h 84"/>
                <a:gd name="T72" fmla="*/ 34 w 91"/>
                <a:gd name="T73" fmla="*/ 9 h 84"/>
                <a:gd name="T74" fmla="*/ 39 w 91"/>
                <a:gd name="T75" fmla="*/ 5 h 84"/>
                <a:gd name="T76" fmla="*/ 46 w 91"/>
                <a:gd name="T77" fmla="*/ 1 h 84"/>
                <a:gd name="T78" fmla="*/ 56 w 91"/>
                <a:gd name="T79" fmla="*/ 0 h 84"/>
                <a:gd name="T80" fmla="*/ 74 w 91"/>
                <a:gd name="T81" fmla="*/ 7 h 84"/>
                <a:gd name="T82" fmla="*/ 79 w 91"/>
                <a:gd name="T83" fmla="*/ 27 h 84"/>
                <a:gd name="T84" fmla="*/ 79 w 91"/>
                <a:gd name="T85" fmla="*/ 69 h 84"/>
                <a:gd name="T86" fmla="*/ 80 w 91"/>
                <a:gd name="T87" fmla="*/ 74 h 84"/>
                <a:gd name="T88" fmla="*/ 84 w 91"/>
                <a:gd name="T89" fmla="*/ 77 h 84"/>
                <a:gd name="T90" fmla="*/ 87 w 91"/>
                <a:gd name="T91" fmla="*/ 78 h 84"/>
                <a:gd name="T92" fmla="*/ 91 w 91"/>
                <a:gd name="T93" fmla="*/ 79 h 84"/>
                <a:gd name="T94" fmla="*/ 91 w 91"/>
                <a:gd name="T9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84">
                  <a:moveTo>
                    <a:pt x="91" y="84"/>
                  </a:moveTo>
                  <a:cubicBezTo>
                    <a:pt x="51" y="84"/>
                    <a:pt x="51" y="84"/>
                    <a:pt x="51" y="84"/>
                  </a:cubicBezTo>
                  <a:cubicBezTo>
                    <a:pt x="51" y="79"/>
                    <a:pt x="51" y="79"/>
                    <a:pt x="51" y="79"/>
                  </a:cubicBezTo>
                  <a:cubicBezTo>
                    <a:pt x="52" y="79"/>
                    <a:pt x="54" y="78"/>
                    <a:pt x="55" y="78"/>
                  </a:cubicBezTo>
                  <a:cubicBezTo>
                    <a:pt x="57" y="78"/>
                    <a:pt x="58" y="78"/>
                    <a:pt x="59" y="78"/>
                  </a:cubicBezTo>
                  <a:cubicBezTo>
                    <a:pt x="61" y="77"/>
                    <a:pt x="62" y="76"/>
                    <a:pt x="62" y="75"/>
                  </a:cubicBezTo>
                  <a:cubicBezTo>
                    <a:pt x="63" y="74"/>
                    <a:pt x="64" y="72"/>
                    <a:pt x="64" y="70"/>
                  </a:cubicBezTo>
                  <a:cubicBezTo>
                    <a:pt x="64" y="28"/>
                    <a:pt x="64" y="28"/>
                    <a:pt x="64" y="28"/>
                  </a:cubicBezTo>
                  <a:cubicBezTo>
                    <a:pt x="64" y="22"/>
                    <a:pt x="62" y="18"/>
                    <a:pt x="59" y="15"/>
                  </a:cubicBezTo>
                  <a:cubicBezTo>
                    <a:pt x="57" y="11"/>
                    <a:pt x="53" y="10"/>
                    <a:pt x="49" y="10"/>
                  </a:cubicBezTo>
                  <a:cubicBezTo>
                    <a:pt x="46" y="10"/>
                    <a:pt x="44" y="10"/>
                    <a:pt x="41" y="11"/>
                  </a:cubicBezTo>
                  <a:cubicBezTo>
                    <a:pt x="39" y="12"/>
                    <a:pt x="37" y="13"/>
                    <a:pt x="35" y="15"/>
                  </a:cubicBezTo>
                  <a:cubicBezTo>
                    <a:pt x="33" y="16"/>
                    <a:pt x="32" y="17"/>
                    <a:pt x="30" y="19"/>
                  </a:cubicBezTo>
                  <a:cubicBezTo>
                    <a:pt x="29" y="20"/>
                    <a:pt x="29" y="21"/>
                    <a:pt x="28" y="22"/>
                  </a:cubicBezTo>
                  <a:cubicBezTo>
                    <a:pt x="28" y="69"/>
                    <a:pt x="28" y="69"/>
                    <a:pt x="28" y="69"/>
                  </a:cubicBezTo>
                  <a:cubicBezTo>
                    <a:pt x="28" y="71"/>
                    <a:pt x="28" y="73"/>
                    <a:pt x="29" y="74"/>
                  </a:cubicBezTo>
                  <a:cubicBezTo>
                    <a:pt x="30" y="75"/>
                    <a:pt x="31" y="76"/>
                    <a:pt x="33" y="77"/>
                  </a:cubicBezTo>
                  <a:cubicBezTo>
                    <a:pt x="34" y="77"/>
                    <a:pt x="35" y="78"/>
                    <a:pt x="37" y="78"/>
                  </a:cubicBezTo>
                  <a:cubicBezTo>
                    <a:pt x="38" y="78"/>
                    <a:pt x="39" y="79"/>
                    <a:pt x="41" y="79"/>
                  </a:cubicBezTo>
                  <a:cubicBezTo>
                    <a:pt x="41" y="84"/>
                    <a:pt x="41" y="84"/>
                    <a:pt x="41" y="84"/>
                  </a:cubicBezTo>
                  <a:cubicBezTo>
                    <a:pt x="1" y="84"/>
                    <a:pt x="1" y="84"/>
                    <a:pt x="1" y="84"/>
                  </a:cubicBezTo>
                  <a:cubicBezTo>
                    <a:pt x="1" y="79"/>
                    <a:pt x="1" y="79"/>
                    <a:pt x="1" y="79"/>
                  </a:cubicBezTo>
                  <a:cubicBezTo>
                    <a:pt x="2" y="79"/>
                    <a:pt x="3" y="78"/>
                    <a:pt x="5" y="78"/>
                  </a:cubicBezTo>
                  <a:cubicBezTo>
                    <a:pt x="6" y="78"/>
                    <a:pt x="7" y="78"/>
                    <a:pt x="8" y="78"/>
                  </a:cubicBezTo>
                  <a:cubicBezTo>
                    <a:pt x="10" y="77"/>
                    <a:pt x="11" y="76"/>
                    <a:pt x="11" y="75"/>
                  </a:cubicBezTo>
                  <a:cubicBezTo>
                    <a:pt x="12" y="74"/>
                    <a:pt x="13" y="72"/>
                    <a:pt x="13" y="70"/>
                  </a:cubicBezTo>
                  <a:cubicBezTo>
                    <a:pt x="13" y="20"/>
                    <a:pt x="13" y="20"/>
                    <a:pt x="13" y="20"/>
                  </a:cubicBezTo>
                  <a:cubicBezTo>
                    <a:pt x="13" y="18"/>
                    <a:pt x="12" y="16"/>
                    <a:pt x="11" y="14"/>
                  </a:cubicBezTo>
                  <a:cubicBezTo>
                    <a:pt x="11" y="13"/>
                    <a:pt x="9" y="12"/>
                    <a:pt x="8" y="11"/>
                  </a:cubicBezTo>
                  <a:cubicBezTo>
                    <a:pt x="7" y="10"/>
                    <a:pt x="6" y="9"/>
                    <a:pt x="4" y="9"/>
                  </a:cubicBezTo>
                  <a:cubicBezTo>
                    <a:pt x="3" y="9"/>
                    <a:pt x="1" y="9"/>
                    <a:pt x="0" y="8"/>
                  </a:cubicBezTo>
                  <a:cubicBezTo>
                    <a:pt x="0" y="3"/>
                    <a:pt x="0" y="3"/>
                    <a:pt x="0" y="3"/>
                  </a:cubicBezTo>
                  <a:cubicBezTo>
                    <a:pt x="27" y="1"/>
                    <a:pt x="27" y="1"/>
                    <a:pt x="27" y="1"/>
                  </a:cubicBezTo>
                  <a:cubicBezTo>
                    <a:pt x="28" y="2"/>
                    <a:pt x="28" y="2"/>
                    <a:pt x="28" y="2"/>
                  </a:cubicBezTo>
                  <a:cubicBezTo>
                    <a:pt x="28" y="14"/>
                    <a:pt x="28" y="14"/>
                    <a:pt x="28" y="14"/>
                  </a:cubicBezTo>
                  <a:cubicBezTo>
                    <a:pt x="29" y="14"/>
                    <a:pt x="29" y="14"/>
                    <a:pt x="29" y="14"/>
                  </a:cubicBezTo>
                  <a:cubicBezTo>
                    <a:pt x="30" y="13"/>
                    <a:pt x="32" y="11"/>
                    <a:pt x="34" y="9"/>
                  </a:cubicBezTo>
                  <a:cubicBezTo>
                    <a:pt x="35" y="7"/>
                    <a:pt x="37" y="6"/>
                    <a:pt x="39" y="5"/>
                  </a:cubicBezTo>
                  <a:cubicBezTo>
                    <a:pt x="41" y="3"/>
                    <a:pt x="44" y="2"/>
                    <a:pt x="46" y="1"/>
                  </a:cubicBezTo>
                  <a:cubicBezTo>
                    <a:pt x="49" y="0"/>
                    <a:pt x="52" y="0"/>
                    <a:pt x="56" y="0"/>
                  </a:cubicBezTo>
                  <a:cubicBezTo>
                    <a:pt x="64" y="0"/>
                    <a:pt x="70" y="2"/>
                    <a:pt x="74" y="7"/>
                  </a:cubicBezTo>
                  <a:cubicBezTo>
                    <a:pt x="77" y="12"/>
                    <a:pt x="79" y="19"/>
                    <a:pt x="79" y="27"/>
                  </a:cubicBezTo>
                  <a:cubicBezTo>
                    <a:pt x="79" y="69"/>
                    <a:pt x="79" y="69"/>
                    <a:pt x="79" y="69"/>
                  </a:cubicBezTo>
                  <a:cubicBezTo>
                    <a:pt x="79" y="71"/>
                    <a:pt x="80" y="73"/>
                    <a:pt x="80" y="74"/>
                  </a:cubicBezTo>
                  <a:cubicBezTo>
                    <a:pt x="81" y="75"/>
                    <a:pt x="82" y="76"/>
                    <a:pt x="84" y="77"/>
                  </a:cubicBezTo>
                  <a:cubicBezTo>
                    <a:pt x="85" y="78"/>
                    <a:pt x="86" y="78"/>
                    <a:pt x="87" y="78"/>
                  </a:cubicBezTo>
                  <a:cubicBezTo>
                    <a:pt x="88" y="78"/>
                    <a:pt x="89" y="79"/>
                    <a:pt x="91" y="79"/>
                  </a:cubicBezTo>
                  <a:lnTo>
                    <a:pt x="9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29">
              <a:extLst>
                <a:ext uri="{FF2B5EF4-FFF2-40B4-BE49-F238E27FC236}">
                  <a16:creationId xmlns:a16="http://schemas.microsoft.com/office/drawing/2014/main" id="{17402B0F-22B7-4EF0-9088-9DBBED1BC1C8}"/>
                </a:ext>
              </a:extLst>
            </p:cNvPr>
            <p:cNvSpPr>
              <a:spLocks noEditPoints="1"/>
            </p:cNvSpPr>
            <p:nvPr/>
          </p:nvSpPr>
          <p:spPr bwMode="auto">
            <a:xfrm>
              <a:off x="2966" y="2010"/>
              <a:ext cx="190" cy="288"/>
            </a:xfrm>
            <a:custGeom>
              <a:avLst/>
              <a:gdLst>
                <a:gd name="T0" fmla="*/ 78 w 80"/>
                <a:gd name="T1" fmla="*/ 83 h 121"/>
                <a:gd name="T2" fmla="*/ 77 w 80"/>
                <a:gd name="T3" fmla="*/ 104 h 121"/>
                <a:gd name="T4" fmla="*/ 56 w 80"/>
                <a:gd name="T5" fmla="*/ 119 h 121"/>
                <a:gd name="T6" fmla="*/ 9 w 80"/>
                <a:gd name="T7" fmla="*/ 116 h 121"/>
                <a:gd name="T8" fmla="*/ 7 w 80"/>
                <a:gd name="T9" fmla="*/ 86 h 121"/>
                <a:gd name="T10" fmla="*/ 24 w 80"/>
                <a:gd name="T11" fmla="*/ 80 h 121"/>
                <a:gd name="T12" fmla="*/ 14 w 80"/>
                <a:gd name="T13" fmla="*/ 75 h 121"/>
                <a:gd name="T14" fmla="*/ 9 w 80"/>
                <a:gd name="T15" fmla="*/ 65 h 121"/>
                <a:gd name="T16" fmla="*/ 22 w 80"/>
                <a:gd name="T17" fmla="*/ 51 h 121"/>
                <a:gd name="T18" fmla="*/ 9 w 80"/>
                <a:gd name="T19" fmla="*/ 40 h 121"/>
                <a:gd name="T20" fmla="*/ 13 w 80"/>
                <a:gd name="T21" fmla="*/ 7 h 121"/>
                <a:gd name="T22" fmla="*/ 43 w 80"/>
                <a:gd name="T23" fmla="*/ 1 h 121"/>
                <a:gd name="T24" fmla="*/ 79 w 80"/>
                <a:gd name="T25" fmla="*/ 2 h 121"/>
                <a:gd name="T26" fmla="*/ 60 w 80"/>
                <a:gd name="T27" fmla="*/ 10 h 121"/>
                <a:gd name="T28" fmla="*/ 65 w 80"/>
                <a:gd name="T29" fmla="*/ 19 h 121"/>
                <a:gd name="T30" fmla="*/ 57 w 80"/>
                <a:gd name="T31" fmla="*/ 46 h 121"/>
                <a:gd name="T32" fmla="*/ 27 w 80"/>
                <a:gd name="T33" fmla="*/ 53 h 121"/>
                <a:gd name="T34" fmla="*/ 21 w 80"/>
                <a:gd name="T35" fmla="*/ 60 h 121"/>
                <a:gd name="T36" fmla="*/ 27 w 80"/>
                <a:gd name="T37" fmla="*/ 67 h 121"/>
                <a:gd name="T38" fmla="*/ 39 w 80"/>
                <a:gd name="T39" fmla="*/ 68 h 121"/>
                <a:gd name="T40" fmla="*/ 58 w 80"/>
                <a:gd name="T41" fmla="*/ 69 h 121"/>
                <a:gd name="T42" fmla="*/ 73 w 80"/>
                <a:gd name="T43" fmla="*/ 76 h 121"/>
                <a:gd name="T44" fmla="*/ 64 w 80"/>
                <a:gd name="T45" fmla="*/ 88 h 121"/>
                <a:gd name="T46" fmla="*/ 48 w 80"/>
                <a:gd name="T47" fmla="*/ 83 h 121"/>
                <a:gd name="T48" fmla="*/ 18 w 80"/>
                <a:gd name="T49" fmla="*/ 89 h 121"/>
                <a:gd name="T50" fmla="*/ 16 w 80"/>
                <a:gd name="T51" fmla="*/ 105 h 121"/>
                <a:gd name="T52" fmla="*/ 28 w 80"/>
                <a:gd name="T53" fmla="*/ 113 h 121"/>
                <a:gd name="T54" fmla="*/ 59 w 80"/>
                <a:gd name="T55" fmla="*/ 110 h 121"/>
                <a:gd name="T56" fmla="*/ 50 w 80"/>
                <a:gd name="T57" fmla="*/ 27 h 121"/>
                <a:gd name="T58" fmla="*/ 35 w 80"/>
                <a:gd name="T59" fmla="*/ 6 h 121"/>
                <a:gd name="T60" fmla="*/ 24 w 80"/>
                <a:gd name="T61" fmla="*/ 12 h 121"/>
                <a:gd name="T62" fmla="*/ 21 w 80"/>
                <a:gd name="T63" fmla="*/ 26 h 121"/>
                <a:gd name="T64" fmla="*/ 35 w 80"/>
                <a:gd name="T65" fmla="*/ 47 h 121"/>
                <a:gd name="T66" fmla="*/ 50 w 80"/>
                <a:gd name="T67" fmla="*/ 2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121">
                  <a:moveTo>
                    <a:pt x="73" y="76"/>
                  </a:moveTo>
                  <a:cubicBezTo>
                    <a:pt x="75" y="78"/>
                    <a:pt x="77" y="80"/>
                    <a:pt x="78" y="83"/>
                  </a:cubicBezTo>
                  <a:cubicBezTo>
                    <a:pt x="79" y="85"/>
                    <a:pt x="80" y="89"/>
                    <a:pt x="80" y="93"/>
                  </a:cubicBezTo>
                  <a:cubicBezTo>
                    <a:pt x="80" y="97"/>
                    <a:pt x="79" y="100"/>
                    <a:pt x="77" y="104"/>
                  </a:cubicBezTo>
                  <a:cubicBezTo>
                    <a:pt x="76" y="107"/>
                    <a:pt x="73" y="110"/>
                    <a:pt x="69" y="113"/>
                  </a:cubicBezTo>
                  <a:cubicBezTo>
                    <a:pt x="66" y="115"/>
                    <a:pt x="61" y="117"/>
                    <a:pt x="56" y="119"/>
                  </a:cubicBezTo>
                  <a:cubicBezTo>
                    <a:pt x="51" y="120"/>
                    <a:pt x="45" y="121"/>
                    <a:pt x="37" y="121"/>
                  </a:cubicBezTo>
                  <a:cubicBezTo>
                    <a:pt x="25" y="121"/>
                    <a:pt x="15" y="119"/>
                    <a:pt x="9" y="116"/>
                  </a:cubicBezTo>
                  <a:cubicBezTo>
                    <a:pt x="3" y="112"/>
                    <a:pt x="0" y="107"/>
                    <a:pt x="0" y="100"/>
                  </a:cubicBezTo>
                  <a:cubicBezTo>
                    <a:pt x="0" y="94"/>
                    <a:pt x="2" y="90"/>
                    <a:pt x="7" y="86"/>
                  </a:cubicBezTo>
                  <a:cubicBezTo>
                    <a:pt x="11" y="83"/>
                    <a:pt x="17" y="81"/>
                    <a:pt x="24" y="81"/>
                  </a:cubicBezTo>
                  <a:cubicBezTo>
                    <a:pt x="24" y="80"/>
                    <a:pt x="24" y="80"/>
                    <a:pt x="24" y="80"/>
                  </a:cubicBezTo>
                  <a:cubicBezTo>
                    <a:pt x="22" y="79"/>
                    <a:pt x="20" y="79"/>
                    <a:pt x="18" y="78"/>
                  </a:cubicBezTo>
                  <a:cubicBezTo>
                    <a:pt x="17" y="77"/>
                    <a:pt x="15" y="76"/>
                    <a:pt x="14" y="75"/>
                  </a:cubicBezTo>
                  <a:cubicBezTo>
                    <a:pt x="12" y="74"/>
                    <a:pt x="11" y="73"/>
                    <a:pt x="10" y="71"/>
                  </a:cubicBezTo>
                  <a:cubicBezTo>
                    <a:pt x="9" y="70"/>
                    <a:pt x="9" y="68"/>
                    <a:pt x="9" y="65"/>
                  </a:cubicBezTo>
                  <a:cubicBezTo>
                    <a:pt x="9" y="62"/>
                    <a:pt x="10" y="60"/>
                    <a:pt x="12" y="57"/>
                  </a:cubicBezTo>
                  <a:cubicBezTo>
                    <a:pt x="14" y="55"/>
                    <a:pt x="17" y="53"/>
                    <a:pt x="22" y="51"/>
                  </a:cubicBezTo>
                  <a:cubicBezTo>
                    <a:pt x="22" y="50"/>
                    <a:pt x="22" y="50"/>
                    <a:pt x="22" y="50"/>
                  </a:cubicBezTo>
                  <a:cubicBezTo>
                    <a:pt x="16" y="47"/>
                    <a:pt x="12" y="44"/>
                    <a:pt x="9" y="40"/>
                  </a:cubicBezTo>
                  <a:cubicBezTo>
                    <a:pt x="6" y="36"/>
                    <a:pt x="5" y="32"/>
                    <a:pt x="5" y="26"/>
                  </a:cubicBezTo>
                  <a:cubicBezTo>
                    <a:pt x="5" y="19"/>
                    <a:pt x="8" y="12"/>
                    <a:pt x="13" y="7"/>
                  </a:cubicBezTo>
                  <a:cubicBezTo>
                    <a:pt x="19" y="2"/>
                    <a:pt x="27" y="0"/>
                    <a:pt x="36" y="0"/>
                  </a:cubicBezTo>
                  <a:cubicBezTo>
                    <a:pt x="38" y="0"/>
                    <a:pt x="41" y="0"/>
                    <a:pt x="43" y="1"/>
                  </a:cubicBezTo>
                  <a:cubicBezTo>
                    <a:pt x="46" y="1"/>
                    <a:pt x="48" y="2"/>
                    <a:pt x="51" y="2"/>
                  </a:cubicBezTo>
                  <a:cubicBezTo>
                    <a:pt x="79" y="2"/>
                    <a:pt x="79" y="2"/>
                    <a:pt x="79" y="2"/>
                  </a:cubicBezTo>
                  <a:cubicBezTo>
                    <a:pt x="79" y="10"/>
                    <a:pt x="79" y="10"/>
                    <a:pt x="79" y="10"/>
                  </a:cubicBezTo>
                  <a:cubicBezTo>
                    <a:pt x="60" y="10"/>
                    <a:pt x="60" y="10"/>
                    <a:pt x="60" y="10"/>
                  </a:cubicBezTo>
                  <a:cubicBezTo>
                    <a:pt x="60" y="11"/>
                    <a:pt x="60" y="11"/>
                    <a:pt x="60" y="11"/>
                  </a:cubicBezTo>
                  <a:cubicBezTo>
                    <a:pt x="62" y="13"/>
                    <a:pt x="64" y="16"/>
                    <a:pt x="65" y="19"/>
                  </a:cubicBezTo>
                  <a:cubicBezTo>
                    <a:pt x="66" y="22"/>
                    <a:pt x="66" y="25"/>
                    <a:pt x="66" y="27"/>
                  </a:cubicBezTo>
                  <a:cubicBezTo>
                    <a:pt x="66" y="35"/>
                    <a:pt x="63" y="41"/>
                    <a:pt x="57" y="46"/>
                  </a:cubicBezTo>
                  <a:cubicBezTo>
                    <a:pt x="51" y="51"/>
                    <a:pt x="45" y="53"/>
                    <a:pt x="37" y="53"/>
                  </a:cubicBezTo>
                  <a:cubicBezTo>
                    <a:pt x="27" y="53"/>
                    <a:pt x="27" y="53"/>
                    <a:pt x="27" y="53"/>
                  </a:cubicBezTo>
                  <a:cubicBezTo>
                    <a:pt x="25" y="54"/>
                    <a:pt x="24" y="54"/>
                    <a:pt x="23" y="56"/>
                  </a:cubicBezTo>
                  <a:cubicBezTo>
                    <a:pt x="21" y="57"/>
                    <a:pt x="21" y="58"/>
                    <a:pt x="21" y="60"/>
                  </a:cubicBezTo>
                  <a:cubicBezTo>
                    <a:pt x="21" y="62"/>
                    <a:pt x="21" y="64"/>
                    <a:pt x="22" y="65"/>
                  </a:cubicBezTo>
                  <a:cubicBezTo>
                    <a:pt x="24" y="66"/>
                    <a:pt x="25" y="67"/>
                    <a:pt x="27" y="67"/>
                  </a:cubicBezTo>
                  <a:cubicBezTo>
                    <a:pt x="28" y="68"/>
                    <a:pt x="30" y="68"/>
                    <a:pt x="32" y="68"/>
                  </a:cubicBezTo>
                  <a:cubicBezTo>
                    <a:pt x="34" y="68"/>
                    <a:pt x="37" y="68"/>
                    <a:pt x="39" y="68"/>
                  </a:cubicBezTo>
                  <a:cubicBezTo>
                    <a:pt x="41" y="68"/>
                    <a:pt x="45" y="68"/>
                    <a:pt x="49" y="69"/>
                  </a:cubicBezTo>
                  <a:cubicBezTo>
                    <a:pt x="53" y="69"/>
                    <a:pt x="56" y="69"/>
                    <a:pt x="58" y="69"/>
                  </a:cubicBezTo>
                  <a:cubicBezTo>
                    <a:pt x="60" y="69"/>
                    <a:pt x="63" y="70"/>
                    <a:pt x="66" y="71"/>
                  </a:cubicBezTo>
                  <a:cubicBezTo>
                    <a:pt x="68" y="72"/>
                    <a:pt x="71" y="74"/>
                    <a:pt x="73" y="76"/>
                  </a:cubicBezTo>
                  <a:close/>
                  <a:moveTo>
                    <a:pt x="66" y="96"/>
                  </a:moveTo>
                  <a:cubicBezTo>
                    <a:pt x="66" y="93"/>
                    <a:pt x="65" y="90"/>
                    <a:pt x="64" y="88"/>
                  </a:cubicBezTo>
                  <a:cubicBezTo>
                    <a:pt x="63" y="86"/>
                    <a:pt x="60" y="85"/>
                    <a:pt x="57" y="84"/>
                  </a:cubicBezTo>
                  <a:cubicBezTo>
                    <a:pt x="56" y="84"/>
                    <a:pt x="53" y="84"/>
                    <a:pt x="48" y="83"/>
                  </a:cubicBezTo>
                  <a:cubicBezTo>
                    <a:pt x="43" y="83"/>
                    <a:pt x="37" y="83"/>
                    <a:pt x="31" y="83"/>
                  </a:cubicBezTo>
                  <a:cubicBezTo>
                    <a:pt x="25" y="84"/>
                    <a:pt x="21" y="86"/>
                    <a:pt x="18" y="89"/>
                  </a:cubicBezTo>
                  <a:cubicBezTo>
                    <a:pt x="16" y="91"/>
                    <a:pt x="15" y="95"/>
                    <a:pt x="15" y="99"/>
                  </a:cubicBezTo>
                  <a:cubicBezTo>
                    <a:pt x="15" y="101"/>
                    <a:pt x="15" y="103"/>
                    <a:pt x="16" y="105"/>
                  </a:cubicBezTo>
                  <a:cubicBezTo>
                    <a:pt x="17" y="107"/>
                    <a:pt x="18" y="108"/>
                    <a:pt x="20" y="110"/>
                  </a:cubicBezTo>
                  <a:cubicBezTo>
                    <a:pt x="22" y="111"/>
                    <a:pt x="25" y="112"/>
                    <a:pt x="28" y="113"/>
                  </a:cubicBezTo>
                  <a:cubicBezTo>
                    <a:pt x="31" y="114"/>
                    <a:pt x="35" y="115"/>
                    <a:pt x="40" y="115"/>
                  </a:cubicBezTo>
                  <a:cubicBezTo>
                    <a:pt x="48" y="115"/>
                    <a:pt x="54" y="113"/>
                    <a:pt x="59" y="110"/>
                  </a:cubicBezTo>
                  <a:cubicBezTo>
                    <a:pt x="64" y="107"/>
                    <a:pt x="66" y="102"/>
                    <a:pt x="66" y="96"/>
                  </a:cubicBezTo>
                  <a:close/>
                  <a:moveTo>
                    <a:pt x="50" y="27"/>
                  </a:moveTo>
                  <a:cubicBezTo>
                    <a:pt x="50" y="20"/>
                    <a:pt x="49" y="15"/>
                    <a:pt x="46" y="11"/>
                  </a:cubicBezTo>
                  <a:cubicBezTo>
                    <a:pt x="44" y="8"/>
                    <a:pt x="40" y="6"/>
                    <a:pt x="35" y="6"/>
                  </a:cubicBezTo>
                  <a:cubicBezTo>
                    <a:pt x="33" y="6"/>
                    <a:pt x="30" y="6"/>
                    <a:pt x="28" y="7"/>
                  </a:cubicBezTo>
                  <a:cubicBezTo>
                    <a:pt x="27" y="8"/>
                    <a:pt x="25" y="10"/>
                    <a:pt x="24" y="12"/>
                  </a:cubicBezTo>
                  <a:cubicBezTo>
                    <a:pt x="23" y="14"/>
                    <a:pt x="22" y="16"/>
                    <a:pt x="22" y="19"/>
                  </a:cubicBezTo>
                  <a:cubicBezTo>
                    <a:pt x="21" y="21"/>
                    <a:pt x="21" y="24"/>
                    <a:pt x="21" y="26"/>
                  </a:cubicBezTo>
                  <a:cubicBezTo>
                    <a:pt x="21" y="33"/>
                    <a:pt x="22" y="38"/>
                    <a:pt x="25" y="42"/>
                  </a:cubicBezTo>
                  <a:cubicBezTo>
                    <a:pt x="28" y="45"/>
                    <a:pt x="31" y="47"/>
                    <a:pt x="35" y="47"/>
                  </a:cubicBezTo>
                  <a:cubicBezTo>
                    <a:pt x="40" y="47"/>
                    <a:pt x="44" y="45"/>
                    <a:pt x="46" y="42"/>
                  </a:cubicBezTo>
                  <a:cubicBezTo>
                    <a:pt x="49" y="38"/>
                    <a:pt x="50" y="33"/>
                    <a:pt x="5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Freeform 30">
              <a:extLst>
                <a:ext uri="{FF2B5EF4-FFF2-40B4-BE49-F238E27FC236}">
                  <a16:creationId xmlns:a16="http://schemas.microsoft.com/office/drawing/2014/main" id="{6104BB43-EE02-425F-A7E5-2CE404A2629E}"/>
                </a:ext>
              </a:extLst>
            </p:cNvPr>
            <p:cNvSpPr>
              <a:spLocks noEditPoints="1"/>
            </p:cNvSpPr>
            <p:nvPr/>
          </p:nvSpPr>
          <p:spPr bwMode="auto">
            <a:xfrm>
              <a:off x="3247" y="1929"/>
              <a:ext cx="227" cy="281"/>
            </a:xfrm>
            <a:custGeom>
              <a:avLst/>
              <a:gdLst>
                <a:gd name="T0" fmla="*/ 84 w 96"/>
                <a:gd name="T1" fmla="*/ 63 h 118"/>
                <a:gd name="T2" fmla="*/ 92 w 96"/>
                <a:gd name="T3" fmla="*/ 72 h 118"/>
                <a:gd name="T4" fmla="*/ 96 w 96"/>
                <a:gd name="T5" fmla="*/ 86 h 118"/>
                <a:gd name="T6" fmla="*/ 92 w 96"/>
                <a:gd name="T7" fmla="*/ 100 h 118"/>
                <a:gd name="T8" fmla="*/ 83 w 96"/>
                <a:gd name="T9" fmla="*/ 110 h 118"/>
                <a:gd name="T10" fmla="*/ 70 w 96"/>
                <a:gd name="T11" fmla="*/ 116 h 118"/>
                <a:gd name="T12" fmla="*/ 56 w 96"/>
                <a:gd name="T13" fmla="*/ 118 h 118"/>
                <a:gd name="T14" fmla="*/ 0 w 96"/>
                <a:gd name="T15" fmla="*/ 118 h 118"/>
                <a:gd name="T16" fmla="*/ 0 w 96"/>
                <a:gd name="T17" fmla="*/ 112 h 118"/>
                <a:gd name="T18" fmla="*/ 6 w 96"/>
                <a:gd name="T19" fmla="*/ 112 h 118"/>
                <a:gd name="T20" fmla="*/ 11 w 96"/>
                <a:gd name="T21" fmla="*/ 110 h 118"/>
                <a:gd name="T22" fmla="*/ 15 w 96"/>
                <a:gd name="T23" fmla="*/ 107 h 118"/>
                <a:gd name="T24" fmla="*/ 16 w 96"/>
                <a:gd name="T25" fmla="*/ 102 h 118"/>
                <a:gd name="T26" fmla="*/ 16 w 96"/>
                <a:gd name="T27" fmla="*/ 17 h 118"/>
                <a:gd name="T28" fmla="*/ 15 w 96"/>
                <a:gd name="T29" fmla="*/ 12 h 118"/>
                <a:gd name="T30" fmla="*/ 11 w 96"/>
                <a:gd name="T31" fmla="*/ 9 h 118"/>
                <a:gd name="T32" fmla="*/ 6 w 96"/>
                <a:gd name="T33" fmla="*/ 7 h 118"/>
                <a:gd name="T34" fmla="*/ 0 w 96"/>
                <a:gd name="T35" fmla="*/ 6 h 118"/>
                <a:gd name="T36" fmla="*/ 0 w 96"/>
                <a:gd name="T37" fmla="*/ 0 h 118"/>
                <a:gd name="T38" fmla="*/ 55 w 96"/>
                <a:gd name="T39" fmla="*/ 0 h 118"/>
                <a:gd name="T40" fmla="*/ 67 w 96"/>
                <a:gd name="T41" fmla="*/ 1 h 118"/>
                <a:gd name="T42" fmla="*/ 78 w 96"/>
                <a:gd name="T43" fmla="*/ 6 h 118"/>
                <a:gd name="T44" fmla="*/ 86 w 96"/>
                <a:gd name="T45" fmla="*/ 14 h 118"/>
                <a:gd name="T46" fmla="*/ 89 w 96"/>
                <a:gd name="T47" fmla="*/ 26 h 118"/>
                <a:gd name="T48" fmla="*/ 87 w 96"/>
                <a:gd name="T49" fmla="*/ 37 h 118"/>
                <a:gd name="T50" fmla="*/ 81 w 96"/>
                <a:gd name="T51" fmla="*/ 45 h 118"/>
                <a:gd name="T52" fmla="*/ 72 w 96"/>
                <a:gd name="T53" fmla="*/ 51 h 118"/>
                <a:gd name="T54" fmla="*/ 61 w 96"/>
                <a:gd name="T55" fmla="*/ 54 h 118"/>
                <a:gd name="T56" fmla="*/ 61 w 96"/>
                <a:gd name="T57" fmla="*/ 55 h 118"/>
                <a:gd name="T58" fmla="*/ 73 w 96"/>
                <a:gd name="T59" fmla="*/ 58 h 118"/>
                <a:gd name="T60" fmla="*/ 84 w 96"/>
                <a:gd name="T61" fmla="*/ 63 h 118"/>
                <a:gd name="T62" fmla="*/ 64 w 96"/>
                <a:gd name="T63" fmla="*/ 45 h 118"/>
                <a:gd name="T64" fmla="*/ 68 w 96"/>
                <a:gd name="T65" fmla="*/ 38 h 118"/>
                <a:gd name="T66" fmla="*/ 69 w 96"/>
                <a:gd name="T67" fmla="*/ 27 h 118"/>
                <a:gd name="T68" fmla="*/ 64 w 96"/>
                <a:gd name="T69" fmla="*/ 12 h 118"/>
                <a:gd name="T70" fmla="*/ 47 w 96"/>
                <a:gd name="T71" fmla="*/ 7 h 118"/>
                <a:gd name="T72" fmla="*/ 40 w 96"/>
                <a:gd name="T73" fmla="*/ 7 h 118"/>
                <a:gd name="T74" fmla="*/ 34 w 96"/>
                <a:gd name="T75" fmla="*/ 7 h 118"/>
                <a:gd name="T76" fmla="*/ 34 w 96"/>
                <a:gd name="T77" fmla="*/ 52 h 118"/>
                <a:gd name="T78" fmla="*/ 44 w 96"/>
                <a:gd name="T79" fmla="*/ 52 h 118"/>
                <a:gd name="T80" fmla="*/ 56 w 96"/>
                <a:gd name="T81" fmla="*/ 51 h 118"/>
                <a:gd name="T82" fmla="*/ 64 w 96"/>
                <a:gd name="T83" fmla="*/ 45 h 118"/>
                <a:gd name="T84" fmla="*/ 75 w 96"/>
                <a:gd name="T85" fmla="*/ 83 h 118"/>
                <a:gd name="T86" fmla="*/ 68 w 96"/>
                <a:gd name="T87" fmla="*/ 66 h 118"/>
                <a:gd name="T88" fmla="*/ 48 w 96"/>
                <a:gd name="T89" fmla="*/ 59 h 118"/>
                <a:gd name="T90" fmla="*/ 39 w 96"/>
                <a:gd name="T91" fmla="*/ 59 h 118"/>
                <a:gd name="T92" fmla="*/ 34 w 96"/>
                <a:gd name="T93" fmla="*/ 59 h 118"/>
                <a:gd name="T94" fmla="*/ 34 w 96"/>
                <a:gd name="T95" fmla="*/ 101 h 118"/>
                <a:gd name="T96" fmla="*/ 38 w 96"/>
                <a:gd name="T97" fmla="*/ 109 h 118"/>
                <a:gd name="T98" fmla="*/ 50 w 96"/>
                <a:gd name="T99" fmla="*/ 112 h 118"/>
                <a:gd name="T100" fmla="*/ 69 w 96"/>
                <a:gd name="T101" fmla="*/ 104 h 118"/>
                <a:gd name="T102" fmla="*/ 75 w 96"/>
                <a:gd name="T103"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 h="118">
                  <a:moveTo>
                    <a:pt x="84" y="63"/>
                  </a:moveTo>
                  <a:cubicBezTo>
                    <a:pt x="87" y="65"/>
                    <a:pt x="90" y="69"/>
                    <a:pt x="92" y="72"/>
                  </a:cubicBezTo>
                  <a:cubicBezTo>
                    <a:pt x="95" y="76"/>
                    <a:pt x="96" y="81"/>
                    <a:pt x="96" y="86"/>
                  </a:cubicBezTo>
                  <a:cubicBezTo>
                    <a:pt x="96" y="92"/>
                    <a:pt x="95" y="96"/>
                    <a:pt x="92" y="100"/>
                  </a:cubicBezTo>
                  <a:cubicBezTo>
                    <a:pt x="90" y="104"/>
                    <a:pt x="87" y="108"/>
                    <a:pt x="83" y="110"/>
                  </a:cubicBezTo>
                  <a:cubicBezTo>
                    <a:pt x="79" y="113"/>
                    <a:pt x="75" y="115"/>
                    <a:pt x="70" y="116"/>
                  </a:cubicBezTo>
                  <a:cubicBezTo>
                    <a:pt x="66" y="117"/>
                    <a:pt x="61" y="118"/>
                    <a:pt x="56" y="118"/>
                  </a:cubicBezTo>
                  <a:cubicBezTo>
                    <a:pt x="0" y="118"/>
                    <a:pt x="0" y="118"/>
                    <a:pt x="0" y="118"/>
                  </a:cubicBezTo>
                  <a:cubicBezTo>
                    <a:pt x="0" y="112"/>
                    <a:pt x="0" y="112"/>
                    <a:pt x="0" y="112"/>
                  </a:cubicBezTo>
                  <a:cubicBezTo>
                    <a:pt x="1" y="112"/>
                    <a:pt x="3" y="112"/>
                    <a:pt x="6" y="112"/>
                  </a:cubicBezTo>
                  <a:cubicBezTo>
                    <a:pt x="8" y="111"/>
                    <a:pt x="10" y="111"/>
                    <a:pt x="11" y="110"/>
                  </a:cubicBezTo>
                  <a:cubicBezTo>
                    <a:pt x="13" y="109"/>
                    <a:pt x="14" y="108"/>
                    <a:pt x="15" y="107"/>
                  </a:cubicBezTo>
                  <a:cubicBezTo>
                    <a:pt x="16" y="106"/>
                    <a:pt x="16" y="104"/>
                    <a:pt x="16" y="102"/>
                  </a:cubicBezTo>
                  <a:cubicBezTo>
                    <a:pt x="16" y="17"/>
                    <a:pt x="16" y="17"/>
                    <a:pt x="16" y="17"/>
                  </a:cubicBezTo>
                  <a:cubicBezTo>
                    <a:pt x="16" y="15"/>
                    <a:pt x="16" y="14"/>
                    <a:pt x="15" y="12"/>
                  </a:cubicBezTo>
                  <a:cubicBezTo>
                    <a:pt x="14" y="11"/>
                    <a:pt x="13" y="10"/>
                    <a:pt x="11" y="9"/>
                  </a:cubicBezTo>
                  <a:cubicBezTo>
                    <a:pt x="9" y="8"/>
                    <a:pt x="8" y="7"/>
                    <a:pt x="6" y="7"/>
                  </a:cubicBezTo>
                  <a:cubicBezTo>
                    <a:pt x="4" y="6"/>
                    <a:pt x="2" y="6"/>
                    <a:pt x="0" y="6"/>
                  </a:cubicBezTo>
                  <a:cubicBezTo>
                    <a:pt x="0" y="0"/>
                    <a:pt x="0" y="0"/>
                    <a:pt x="0" y="0"/>
                  </a:cubicBezTo>
                  <a:cubicBezTo>
                    <a:pt x="55" y="0"/>
                    <a:pt x="55" y="0"/>
                    <a:pt x="55" y="0"/>
                  </a:cubicBezTo>
                  <a:cubicBezTo>
                    <a:pt x="59" y="0"/>
                    <a:pt x="63" y="1"/>
                    <a:pt x="67" y="1"/>
                  </a:cubicBezTo>
                  <a:cubicBezTo>
                    <a:pt x="71" y="2"/>
                    <a:pt x="75" y="4"/>
                    <a:pt x="78" y="6"/>
                  </a:cubicBezTo>
                  <a:cubicBezTo>
                    <a:pt x="81" y="8"/>
                    <a:pt x="84" y="10"/>
                    <a:pt x="86" y="14"/>
                  </a:cubicBezTo>
                  <a:cubicBezTo>
                    <a:pt x="88" y="17"/>
                    <a:pt x="89" y="21"/>
                    <a:pt x="89" y="26"/>
                  </a:cubicBezTo>
                  <a:cubicBezTo>
                    <a:pt x="89" y="30"/>
                    <a:pt x="89" y="34"/>
                    <a:pt x="87" y="37"/>
                  </a:cubicBezTo>
                  <a:cubicBezTo>
                    <a:pt x="86" y="40"/>
                    <a:pt x="83" y="43"/>
                    <a:pt x="81" y="45"/>
                  </a:cubicBezTo>
                  <a:cubicBezTo>
                    <a:pt x="78" y="47"/>
                    <a:pt x="75" y="49"/>
                    <a:pt x="72" y="51"/>
                  </a:cubicBezTo>
                  <a:cubicBezTo>
                    <a:pt x="69" y="52"/>
                    <a:pt x="65" y="54"/>
                    <a:pt x="61" y="54"/>
                  </a:cubicBezTo>
                  <a:cubicBezTo>
                    <a:pt x="61" y="55"/>
                    <a:pt x="61" y="55"/>
                    <a:pt x="61" y="55"/>
                  </a:cubicBezTo>
                  <a:cubicBezTo>
                    <a:pt x="65" y="56"/>
                    <a:pt x="68" y="56"/>
                    <a:pt x="73" y="58"/>
                  </a:cubicBezTo>
                  <a:cubicBezTo>
                    <a:pt x="77" y="59"/>
                    <a:pt x="80" y="61"/>
                    <a:pt x="84" y="63"/>
                  </a:cubicBezTo>
                  <a:close/>
                  <a:moveTo>
                    <a:pt x="64" y="45"/>
                  </a:moveTo>
                  <a:cubicBezTo>
                    <a:pt x="66" y="43"/>
                    <a:pt x="67" y="40"/>
                    <a:pt x="68" y="38"/>
                  </a:cubicBezTo>
                  <a:cubicBezTo>
                    <a:pt x="69" y="35"/>
                    <a:pt x="69" y="31"/>
                    <a:pt x="69" y="27"/>
                  </a:cubicBezTo>
                  <a:cubicBezTo>
                    <a:pt x="69" y="21"/>
                    <a:pt x="67" y="16"/>
                    <a:pt x="64" y="12"/>
                  </a:cubicBezTo>
                  <a:cubicBezTo>
                    <a:pt x="60" y="8"/>
                    <a:pt x="55" y="7"/>
                    <a:pt x="47" y="7"/>
                  </a:cubicBezTo>
                  <a:cubicBezTo>
                    <a:pt x="45" y="7"/>
                    <a:pt x="43" y="7"/>
                    <a:pt x="40" y="7"/>
                  </a:cubicBezTo>
                  <a:cubicBezTo>
                    <a:pt x="38" y="7"/>
                    <a:pt x="35" y="7"/>
                    <a:pt x="34" y="7"/>
                  </a:cubicBezTo>
                  <a:cubicBezTo>
                    <a:pt x="34" y="52"/>
                    <a:pt x="34" y="52"/>
                    <a:pt x="34" y="52"/>
                  </a:cubicBezTo>
                  <a:cubicBezTo>
                    <a:pt x="44" y="52"/>
                    <a:pt x="44" y="52"/>
                    <a:pt x="44" y="52"/>
                  </a:cubicBezTo>
                  <a:cubicBezTo>
                    <a:pt x="49" y="52"/>
                    <a:pt x="53" y="52"/>
                    <a:pt x="56" y="51"/>
                  </a:cubicBezTo>
                  <a:cubicBezTo>
                    <a:pt x="59" y="49"/>
                    <a:pt x="62" y="48"/>
                    <a:pt x="64" y="45"/>
                  </a:cubicBezTo>
                  <a:close/>
                  <a:moveTo>
                    <a:pt x="75" y="83"/>
                  </a:moveTo>
                  <a:cubicBezTo>
                    <a:pt x="75" y="76"/>
                    <a:pt x="73" y="70"/>
                    <a:pt x="68" y="66"/>
                  </a:cubicBezTo>
                  <a:cubicBezTo>
                    <a:pt x="63" y="61"/>
                    <a:pt x="57" y="59"/>
                    <a:pt x="48" y="59"/>
                  </a:cubicBezTo>
                  <a:cubicBezTo>
                    <a:pt x="45" y="59"/>
                    <a:pt x="42" y="59"/>
                    <a:pt x="39" y="59"/>
                  </a:cubicBezTo>
                  <a:cubicBezTo>
                    <a:pt x="37" y="59"/>
                    <a:pt x="35" y="59"/>
                    <a:pt x="34" y="59"/>
                  </a:cubicBezTo>
                  <a:cubicBezTo>
                    <a:pt x="34" y="101"/>
                    <a:pt x="34" y="101"/>
                    <a:pt x="34" y="101"/>
                  </a:cubicBezTo>
                  <a:cubicBezTo>
                    <a:pt x="34" y="104"/>
                    <a:pt x="35" y="107"/>
                    <a:pt x="38" y="109"/>
                  </a:cubicBezTo>
                  <a:cubicBezTo>
                    <a:pt x="41" y="111"/>
                    <a:pt x="45" y="112"/>
                    <a:pt x="50" y="112"/>
                  </a:cubicBezTo>
                  <a:cubicBezTo>
                    <a:pt x="58" y="112"/>
                    <a:pt x="64" y="109"/>
                    <a:pt x="69" y="104"/>
                  </a:cubicBezTo>
                  <a:cubicBezTo>
                    <a:pt x="73" y="99"/>
                    <a:pt x="75" y="92"/>
                    <a:pt x="7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3" name="Freeform 31">
              <a:extLst>
                <a:ext uri="{FF2B5EF4-FFF2-40B4-BE49-F238E27FC236}">
                  <a16:creationId xmlns:a16="http://schemas.microsoft.com/office/drawing/2014/main" id="{C4224F0A-680D-4690-AD9E-E00E17137F14}"/>
                </a:ext>
              </a:extLst>
            </p:cNvPr>
            <p:cNvSpPr>
              <a:spLocks noEditPoints="1"/>
            </p:cNvSpPr>
            <p:nvPr/>
          </p:nvSpPr>
          <p:spPr bwMode="auto">
            <a:xfrm>
              <a:off x="3491" y="2010"/>
              <a:ext cx="173" cy="204"/>
            </a:xfrm>
            <a:custGeom>
              <a:avLst/>
              <a:gdLst>
                <a:gd name="T0" fmla="*/ 73 w 73"/>
                <a:gd name="T1" fmla="*/ 65 h 86"/>
                <a:gd name="T2" fmla="*/ 59 w 73"/>
                <a:gd name="T3" fmla="*/ 80 h 86"/>
                <a:gd name="T4" fmla="*/ 40 w 73"/>
                <a:gd name="T5" fmla="*/ 86 h 86"/>
                <a:gd name="T6" fmla="*/ 22 w 73"/>
                <a:gd name="T7" fmla="*/ 83 h 86"/>
                <a:gd name="T8" fmla="*/ 10 w 73"/>
                <a:gd name="T9" fmla="*/ 73 h 86"/>
                <a:gd name="T10" fmla="*/ 3 w 73"/>
                <a:gd name="T11" fmla="*/ 59 h 86"/>
                <a:gd name="T12" fmla="*/ 0 w 73"/>
                <a:gd name="T13" fmla="*/ 42 h 86"/>
                <a:gd name="T14" fmla="*/ 3 w 73"/>
                <a:gd name="T15" fmla="*/ 27 h 86"/>
                <a:gd name="T16" fmla="*/ 10 w 73"/>
                <a:gd name="T17" fmla="*/ 13 h 86"/>
                <a:gd name="T18" fmla="*/ 22 w 73"/>
                <a:gd name="T19" fmla="*/ 3 h 86"/>
                <a:gd name="T20" fmla="*/ 38 w 73"/>
                <a:gd name="T21" fmla="*/ 0 h 86"/>
                <a:gd name="T22" fmla="*/ 53 w 73"/>
                <a:gd name="T23" fmla="*/ 3 h 86"/>
                <a:gd name="T24" fmla="*/ 64 w 73"/>
                <a:gd name="T25" fmla="*/ 10 h 86"/>
                <a:gd name="T26" fmla="*/ 69 w 73"/>
                <a:gd name="T27" fmla="*/ 21 h 86"/>
                <a:gd name="T28" fmla="*/ 71 w 73"/>
                <a:gd name="T29" fmla="*/ 35 h 86"/>
                <a:gd name="T30" fmla="*/ 71 w 73"/>
                <a:gd name="T31" fmla="*/ 41 h 86"/>
                <a:gd name="T32" fmla="*/ 17 w 73"/>
                <a:gd name="T33" fmla="*/ 41 h 86"/>
                <a:gd name="T34" fmla="*/ 18 w 73"/>
                <a:gd name="T35" fmla="*/ 55 h 86"/>
                <a:gd name="T36" fmla="*/ 23 w 73"/>
                <a:gd name="T37" fmla="*/ 67 h 86"/>
                <a:gd name="T38" fmla="*/ 32 w 73"/>
                <a:gd name="T39" fmla="*/ 74 h 86"/>
                <a:gd name="T40" fmla="*/ 44 w 73"/>
                <a:gd name="T41" fmla="*/ 77 h 86"/>
                <a:gd name="T42" fmla="*/ 57 w 73"/>
                <a:gd name="T43" fmla="*/ 74 h 86"/>
                <a:gd name="T44" fmla="*/ 67 w 73"/>
                <a:gd name="T45" fmla="*/ 61 h 86"/>
                <a:gd name="T46" fmla="*/ 73 w 73"/>
                <a:gd name="T47" fmla="*/ 65 h 86"/>
                <a:gd name="T48" fmla="*/ 55 w 73"/>
                <a:gd name="T49" fmla="*/ 34 h 86"/>
                <a:gd name="T50" fmla="*/ 54 w 73"/>
                <a:gd name="T51" fmla="*/ 24 h 86"/>
                <a:gd name="T52" fmla="*/ 52 w 73"/>
                <a:gd name="T53" fmla="*/ 15 h 86"/>
                <a:gd name="T54" fmla="*/ 46 w 73"/>
                <a:gd name="T55" fmla="*/ 9 h 86"/>
                <a:gd name="T56" fmla="*/ 38 w 73"/>
                <a:gd name="T57" fmla="*/ 6 h 86"/>
                <a:gd name="T58" fmla="*/ 23 w 73"/>
                <a:gd name="T59" fmla="*/ 13 h 86"/>
                <a:gd name="T60" fmla="*/ 17 w 73"/>
                <a:gd name="T61" fmla="*/ 34 h 86"/>
                <a:gd name="T62" fmla="*/ 55 w 73"/>
                <a:gd name="T6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86">
                  <a:moveTo>
                    <a:pt x="73" y="65"/>
                  </a:moveTo>
                  <a:cubicBezTo>
                    <a:pt x="70" y="71"/>
                    <a:pt x="65" y="77"/>
                    <a:pt x="59" y="80"/>
                  </a:cubicBezTo>
                  <a:cubicBezTo>
                    <a:pt x="54" y="84"/>
                    <a:pt x="47" y="86"/>
                    <a:pt x="40" y="86"/>
                  </a:cubicBezTo>
                  <a:cubicBezTo>
                    <a:pt x="33" y="86"/>
                    <a:pt x="27" y="85"/>
                    <a:pt x="22" y="83"/>
                  </a:cubicBezTo>
                  <a:cubicBezTo>
                    <a:pt x="17" y="80"/>
                    <a:pt x="13" y="77"/>
                    <a:pt x="10" y="73"/>
                  </a:cubicBezTo>
                  <a:cubicBezTo>
                    <a:pt x="7" y="69"/>
                    <a:pt x="4" y="65"/>
                    <a:pt x="3" y="59"/>
                  </a:cubicBezTo>
                  <a:cubicBezTo>
                    <a:pt x="1" y="54"/>
                    <a:pt x="0" y="48"/>
                    <a:pt x="0" y="42"/>
                  </a:cubicBezTo>
                  <a:cubicBezTo>
                    <a:pt x="0" y="37"/>
                    <a:pt x="1" y="32"/>
                    <a:pt x="3" y="27"/>
                  </a:cubicBezTo>
                  <a:cubicBezTo>
                    <a:pt x="5" y="22"/>
                    <a:pt x="7" y="17"/>
                    <a:pt x="10" y="13"/>
                  </a:cubicBezTo>
                  <a:cubicBezTo>
                    <a:pt x="14" y="9"/>
                    <a:pt x="17" y="6"/>
                    <a:pt x="22" y="3"/>
                  </a:cubicBezTo>
                  <a:cubicBezTo>
                    <a:pt x="27" y="1"/>
                    <a:pt x="32" y="0"/>
                    <a:pt x="38" y="0"/>
                  </a:cubicBezTo>
                  <a:cubicBezTo>
                    <a:pt x="44" y="0"/>
                    <a:pt x="49" y="1"/>
                    <a:pt x="53" y="3"/>
                  </a:cubicBezTo>
                  <a:cubicBezTo>
                    <a:pt x="58" y="4"/>
                    <a:pt x="61" y="7"/>
                    <a:pt x="64" y="10"/>
                  </a:cubicBezTo>
                  <a:cubicBezTo>
                    <a:pt x="66" y="13"/>
                    <a:pt x="68" y="17"/>
                    <a:pt x="69" y="21"/>
                  </a:cubicBezTo>
                  <a:cubicBezTo>
                    <a:pt x="71" y="26"/>
                    <a:pt x="71" y="30"/>
                    <a:pt x="71" y="35"/>
                  </a:cubicBezTo>
                  <a:cubicBezTo>
                    <a:pt x="71" y="41"/>
                    <a:pt x="71" y="41"/>
                    <a:pt x="71" y="41"/>
                  </a:cubicBezTo>
                  <a:cubicBezTo>
                    <a:pt x="17" y="41"/>
                    <a:pt x="17" y="41"/>
                    <a:pt x="17" y="41"/>
                  </a:cubicBezTo>
                  <a:cubicBezTo>
                    <a:pt x="17" y="46"/>
                    <a:pt x="17" y="51"/>
                    <a:pt x="18" y="55"/>
                  </a:cubicBezTo>
                  <a:cubicBezTo>
                    <a:pt x="19" y="60"/>
                    <a:pt x="21" y="63"/>
                    <a:pt x="23" y="67"/>
                  </a:cubicBezTo>
                  <a:cubicBezTo>
                    <a:pt x="25" y="70"/>
                    <a:pt x="28" y="73"/>
                    <a:pt x="32" y="74"/>
                  </a:cubicBezTo>
                  <a:cubicBezTo>
                    <a:pt x="35" y="76"/>
                    <a:pt x="39" y="77"/>
                    <a:pt x="44" y="77"/>
                  </a:cubicBezTo>
                  <a:cubicBezTo>
                    <a:pt x="49" y="77"/>
                    <a:pt x="53" y="76"/>
                    <a:pt x="57" y="74"/>
                  </a:cubicBezTo>
                  <a:cubicBezTo>
                    <a:pt x="61" y="71"/>
                    <a:pt x="64" y="67"/>
                    <a:pt x="67" y="61"/>
                  </a:cubicBezTo>
                  <a:lnTo>
                    <a:pt x="73" y="65"/>
                  </a:lnTo>
                  <a:close/>
                  <a:moveTo>
                    <a:pt x="55" y="34"/>
                  </a:moveTo>
                  <a:cubicBezTo>
                    <a:pt x="55" y="30"/>
                    <a:pt x="55" y="27"/>
                    <a:pt x="54" y="24"/>
                  </a:cubicBezTo>
                  <a:cubicBezTo>
                    <a:pt x="54" y="20"/>
                    <a:pt x="53" y="17"/>
                    <a:pt x="52" y="15"/>
                  </a:cubicBezTo>
                  <a:cubicBezTo>
                    <a:pt x="50" y="12"/>
                    <a:pt x="48" y="10"/>
                    <a:pt x="46" y="9"/>
                  </a:cubicBezTo>
                  <a:cubicBezTo>
                    <a:pt x="44" y="7"/>
                    <a:pt x="41" y="6"/>
                    <a:pt x="38" y="6"/>
                  </a:cubicBezTo>
                  <a:cubicBezTo>
                    <a:pt x="32" y="6"/>
                    <a:pt x="27" y="9"/>
                    <a:pt x="23" y="13"/>
                  </a:cubicBezTo>
                  <a:cubicBezTo>
                    <a:pt x="19" y="18"/>
                    <a:pt x="17" y="25"/>
                    <a:pt x="17" y="34"/>
                  </a:cubicBezTo>
                  <a:lnTo>
                    <a:pt x="5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Freeform 32">
              <a:extLst>
                <a:ext uri="{FF2B5EF4-FFF2-40B4-BE49-F238E27FC236}">
                  <a16:creationId xmlns:a16="http://schemas.microsoft.com/office/drawing/2014/main" id="{7D49C322-EE6D-49B0-B2CF-0E4A184EF9C2}"/>
                </a:ext>
              </a:extLst>
            </p:cNvPr>
            <p:cNvSpPr>
              <a:spLocks/>
            </p:cNvSpPr>
            <p:nvPr/>
          </p:nvSpPr>
          <p:spPr bwMode="auto">
            <a:xfrm>
              <a:off x="3667" y="2014"/>
              <a:ext cx="209" cy="284"/>
            </a:xfrm>
            <a:custGeom>
              <a:avLst/>
              <a:gdLst>
                <a:gd name="T0" fmla="*/ 1 w 88"/>
                <a:gd name="T1" fmla="*/ 109 h 119"/>
                <a:gd name="T2" fmla="*/ 3 w 88"/>
                <a:gd name="T3" fmla="*/ 102 h 119"/>
                <a:gd name="T4" fmla="*/ 9 w 88"/>
                <a:gd name="T5" fmla="*/ 100 h 119"/>
                <a:gd name="T6" fmla="*/ 14 w 88"/>
                <a:gd name="T7" fmla="*/ 101 h 119"/>
                <a:gd name="T8" fmla="*/ 17 w 88"/>
                <a:gd name="T9" fmla="*/ 103 h 119"/>
                <a:gd name="T10" fmla="*/ 20 w 88"/>
                <a:gd name="T11" fmla="*/ 106 h 119"/>
                <a:gd name="T12" fmla="*/ 22 w 88"/>
                <a:gd name="T13" fmla="*/ 110 h 119"/>
                <a:gd name="T14" fmla="*/ 32 w 88"/>
                <a:gd name="T15" fmla="*/ 98 h 119"/>
                <a:gd name="T16" fmla="*/ 40 w 88"/>
                <a:gd name="T17" fmla="*/ 82 h 119"/>
                <a:gd name="T18" fmla="*/ 26 w 88"/>
                <a:gd name="T19" fmla="*/ 46 h 119"/>
                <a:gd name="T20" fmla="*/ 13 w 88"/>
                <a:gd name="T21" fmla="*/ 14 h 119"/>
                <a:gd name="T22" fmla="*/ 7 w 88"/>
                <a:gd name="T23" fmla="*/ 8 h 119"/>
                <a:gd name="T24" fmla="*/ 0 w 88"/>
                <a:gd name="T25" fmla="*/ 6 h 119"/>
                <a:gd name="T26" fmla="*/ 0 w 88"/>
                <a:gd name="T27" fmla="*/ 0 h 119"/>
                <a:gd name="T28" fmla="*/ 37 w 88"/>
                <a:gd name="T29" fmla="*/ 0 h 119"/>
                <a:gd name="T30" fmla="*/ 37 w 88"/>
                <a:gd name="T31" fmla="*/ 6 h 119"/>
                <a:gd name="T32" fmla="*/ 31 w 88"/>
                <a:gd name="T33" fmla="*/ 7 h 119"/>
                <a:gd name="T34" fmla="*/ 28 w 88"/>
                <a:gd name="T35" fmla="*/ 9 h 119"/>
                <a:gd name="T36" fmla="*/ 28 w 88"/>
                <a:gd name="T37" fmla="*/ 11 h 119"/>
                <a:gd name="T38" fmla="*/ 29 w 88"/>
                <a:gd name="T39" fmla="*/ 13 h 119"/>
                <a:gd name="T40" fmla="*/ 39 w 88"/>
                <a:gd name="T41" fmla="*/ 37 h 119"/>
                <a:gd name="T42" fmla="*/ 49 w 88"/>
                <a:gd name="T43" fmla="*/ 62 h 119"/>
                <a:gd name="T44" fmla="*/ 56 w 88"/>
                <a:gd name="T45" fmla="*/ 43 h 119"/>
                <a:gd name="T46" fmla="*/ 66 w 88"/>
                <a:gd name="T47" fmla="*/ 21 h 119"/>
                <a:gd name="T48" fmla="*/ 67 w 88"/>
                <a:gd name="T49" fmla="*/ 17 h 119"/>
                <a:gd name="T50" fmla="*/ 68 w 88"/>
                <a:gd name="T51" fmla="*/ 12 h 119"/>
                <a:gd name="T52" fmla="*/ 64 w 88"/>
                <a:gd name="T53" fmla="*/ 8 h 119"/>
                <a:gd name="T54" fmla="*/ 57 w 88"/>
                <a:gd name="T55" fmla="*/ 5 h 119"/>
                <a:gd name="T56" fmla="*/ 57 w 88"/>
                <a:gd name="T57" fmla="*/ 0 h 119"/>
                <a:gd name="T58" fmla="*/ 88 w 88"/>
                <a:gd name="T59" fmla="*/ 0 h 119"/>
                <a:gd name="T60" fmla="*/ 88 w 88"/>
                <a:gd name="T61" fmla="*/ 5 h 119"/>
                <a:gd name="T62" fmla="*/ 81 w 88"/>
                <a:gd name="T63" fmla="*/ 8 h 119"/>
                <a:gd name="T64" fmla="*/ 75 w 88"/>
                <a:gd name="T65" fmla="*/ 15 h 119"/>
                <a:gd name="T66" fmla="*/ 57 w 88"/>
                <a:gd name="T67" fmla="*/ 57 h 119"/>
                <a:gd name="T68" fmla="*/ 46 w 88"/>
                <a:gd name="T69" fmla="*/ 85 h 119"/>
                <a:gd name="T70" fmla="*/ 36 w 88"/>
                <a:gd name="T71" fmla="*/ 103 h 119"/>
                <a:gd name="T72" fmla="*/ 28 w 88"/>
                <a:gd name="T73" fmla="*/ 113 h 119"/>
                <a:gd name="T74" fmla="*/ 21 w 88"/>
                <a:gd name="T75" fmla="*/ 118 h 119"/>
                <a:gd name="T76" fmla="*/ 15 w 88"/>
                <a:gd name="T77" fmla="*/ 119 h 119"/>
                <a:gd name="T78" fmla="*/ 5 w 88"/>
                <a:gd name="T79" fmla="*/ 116 h 119"/>
                <a:gd name="T80" fmla="*/ 1 w 88"/>
                <a:gd name="T81" fmla="*/ 10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19">
                  <a:moveTo>
                    <a:pt x="1" y="109"/>
                  </a:moveTo>
                  <a:cubicBezTo>
                    <a:pt x="1" y="106"/>
                    <a:pt x="2" y="104"/>
                    <a:pt x="3" y="102"/>
                  </a:cubicBezTo>
                  <a:cubicBezTo>
                    <a:pt x="5" y="100"/>
                    <a:pt x="7" y="100"/>
                    <a:pt x="9" y="100"/>
                  </a:cubicBezTo>
                  <a:cubicBezTo>
                    <a:pt x="11" y="100"/>
                    <a:pt x="12" y="100"/>
                    <a:pt x="14" y="101"/>
                  </a:cubicBezTo>
                  <a:cubicBezTo>
                    <a:pt x="15" y="101"/>
                    <a:pt x="16" y="102"/>
                    <a:pt x="17" y="103"/>
                  </a:cubicBezTo>
                  <a:cubicBezTo>
                    <a:pt x="18" y="104"/>
                    <a:pt x="19" y="105"/>
                    <a:pt x="20" y="106"/>
                  </a:cubicBezTo>
                  <a:cubicBezTo>
                    <a:pt x="21" y="108"/>
                    <a:pt x="21" y="109"/>
                    <a:pt x="22" y="110"/>
                  </a:cubicBezTo>
                  <a:cubicBezTo>
                    <a:pt x="25" y="109"/>
                    <a:pt x="28" y="105"/>
                    <a:pt x="32" y="98"/>
                  </a:cubicBezTo>
                  <a:cubicBezTo>
                    <a:pt x="36" y="92"/>
                    <a:pt x="39" y="86"/>
                    <a:pt x="40" y="82"/>
                  </a:cubicBezTo>
                  <a:cubicBezTo>
                    <a:pt x="35" y="69"/>
                    <a:pt x="30" y="57"/>
                    <a:pt x="26" y="46"/>
                  </a:cubicBezTo>
                  <a:cubicBezTo>
                    <a:pt x="22" y="36"/>
                    <a:pt x="17" y="25"/>
                    <a:pt x="13" y="14"/>
                  </a:cubicBezTo>
                  <a:cubicBezTo>
                    <a:pt x="12" y="12"/>
                    <a:pt x="10" y="10"/>
                    <a:pt x="7" y="8"/>
                  </a:cubicBezTo>
                  <a:cubicBezTo>
                    <a:pt x="5" y="7"/>
                    <a:pt x="2" y="6"/>
                    <a:pt x="0" y="6"/>
                  </a:cubicBezTo>
                  <a:cubicBezTo>
                    <a:pt x="0" y="0"/>
                    <a:pt x="0" y="0"/>
                    <a:pt x="0" y="0"/>
                  </a:cubicBezTo>
                  <a:cubicBezTo>
                    <a:pt x="37" y="0"/>
                    <a:pt x="37" y="0"/>
                    <a:pt x="37" y="0"/>
                  </a:cubicBezTo>
                  <a:cubicBezTo>
                    <a:pt x="37" y="6"/>
                    <a:pt x="37" y="6"/>
                    <a:pt x="37" y="6"/>
                  </a:cubicBezTo>
                  <a:cubicBezTo>
                    <a:pt x="36" y="6"/>
                    <a:pt x="34" y="6"/>
                    <a:pt x="31" y="7"/>
                  </a:cubicBezTo>
                  <a:cubicBezTo>
                    <a:pt x="29" y="8"/>
                    <a:pt x="28" y="8"/>
                    <a:pt x="28" y="9"/>
                  </a:cubicBezTo>
                  <a:cubicBezTo>
                    <a:pt x="28" y="10"/>
                    <a:pt x="28" y="10"/>
                    <a:pt x="28" y="11"/>
                  </a:cubicBezTo>
                  <a:cubicBezTo>
                    <a:pt x="28" y="12"/>
                    <a:pt x="29" y="12"/>
                    <a:pt x="29" y="13"/>
                  </a:cubicBezTo>
                  <a:cubicBezTo>
                    <a:pt x="31" y="19"/>
                    <a:pt x="34" y="27"/>
                    <a:pt x="39" y="37"/>
                  </a:cubicBezTo>
                  <a:cubicBezTo>
                    <a:pt x="43" y="47"/>
                    <a:pt x="46" y="56"/>
                    <a:pt x="49" y="62"/>
                  </a:cubicBezTo>
                  <a:cubicBezTo>
                    <a:pt x="51" y="56"/>
                    <a:pt x="54" y="50"/>
                    <a:pt x="56" y="43"/>
                  </a:cubicBezTo>
                  <a:cubicBezTo>
                    <a:pt x="59" y="37"/>
                    <a:pt x="62" y="30"/>
                    <a:pt x="66" y="21"/>
                  </a:cubicBezTo>
                  <a:cubicBezTo>
                    <a:pt x="66" y="20"/>
                    <a:pt x="66" y="18"/>
                    <a:pt x="67" y="17"/>
                  </a:cubicBezTo>
                  <a:cubicBezTo>
                    <a:pt x="68" y="15"/>
                    <a:pt x="68" y="13"/>
                    <a:pt x="68" y="12"/>
                  </a:cubicBezTo>
                  <a:cubicBezTo>
                    <a:pt x="68" y="10"/>
                    <a:pt x="67" y="9"/>
                    <a:pt x="64" y="8"/>
                  </a:cubicBezTo>
                  <a:cubicBezTo>
                    <a:pt x="62" y="6"/>
                    <a:pt x="60" y="6"/>
                    <a:pt x="57" y="5"/>
                  </a:cubicBezTo>
                  <a:cubicBezTo>
                    <a:pt x="57" y="0"/>
                    <a:pt x="57" y="0"/>
                    <a:pt x="57" y="0"/>
                  </a:cubicBezTo>
                  <a:cubicBezTo>
                    <a:pt x="88" y="0"/>
                    <a:pt x="88" y="0"/>
                    <a:pt x="88" y="0"/>
                  </a:cubicBezTo>
                  <a:cubicBezTo>
                    <a:pt x="88" y="5"/>
                    <a:pt x="88" y="5"/>
                    <a:pt x="88" y="5"/>
                  </a:cubicBezTo>
                  <a:cubicBezTo>
                    <a:pt x="86" y="6"/>
                    <a:pt x="84" y="7"/>
                    <a:pt x="81" y="8"/>
                  </a:cubicBezTo>
                  <a:cubicBezTo>
                    <a:pt x="78" y="10"/>
                    <a:pt x="76" y="12"/>
                    <a:pt x="75" y="15"/>
                  </a:cubicBezTo>
                  <a:cubicBezTo>
                    <a:pt x="68" y="30"/>
                    <a:pt x="63" y="44"/>
                    <a:pt x="57" y="57"/>
                  </a:cubicBezTo>
                  <a:cubicBezTo>
                    <a:pt x="52" y="70"/>
                    <a:pt x="48" y="79"/>
                    <a:pt x="46" y="85"/>
                  </a:cubicBezTo>
                  <a:cubicBezTo>
                    <a:pt x="42" y="92"/>
                    <a:pt x="39" y="99"/>
                    <a:pt x="36" y="103"/>
                  </a:cubicBezTo>
                  <a:cubicBezTo>
                    <a:pt x="34" y="107"/>
                    <a:pt x="31" y="111"/>
                    <a:pt x="28" y="113"/>
                  </a:cubicBezTo>
                  <a:cubicBezTo>
                    <a:pt x="26" y="115"/>
                    <a:pt x="24" y="117"/>
                    <a:pt x="21" y="118"/>
                  </a:cubicBezTo>
                  <a:cubicBezTo>
                    <a:pt x="19" y="119"/>
                    <a:pt x="17" y="119"/>
                    <a:pt x="15" y="119"/>
                  </a:cubicBezTo>
                  <a:cubicBezTo>
                    <a:pt x="11" y="119"/>
                    <a:pt x="7" y="118"/>
                    <a:pt x="5" y="116"/>
                  </a:cubicBezTo>
                  <a:cubicBezTo>
                    <a:pt x="2" y="114"/>
                    <a:pt x="1" y="112"/>
                    <a:pt x="1"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33">
              <a:extLst>
                <a:ext uri="{FF2B5EF4-FFF2-40B4-BE49-F238E27FC236}">
                  <a16:creationId xmlns:a16="http://schemas.microsoft.com/office/drawing/2014/main" id="{90D17A64-480E-48A7-8A49-06F7D9958866}"/>
                </a:ext>
              </a:extLst>
            </p:cNvPr>
            <p:cNvSpPr>
              <a:spLocks noEditPoints="1"/>
            </p:cNvSpPr>
            <p:nvPr/>
          </p:nvSpPr>
          <p:spPr bwMode="auto">
            <a:xfrm>
              <a:off x="3864" y="2010"/>
              <a:ext cx="190" cy="207"/>
            </a:xfrm>
            <a:custGeom>
              <a:avLst/>
              <a:gdLst>
                <a:gd name="T0" fmla="*/ 80 w 80"/>
                <a:gd name="T1" fmla="*/ 42 h 87"/>
                <a:gd name="T2" fmla="*/ 78 w 80"/>
                <a:gd name="T3" fmla="*/ 59 h 87"/>
                <a:gd name="T4" fmla="*/ 70 w 80"/>
                <a:gd name="T5" fmla="*/ 73 h 87"/>
                <a:gd name="T6" fmla="*/ 57 w 80"/>
                <a:gd name="T7" fmla="*/ 83 h 87"/>
                <a:gd name="T8" fmla="*/ 40 w 80"/>
                <a:gd name="T9" fmla="*/ 87 h 87"/>
                <a:gd name="T10" fmla="*/ 25 w 80"/>
                <a:gd name="T11" fmla="*/ 84 h 87"/>
                <a:gd name="T12" fmla="*/ 12 w 80"/>
                <a:gd name="T13" fmla="*/ 75 h 87"/>
                <a:gd name="T14" fmla="*/ 3 w 80"/>
                <a:gd name="T15" fmla="*/ 61 h 87"/>
                <a:gd name="T16" fmla="*/ 0 w 80"/>
                <a:gd name="T17" fmla="*/ 43 h 87"/>
                <a:gd name="T18" fmla="*/ 11 w 80"/>
                <a:gd name="T19" fmla="*/ 12 h 87"/>
                <a:gd name="T20" fmla="*/ 41 w 80"/>
                <a:gd name="T21" fmla="*/ 0 h 87"/>
                <a:gd name="T22" fmla="*/ 69 w 80"/>
                <a:gd name="T23" fmla="*/ 11 h 87"/>
                <a:gd name="T24" fmla="*/ 80 w 80"/>
                <a:gd name="T25" fmla="*/ 42 h 87"/>
                <a:gd name="T26" fmla="*/ 63 w 80"/>
                <a:gd name="T27" fmla="*/ 42 h 87"/>
                <a:gd name="T28" fmla="*/ 62 w 80"/>
                <a:gd name="T29" fmla="*/ 29 h 87"/>
                <a:gd name="T30" fmla="*/ 58 w 80"/>
                <a:gd name="T31" fmla="*/ 18 h 87"/>
                <a:gd name="T32" fmla="*/ 51 w 80"/>
                <a:gd name="T33" fmla="*/ 9 h 87"/>
                <a:gd name="T34" fmla="*/ 41 w 80"/>
                <a:gd name="T35" fmla="*/ 6 h 87"/>
                <a:gd name="T36" fmla="*/ 30 w 80"/>
                <a:gd name="T37" fmla="*/ 9 h 87"/>
                <a:gd name="T38" fmla="*/ 22 w 80"/>
                <a:gd name="T39" fmla="*/ 18 h 87"/>
                <a:gd name="T40" fmla="*/ 19 w 80"/>
                <a:gd name="T41" fmla="*/ 29 h 87"/>
                <a:gd name="T42" fmla="*/ 17 w 80"/>
                <a:gd name="T43" fmla="*/ 42 h 87"/>
                <a:gd name="T44" fmla="*/ 19 w 80"/>
                <a:gd name="T45" fmla="*/ 57 h 87"/>
                <a:gd name="T46" fmla="*/ 23 w 80"/>
                <a:gd name="T47" fmla="*/ 69 h 87"/>
                <a:gd name="T48" fmla="*/ 30 w 80"/>
                <a:gd name="T49" fmla="*/ 77 h 87"/>
                <a:gd name="T50" fmla="*/ 41 w 80"/>
                <a:gd name="T51" fmla="*/ 80 h 87"/>
                <a:gd name="T52" fmla="*/ 57 w 80"/>
                <a:gd name="T53" fmla="*/ 70 h 87"/>
                <a:gd name="T54" fmla="*/ 63 w 80"/>
                <a:gd name="T55"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87">
                  <a:moveTo>
                    <a:pt x="80" y="42"/>
                  </a:moveTo>
                  <a:cubicBezTo>
                    <a:pt x="80" y="48"/>
                    <a:pt x="80" y="54"/>
                    <a:pt x="78" y="59"/>
                  </a:cubicBezTo>
                  <a:cubicBezTo>
                    <a:pt x="76" y="65"/>
                    <a:pt x="73" y="70"/>
                    <a:pt x="70" y="73"/>
                  </a:cubicBezTo>
                  <a:cubicBezTo>
                    <a:pt x="66" y="78"/>
                    <a:pt x="62" y="81"/>
                    <a:pt x="57" y="83"/>
                  </a:cubicBezTo>
                  <a:cubicBezTo>
                    <a:pt x="52" y="86"/>
                    <a:pt x="46" y="87"/>
                    <a:pt x="40" y="87"/>
                  </a:cubicBezTo>
                  <a:cubicBezTo>
                    <a:pt x="34" y="87"/>
                    <a:pt x="29" y="86"/>
                    <a:pt x="25" y="84"/>
                  </a:cubicBezTo>
                  <a:cubicBezTo>
                    <a:pt x="20" y="82"/>
                    <a:pt x="16" y="79"/>
                    <a:pt x="12" y="75"/>
                  </a:cubicBezTo>
                  <a:cubicBezTo>
                    <a:pt x="8" y="71"/>
                    <a:pt x="6" y="67"/>
                    <a:pt x="3" y="61"/>
                  </a:cubicBezTo>
                  <a:cubicBezTo>
                    <a:pt x="1" y="56"/>
                    <a:pt x="0" y="50"/>
                    <a:pt x="0" y="43"/>
                  </a:cubicBezTo>
                  <a:cubicBezTo>
                    <a:pt x="0" y="31"/>
                    <a:pt x="4" y="20"/>
                    <a:pt x="11" y="12"/>
                  </a:cubicBezTo>
                  <a:cubicBezTo>
                    <a:pt x="19" y="4"/>
                    <a:pt x="29" y="0"/>
                    <a:pt x="41" y="0"/>
                  </a:cubicBezTo>
                  <a:cubicBezTo>
                    <a:pt x="52" y="0"/>
                    <a:pt x="62" y="4"/>
                    <a:pt x="69" y="11"/>
                  </a:cubicBezTo>
                  <a:cubicBezTo>
                    <a:pt x="77" y="19"/>
                    <a:pt x="80" y="29"/>
                    <a:pt x="80" y="42"/>
                  </a:cubicBezTo>
                  <a:close/>
                  <a:moveTo>
                    <a:pt x="63" y="42"/>
                  </a:moveTo>
                  <a:cubicBezTo>
                    <a:pt x="63" y="38"/>
                    <a:pt x="63" y="34"/>
                    <a:pt x="62" y="29"/>
                  </a:cubicBezTo>
                  <a:cubicBezTo>
                    <a:pt x="61" y="25"/>
                    <a:pt x="60" y="21"/>
                    <a:pt x="58" y="18"/>
                  </a:cubicBezTo>
                  <a:cubicBezTo>
                    <a:pt x="56" y="14"/>
                    <a:pt x="54" y="11"/>
                    <a:pt x="51" y="9"/>
                  </a:cubicBezTo>
                  <a:cubicBezTo>
                    <a:pt x="48" y="7"/>
                    <a:pt x="45" y="6"/>
                    <a:pt x="41" y="6"/>
                  </a:cubicBezTo>
                  <a:cubicBezTo>
                    <a:pt x="36" y="6"/>
                    <a:pt x="33" y="7"/>
                    <a:pt x="30" y="9"/>
                  </a:cubicBezTo>
                  <a:cubicBezTo>
                    <a:pt x="27" y="11"/>
                    <a:pt x="24" y="14"/>
                    <a:pt x="22" y="18"/>
                  </a:cubicBezTo>
                  <a:cubicBezTo>
                    <a:pt x="21" y="21"/>
                    <a:pt x="19" y="25"/>
                    <a:pt x="19" y="29"/>
                  </a:cubicBezTo>
                  <a:cubicBezTo>
                    <a:pt x="18" y="34"/>
                    <a:pt x="17" y="38"/>
                    <a:pt x="17" y="42"/>
                  </a:cubicBezTo>
                  <a:cubicBezTo>
                    <a:pt x="17" y="47"/>
                    <a:pt x="18" y="52"/>
                    <a:pt x="19" y="57"/>
                  </a:cubicBezTo>
                  <a:cubicBezTo>
                    <a:pt x="20" y="61"/>
                    <a:pt x="21" y="65"/>
                    <a:pt x="23" y="69"/>
                  </a:cubicBezTo>
                  <a:cubicBezTo>
                    <a:pt x="25" y="72"/>
                    <a:pt x="27" y="75"/>
                    <a:pt x="30" y="77"/>
                  </a:cubicBezTo>
                  <a:cubicBezTo>
                    <a:pt x="33" y="79"/>
                    <a:pt x="36" y="80"/>
                    <a:pt x="41" y="80"/>
                  </a:cubicBezTo>
                  <a:cubicBezTo>
                    <a:pt x="48" y="80"/>
                    <a:pt x="53" y="77"/>
                    <a:pt x="57" y="70"/>
                  </a:cubicBezTo>
                  <a:cubicBezTo>
                    <a:pt x="61" y="64"/>
                    <a:pt x="63" y="54"/>
                    <a:pt x="6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34">
              <a:extLst>
                <a:ext uri="{FF2B5EF4-FFF2-40B4-BE49-F238E27FC236}">
                  <a16:creationId xmlns:a16="http://schemas.microsoft.com/office/drawing/2014/main" id="{07CBA2C3-9160-45FF-8AF7-FD6785DB0F27}"/>
                </a:ext>
              </a:extLst>
            </p:cNvPr>
            <p:cNvSpPr>
              <a:spLocks/>
            </p:cNvSpPr>
            <p:nvPr/>
          </p:nvSpPr>
          <p:spPr bwMode="auto">
            <a:xfrm>
              <a:off x="4063" y="2010"/>
              <a:ext cx="216" cy="200"/>
            </a:xfrm>
            <a:custGeom>
              <a:avLst/>
              <a:gdLst>
                <a:gd name="T0" fmla="*/ 91 w 91"/>
                <a:gd name="T1" fmla="*/ 84 h 84"/>
                <a:gd name="T2" fmla="*/ 51 w 91"/>
                <a:gd name="T3" fmla="*/ 84 h 84"/>
                <a:gd name="T4" fmla="*/ 51 w 91"/>
                <a:gd name="T5" fmla="*/ 79 h 84"/>
                <a:gd name="T6" fmla="*/ 55 w 91"/>
                <a:gd name="T7" fmla="*/ 78 h 84"/>
                <a:gd name="T8" fmla="*/ 59 w 91"/>
                <a:gd name="T9" fmla="*/ 78 h 84"/>
                <a:gd name="T10" fmla="*/ 62 w 91"/>
                <a:gd name="T11" fmla="*/ 75 h 84"/>
                <a:gd name="T12" fmla="*/ 64 w 91"/>
                <a:gd name="T13" fmla="*/ 70 h 84"/>
                <a:gd name="T14" fmla="*/ 64 w 91"/>
                <a:gd name="T15" fmla="*/ 28 h 84"/>
                <a:gd name="T16" fmla="*/ 59 w 91"/>
                <a:gd name="T17" fmla="*/ 15 h 84"/>
                <a:gd name="T18" fmla="*/ 49 w 91"/>
                <a:gd name="T19" fmla="*/ 10 h 84"/>
                <a:gd name="T20" fmla="*/ 41 w 91"/>
                <a:gd name="T21" fmla="*/ 11 h 84"/>
                <a:gd name="T22" fmla="*/ 35 w 91"/>
                <a:gd name="T23" fmla="*/ 15 h 84"/>
                <a:gd name="T24" fmla="*/ 30 w 91"/>
                <a:gd name="T25" fmla="*/ 19 h 84"/>
                <a:gd name="T26" fmla="*/ 28 w 91"/>
                <a:gd name="T27" fmla="*/ 22 h 84"/>
                <a:gd name="T28" fmla="*/ 28 w 91"/>
                <a:gd name="T29" fmla="*/ 69 h 84"/>
                <a:gd name="T30" fmla="*/ 29 w 91"/>
                <a:gd name="T31" fmla="*/ 74 h 84"/>
                <a:gd name="T32" fmla="*/ 33 w 91"/>
                <a:gd name="T33" fmla="*/ 77 h 84"/>
                <a:gd name="T34" fmla="*/ 36 w 91"/>
                <a:gd name="T35" fmla="*/ 78 h 84"/>
                <a:gd name="T36" fmla="*/ 41 w 91"/>
                <a:gd name="T37" fmla="*/ 79 h 84"/>
                <a:gd name="T38" fmla="*/ 41 w 91"/>
                <a:gd name="T39" fmla="*/ 84 h 84"/>
                <a:gd name="T40" fmla="*/ 0 w 91"/>
                <a:gd name="T41" fmla="*/ 84 h 84"/>
                <a:gd name="T42" fmla="*/ 0 w 91"/>
                <a:gd name="T43" fmla="*/ 79 h 84"/>
                <a:gd name="T44" fmla="*/ 4 w 91"/>
                <a:gd name="T45" fmla="*/ 78 h 84"/>
                <a:gd name="T46" fmla="*/ 8 w 91"/>
                <a:gd name="T47" fmla="*/ 78 h 84"/>
                <a:gd name="T48" fmla="*/ 11 w 91"/>
                <a:gd name="T49" fmla="*/ 75 h 84"/>
                <a:gd name="T50" fmla="*/ 13 w 91"/>
                <a:gd name="T51" fmla="*/ 70 h 84"/>
                <a:gd name="T52" fmla="*/ 13 w 91"/>
                <a:gd name="T53" fmla="*/ 20 h 84"/>
                <a:gd name="T54" fmla="*/ 11 w 91"/>
                <a:gd name="T55" fmla="*/ 14 h 84"/>
                <a:gd name="T56" fmla="*/ 8 w 91"/>
                <a:gd name="T57" fmla="*/ 11 h 84"/>
                <a:gd name="T58" fmla="*/ 4 w 91"/>
                <a:gd name="T59" fmla="*/ 9 h 84"/>
                <a:gd name="T60" fmla="*/ 0 w 91"/>
                <a:gd name="T61" fmla="*/ 8 h 84"/>
                <a:gd name="T62" fmla="*/ 0 w 91"/>
                <a:gd name="T63" fmla="*/ 3 h 84"/>
                <a:gd name="T64" fmla="*/ 27 w 91"/>
                <a:gd name="T65" fmla="*/ 1 h 84"/>
                <a:gd name="T66" fmla="*/ 28 w 91"/>
                <a:gd name="T67" fmla="*/ 2 h 84"/>
                <a:gd name="T68" fmla="*/ 28 w 91"/>
                <a:gd name="T69" fmla="*/ 14 h 84"/>
                <a:gd name="T70" fmla="*/ 28 w 91"/>
                <a:gd name="T71" fmla="*/ 14 h 84"/>
                <a:gd name="T72" fmla="*/ 33 w 91"/>
                <a:gd name="T73" fmla="*/ 9 h 84"/>
                <a:gd name="T74" fmla="*/ 39 w 91"/>
                <a:gd name="T75" fmla="*/ 5 h 84"/>
                <a:gd name="T76" fmla="*/ 46 w 91"/>
                <a:gd name="T77" fmla="*/ 1 h 84"/>
                <a:gd name="T78" fmla="*/ 56 w 91"/>
                <a:gd name="T79" fmla="*/ 0 h 84"/>
                <a:gd name="T80" fmla="*/ 73 w 91"/>
                <a:gd name="T81" fmla="*/ 7 h 84"/>
                <a:gd name="T82" fmla="*/ 79 w 91"/>
                <a:gd name="T83" fmla="*/ 27 h 84"/>
                <a:gd name="T84" fmla="*/ 79 w 91"/>
                <a:gd name="T85" fmla="*/ 69 h 84"/>
                <a:gd name="T86" fmla="*/ 80 w 91"/>
                <a:gd name="T87" fmla="*/ 74 h 84"/>
                <a:gd name="T88" fmla="*/ 84 w 91"/>
                <a:gd name="T89" fmla="*/ 77 h 84"/>
                <a:gd name="T90" fmla="*/ 87 w 91"/>
                <a:gd name="T91" fmla="*/ 78 h 84"/>
                <a:gd name="T92" fmla="*/ 91 w 91"/>
                <a:gd name="T93" fmla="*/ 79 h 84"/>
                <a:gd name="T94" fmla="*/ 91 w 91"/>
                <a:gd name="T9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 h="84">
                  <a:moveTo>
                    <a:pt x="91" y="84"/>
                  </a:moveTo>
                  <a:cubicBezTo>
                    <a:pt x="51" y="84"/>
                    <a:pt x="51" y="84"/>
                    <a:pt x="51" y="84"/>
                  </a:cubicBezTo>
                  <a:cubicBezTo>
                    <a:pt x="51" y="79"/>
                    <a:pt x="51" y="79"/>
                    <a:pt x="51" y="79"/>
                  </a:cubicBezTo>
                  <a:cubicBezTo>
                    <a:pt x="52" y="79"/>
                    <a:pt x="54" y="78"/>
                    <a:pt x="55" y="78"/>
                  </a:cubicBezTo>
                  <a:cubicBezTo>
                    <a:pt x="57" y="78"/>
                    <a:pt x="58" y="78"/>
                    <a:pt x="59" y="78"/>
                  </a:cubicBezTo>
                  <a:cubicBezTo>
                    <a:pt x="60" y="77"/>
                    <a:pt x="62" y="76"/>
                    <a:pt x="62" y="75"/>
                  </a:cubicBezTo>
                  <a:cubicBezTo>
                    <a:pt x="63" y="74"/>
                    <a:pt x="64" y="72"/>
                    <a:pt x="64" y="70"/>
                  </a:cubicBezTo>
                  <a:cubicBezTo>
                    <a:pt x="64" y="28"/>
                    <a:pt x="64" y="28"/>
                    <a:pt x="64" y="28"/>
                  </a:cubicBezTo>
                  <a:cubicBezTo>
                    <a:pt x="64" y="22"/>
                    <a:pt x="62" y="18"/>
                    <a:pt x="59" y="15"/>
                  </a:cubicBezTo>
                  <a:cubicBezTo>
                    <a:pt x="57" y="11"/>
                    <a:pt x="53" y="10"/>
                    <a:pt x="49" y="10"/>
                  </a:cubicBezTo>
                  <a:cubicBezTo>
                    <a:pt x="46" y="10"/>
                    <a:pt x="44" y="10"/>
                    <a:pt x="41" y="11"/>
                  </a:cubicBezTo>
                  <a:cubicBezTo>
                    <a:pt x="39" y="12"/>
                    <a:pt x="37" y="13"/>
                    <a:pt x="35" y="15"/>
                  </a:cubicBezTo>
                  <a:cubicBezTo>
                    <a:pt x="33" y="16"/>
                    <a:pt x="31" y="17"/>
                    <a:pt x="30" y="19"/>
                  </a:cubicBezTo>
                  <a:cubicBezTo>
                    <a:pt x="29" y="20"/>
                    <a:pt x="28" y="21"/>
                    <a:pt x="28" y="22"/>
                  </a:cubicBezTo>
                  <a:cubicBezTo>
                    <a:pt x="28" y="69"/>
                    <a:pt x="28" y="69"/>
                    <a:pt x="28" y="69"/>
                  </a:cubicBezTo>
                  <a:cubicBezTo>
                    <a:pt x="28" y="71"/>
                    <a:pt x="28" y="73"/>
                    <a:pt x="29" y="74"/>
                  </a:cubicBezTo>
                  <a:cubicBezTo>
                    <a:pt x="30" y="75"/>
                    <a:pt x="31" y="76"/>
                    <a:pt x="33" y="77"/>
                  </a:cubicBezTo>
                  <a:cubicBezTo>
                    <a:pt x="34" y="77"/>
                    <a:pt x="35" y="78"/>
                    <a:pt x="36" y="78"/>
                  </a:cubicBezTo>
                  <a:cubicBezTo>
                    <a:pt x="38" y="78"/>
                    <a:pt x="39" y="79"/>
                    <a:pt x="41" y="79"/>
                  </a:cubicBezTo>
                  <a:cubicBezTo>
                    <a:pt x="41" y="84"/>
                    <a:pt x="41" y="84"/>
                    <a:pt x="41" y="84"/>
                  </a:cubicBezTo>
                  <a:cubicBezTo>
                    <a:pt x="0" y="84"/>
                    <a:pt x="0" y="84"/>
                    <a:pt x="0" y="84"/>
                  </a:cubicBezTo>
                  <a:cubicBezTo>
                    <a:pt x="0" y="79"/>
                    <a:pt x="0" y="79"/>
                    <a:pt x="0" y="79"/>
                  </a:cubicBezTo>
                  <a:cubicBezTo>
                    <a:pt x="2" y="79"/>
                    <a:pt x="3" y="78"/>
                    <a:pt x="4" y="78"/>
                  </a:cubicBezTo>
                  <a:cubicBezTo>
                    <a:pt x="6" y="78"/>
                    <a:pt x="7" y="78"/>
                    <a:pt x="8" y="78"/>
                  </a:cubicBezTo>
                  <a:cubicBezTo>
                    <a:pt x="9" y="77"/>
                    <a:pt x="11" y="76"/>
                    <a:pt x="11" y="75"/>
                  </a:cubicBezTo>
                  <a:cubicBezTo>
                    <a:pt x="12" y="74"/>
                    <a:pt x="13" y="72"/>
                    <a:pt x="13" y="70"/>
                  </a:cubicBezTo>
                  <a:cubicBezTo>
                    <a:pt x="13" y="20"/>
                    <a:pt x="13" y="20"/>
                    <a:pt x="13" y="20"/>
                  </a:cubicBezTo>
                  <a:cubicBezTo>
                    <a:pt x="13" y="18"/>
                    <a:pt x="12" y="16"/>
                    <a:pt x="11" y="14"/>
                  </a:cubicBezTo>
                  <a:cubicBezTo>
                    <a:pt x="10" y="13"/>
                    <a:pt x="9" y="12"/>
                    <a:pt x="8" y="11"/>
                  </a:cubicBezTo>
                  <a:cubicBezTo>
                    <a:pt x="7" y="10"/>
                    <a:pt x="6" y="9"/>
                    <a:pt x="4" y="9"/>
                  </a:cubicBezTo>
                  <a:cubicBezTo>
                    <a:pt x="3" y="9"/>
                    <a:pt x="1" y="9"/>
                    <a:pt x="0" y="8"/>
                  </a:cubicBezTo>
                  <a:cubicBezTo>
                    <a:pt x="0" y="3"/>
                    <a:pt x="0" y="3"/>
                    <a:pt x="0" y="3"/>
                  </a:cubicBezTo>
                  <a:cubicBezTo>
                    <a:pt x="27" y="1"/>
                    <a:pt x="27" y="1"/>
                    <a:pt x="27" y="1"/>
                  </a:cubicBezTo>
                  <a:cubicBezTo>
                    <a:pt x="28" y="2"/>
                    <a:pt x="28" y="2"/>
                    <a:pt x="28" y="2"/>
                  </a:cubicBezTo>
                  <a:cubicBezTo>
                    <a:pt x="28" y="14"/>
                    <a:pt x="28" y="14"/>
                    <a:pt x="28" y="14"/>
                  </a:cubicBezTo>
                  <a:cubicBezTo>
                    <a:pt x="28" y="14"/>
                    <a:pt x="28" y="14"/>
                    <a:pt x="28" y="14"/>
                  </a:cubicBezTo>
                  <a:cubicBezTo>
                    <a:pt x="30" y="13"/>
                    <a:pt x="31" y="11"/>
                    <a:pt x="33" y="9"/>
                  </a:cubicBezTo>
                  <a:cubicBezTo>
                    <a:pt x="35" y="7"/>
                    <a:pt x="37" y="6"/>
                    <a:pt x="39" y="5"/>
                  </a:cubicBezTo>
                  <a:cubicBezTo>
                    <a:pt x="41" y="3"/>
                    <a:pt x="44" y="2"/>
                    <a:pt x="46" y="1"/>
                  </a:cubicBezTo>
                  <a:cubicBezTo>
                    <a:pt x="49" y="0"/>
                    <a:pt x="52" y="0"/>
                    <a:pt x="56" y="0"/>
                  </a:cubicBezTo>
                  <a:cubicBezTo>
                    <a:pt x="64" y="0"/>
                    <a:pt x="70" y="2"/>
                    <a:pt x="73" y="7"/>
                  </a:cubicBezTo>
                  <a:cubicBezTo>
                    <a:pt x="77" y="12"/>
                    <a:pt x="79" y="19"/>
                    <a:pt x="79" y="27"/>
                  </a:cubicBezTo>
                  <a:cubicBezTo>
                    <a:pt x="79" y="69"/>
                    <a:pt x="79" y="69"/>
                    <a:pt x="79" y="69"/>
                  </a:cubicBezTo>
                  <a:cubicBezTo>
                    <a:pt x="79" y="71"/>
                    <a:pt x="79" y="73"/>
                    <a:pt x="80" y="74"/>
                  </a:cubicBezTo>
                  <a:cubicBezTo>
                    <a:pt x="81" y="75"/>
                    <a:pt x="82" y="76"/>
                    <a:pt x="84" y="77"/>
                  </a:cubicBezTo>
                  <a:cubicBezTo>
                    <a:pt x="85" y="78"/>
                    <a:pt x="86" y="78"/>
                    <a:pt x="87" y="78"/>
                  </a:cubicBezTo>
                  <a:cubicBezTo>
                    <a:pt x="88" y="78"/>
                    <a:pt x="89" y="79"/>
                    <a:pt x="91" y="79"/>
                  </a:cubicBezTo>
                  <a:lnTo>
                    <a:pt x="9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35">
              <a:extLst>
                <a:ext uri="{FF2B5EF4-FFF2-40B4-BE49-F238E27FC236}">
                  <a16:creationId xmlns:a16="http://schemas.microsoft.com/office/drawing/2014/main" id="{65B477D9-0180-4C26-9C25-2F3AB54789EE}"/>
                </a:ext>
              </a:extLst>
            </p:cNvPr>
            <p:cNvSpPr>
              <a:spLocks noEditPoints="1"/>
            </p:cNvSpPr>
            <p:nvPr/>
          </p:nvSpPr>
          <p:spPr bwMode="auto">
            <a:xfrm>
              <a:off x="4282" y="1902"/>
              <a:ext cx="213" cy="312"/>
            </a:xfrm>
            <a:custGeom>
              <a:avLst/>
              <a:gdLst>
                <a:gd name="T0" fmla="*/ 90 w 90"/>
                <a:gd name="T1" fmla="*/ 128 h 131"/>
                <a:gd name="T2" fmla="*/ 61 w 90"/>
                <a:gd name="T3" fmla="*/ 129 h 131"/>
                <a:gd name="T4" fmla="*/ 60 w 90"/>
                <a:gd name="T5" fmla="*/ 128 h 131"/>
                <a:gd name="T6" fmla="*/ 60 w 90"/>
                <a:gd name="T7" fmla="*/ 121 h 131"/>
                <a:gd name="T8" fmla="*/ 60 w 90"/>
                <a:gd name="T9" fmla="*/ 120 h 131"/>
                <a:gd name="T10" fmla="*/ 49 w 90"/>
                <a:gd name="T11" fmla="*/ 128 h 131"/>
                <a:gd name="T12" fmla="*/ 36 w 90"/>
                <a:gd name="T13" fmla="*/ 131 h 131"/>
                <a:gd name="T14" fmla="*/ 22 w 90"/>
                <a:gd name="T15" fmla="*/ 128 h 131"/>
                <a:gd name="T16" fmla="*/ 11 w 90"/>
                <a:gd name="T17" fmla="*/ 120 h 131"/>
                <a:gd name="T18" fmla="*/ 3 w 90"/>
                <a:gd name="T19" fmla="*/ 106 h 131"/>
                <a:gd name="T20" fmla="*/ 0 w 90"/>
                <a:gd name="T21" fmla="*/ 88 h 131"/>
                <a:gd name="T22" fmla="*/ 3 w 90"/>
                <a:gd name="T23" fmla="*/ 71 h 131"/>
                <a:gd name="T24" fmla="*/ 12 w 90"/>
                <a:gd name="T25" fmla="*/ 57 h 131"/>
                <a:gd name="T26" fmla="*/ 24 w 90"/>
                <a:gd name="T27" fmla="*/ 48 h 131"/>
                <a:gd name="T28" fmla="*/ 39 w 90"/>
                <a:gd name="T29" fmla="*/ 45 h 131"/>
                <a:gd name="T30" fmla="*/ 51 w 90"/>
                <a:gd name="T31" fmla="*/ 46 h 131"/>
                <a:gd name="T32" fmla="*/ 60 w 90"/>
                <a:gd name="T33" fmla="*/ 50 h 131"/>
                <a:gd name="T34" fmla="*/ 60 w 90"/>
                <a:gd name="T35" fmla="*/ 21 h 131"/>
                <a:gd name="T36" fmla="*/ 59 w 90"/>
                <a:gd name="T37" fmla="*/ 15 h 131"/>
                <a:gd name="T38" fmla="*/ 56 w 90"/>
                <a:gd name="T39" fmla="*/ 11 h 131"/>
                <a:gd name="T40" fmla="*/ 49 w 90"/>
                <a:gd name="T41" fmla="*/ 8 h 131"/>
                <a:gd name="T42" fmla="*/ 41 w 90"/>
                <a:gd name="T43" fmla="*/ 7 h 131"/>
                <a:gd name="T44" fmla="*/ 41 w 90"/>
                <a:gd name="T45" fmla="*/ 2 h 131"/>
                <a:gd name="T46" fmla="*/ 74 w 90"/>
                <a:gd name="T47" fmla="*/ 0 h 131"/>
                <a:gd name="T48" fmla="*/ 76 w 90"/>
                <a:gd name="T49" fmla="*/ 2 h 131"/>
                <a:gd name="T50" fmla="*/ 76 w 90"/>
                <a:gd name="T51" fmla="*/ 112 h 131"/>
                <a:gd name="T52" fmla="*/ 77 w 90"/>
                <a:gd name="T53" fmla="*/ 117 h 131"/>
                <a:gd name="T54" fmla="*/ 80 w 90"/>
                <a:gd name="T55" fmla="*/ 121 h 131"/>
                <a:gd name="T56" fmla="*/ 85 w 90"/>
                <a:gd name="T57" fmla="*/ 122 h 131"/>
                <a:gd name="T58" fmla="*/ 90 w 90"/>
                <a:gd name="T59" fmla="*/ 122 h 131"/>
                <a:gd name="T60" fmla="*/ 90 w 90"/>
                <a:gd name="T61" fmla="*/ 128 h 131"/>
                <a:gd name="T62" fmla="*/ 60 w 90"/>
                <a:gd name="T63" fmla="*/ 113 h 131"/>
                <a:gd name="T64" fmla="*/ 60 w 90"/>
                <a:gd name="T65" fmla="*/ 65 h 131"/>
                <a:gd name="T66" fmla="*/ 58 w 90"/>
                <a:gd name="T67" fmla="*/ 61 h 131"/>
                <a:gd name="T68" fmla="*/ 54 w 90"/>
                <a:gd name="T69" fmla="*/ 56 h 131"/>
                <a:gd name="T70" fmla="*/ 48 w 90"/>
                <a:gd name="T71" fmla="*/ 53 h 131"/>
                <a:gd name="T72" fmla="*/ 41 w 90"/>
                <a:gd name="T73" fmla="*/ 51 h 131"/>
                <a:gd name="T74" fmla="*/ 32 w 90"/>
                <a:gd name="T75" fmla="*/ 54 h 131"/>
                <a:gd name="T76" fmla="*/ 24 w 90"/>
                <a:gd name="T77" fmla="*/ 61 h 131"/>
                <a:gd name="T78" fmla="*/ 19 w 90"/>
                <a:gd name="T79" fmla="*/ 73 h 131"/>
                <a:gd name="T80" fmla="*/ 18 w 90"/>
                <a:gd name="T81" fmla="*/ 89 h 131"/>
                <a:gd name="T82" fmla="*/ 19 w 90"/>
                <a:gd name="T83" fmla="*/ 102 h 131"/>
                <a:gd name="T84" fmla="*/ 23 w 90"/>
                <a:gd name="T85" fmla="*/ 112 h 131"/>
                <a:gd name="T86" fmla="*/ 31 w 90"/>
                <a:gd name="T87" fmla="*/ 120 h 131"/>
                <a:gd name="T88" fmla="*/ 42 w 90"/>
                <a:gd name="T89" fmla="*/ 123 h 131"/>
                <a:gd name="T90" fmla="*/ 53 w 90"/>
                <a:gd name="T91" fmla="*/ 120 h 131"/>
                <a:gd name="T92" fmla="*/ 60 w 90"/>
                <a:gd name="T93" fmla="*/ 11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31">
                  <a:moveTo>
                    <a:pt x="90" y="128"/>
                  </a:moveTo>
                  <a:cubicBezTo>
                    <a:pt x="61" y="129"/>
                    <a:pt x="61" y="129"/>
                    <a:pt x="61" y="129"/>
                  </a:cubicBezTo>
                  <a:cubicBezTo>
                    <a:pt x="60" y="128"/>
                    <a:pt x="60" y="128"/>
                    <a:pt x="60" y="128"/>
                  </a:cubicBezTo>
                  <a:cubicBezTo>
                    <a:pt x="60" y="121"/>
                    <a:pt x="60" y="121"/>
                    <a:pt x="60" y="121"/>
                  </a:cubicBezTo>
                  <a:cubicBezTo>
                    <a:pt x="60" y="120"/>
                    <a:pt x="60" y="120"/>
                    <a:pt x="60" y="120"/>
                  </a:cubicBezTo>
                  <a:cubicBezTo>
                    <a:pt x="57" y="124"/>
                    <a:pt x="53" y="126"/>
                    <a:pt x="49" y="128"/>
                  </a:cubicBezTo>
                  <a:cubicBezTo>
                    <a:pt x="45" y="130"/>
                    <a:pt x="40" y="131"/>
                    <a:pt x="36" y="131"/>
                  </a:cubicBezTo>
                  <a:cubicBezTo>
                    <a:pt x="31" y="131"/>
                    <a:pt x="27" y="130"/>
                    <a:pt x="22" y="128"/>
                  </a:cubicBezTo>
                  <a:cubicBezTo>
                    <a:pt x="18" y="126"/>
                    <a:pt x="14" y="123"/>
                    <a:pt x="11" y="120"/>
                  </a:cubicBezTo>
                  <a:cubicBezTo>
                    <a:pt x="8" y="116"/>
                    <a:pt x="5" y="111"/>
                    <a:pt x="3" y="106"/>
                  </a:cubicBezTo>
                  <a:cubicBezTo>
                    <a:pt x="1" y="100"/>
                    <a:pt x="0" y="94"/>
                    <a:pt x="0" y="88"/>
                  </a:cubicBezTo>
                  <a:cubicBezTo>
                    <a:pt x="0" y="82"/>
                    <a:pt x="1" y="76"/>
                    <a:pt x="3" y="71"/>
                  </a:cubicBezTo>
                  <a:cubicBezTo>
                    <a:pt x="5" y="66"/>
                    <a:pt x="8" y="61"/>
                    <a:pt x="12" y="57"/>
                  </a:cubicBezTo>
                  <a:cubicBezTo>
                    <a:pt x="15" y="53"/>
                    <a:pt x="19" y="50"/>
                    <a:pt x="24" y="48"/>
                  </a:cubicBezTo>
                  <a:cubicBezTo>
                    <a:pt x="29" y="46"/>
                    <a:pt x="34" y="45"/>
                    <a:pt x="39" y="45"/>
                  </a:cubicBezTo>
                  <a:cubicBezTo>
                    <a:pt x="43" y="45"/>
                    <a:pt x="47" y="45"/>
                    <a:pt x="51" y="46"/>
                  </a:cubicBezTo>
                  <a:cubicBezTo>
                    <a:pt x="54" y="47"/>
                    <a:pt x="57" y="49"/>
                    <a:pt x="60" y="50"/>
                  </a:cubicBezTo>
                  <a:cubicBezTo>
                    <a:pt x="60" y="21"/>
                    <a:pt x="60" y="21"/>
                    <a:pt x="60" y="21"/>
                  </a:cubicBezTo>
                  <a:cubicBezTo>
                    <a:pt x="60" y="19"/>
                    <a:pt x="60" y="17"/>
                    <a:pt x="59" y="15"/>
                  </a:cubicBezTo>
                  <a:cubicBezTo>
                    <a:pt x="58" y="13"/>
                    <a:pt x="57" y="12"/>
                    <a:pt x="56" y="11"/>
                  </a:cubicBezTo>
                  <a:cubicBezTo>
                    <a:pt x="54" y="10"/>
                    <a:pt x="52" y="9"/>
                    <a:pt x="49" y="8"/>
                  </a:cubicBezTo>
                  <a:cubicBezTo>
                    <a:pt x="47" y="8"/>
                    <a:pt x="44" y="8"/>
                    <a:pt x="41" y="7"/>
                  </a:cubicBezTo>
                  <a:cubicBezTo>
                    <a:pt x="41" y="2"/>
                    <a:pt x="41" y="2"/>
                    <a:pt x="41" y="2"/>
                  </a:cubicBezTo>
                  <a:cubicBezTo>
                    <a:pt x="74" y="0"/>
                    <a:pt x="74" y="0"/>
                    <a:pt x="74" y="0"/>
                  </a:cubicBezTo>
                  <a:cubicBezTo>
                    <a:pt x="76" y="2"/>
                    <a:pt x="76" y="2"/>
                    <a:pt x="76" y="2"/>
                  </a:cubicBezTo>
                  <a:cubicBezTo>
                    <a:pt x="76" y="112"/>
                    <a:pt x="76" y="112"/>
                    <a:pt x="76" y="112"/>
                  </a:cubicBezTo>
                  <a:cubicBezTo>
                    <a:pt x="76" y="114"/>
                    <a:pt x="76" y="116"/>
                    <a:pt x="77" y="117"/>
                  </a:cubicBezTo>
                  <a:cubicBezTo>
                    <a:pt x="78" y="118"/>
                    <a:pt x="79" y="120"/>
                    <a:pt x="80" y="121"/>
                  </a:cubicBezTo>
                  <a:cubicBezTo>
                    <a:pt x="81" y="121"/>
                    <a:pt x="83" y="122"/>
                    <a:pt x="85" y="122"/>
                  </a:cubicBezTo>
                  <a:cubicBezTo>
                    <a:pt x="87" y="122"/>
                    <a:pt x="88" y="122"/>
                    <a:pt x="90" y="122"/>
                  </a:cubicBezTo>
                  <a:lnTo>
                    <a:pt x="90" y="128"/>
                  </a:lnTo>
                  <a:close/>
                  <a:moveTo>
                    <a:pt x="60" y="113"/>
                  </a:moveTo>
                  <a:cubicBezTo>
                    <a:pt x="60" y="65"/>
                    <a:pt x="60" y="65"/>
                    <a:pt x="60" y="65"/>
                  </a:cubicBezTo>
                  <a:cubicBezTo>
                    <a:pt x="60" y="64"/>
                    <a:pt x="59" y="62"/>
                    <a:pt x="58" y="61"/>
                  </a:cubicBezTo>
                  <a:cubicBezTo>
                    <a:pt x="57" y="59"/>
                    <a:pt x="56" y="57"/>
                    <a:pt x="54" y="56"/>
                  </a:cubicBezTo>
                  <a:cubicBezTo>
                    <a:pt x="53" y="55"/>
                    <a:pt x="51" y="53"/>
                    <a:pt x="48" y="53"/>
                  </a:cubicBezTo>
                  <a:cubicBezTo>
                    <a:pt x="46" y="52"/>
                    <a:pt x="44" y="51"/>
                    <a:pt x="41" y="51"/>
                  </a:cubicBezTo>
                  <a:cubicBezTo>
                    <a:pt x="38" y="51"/>
                    <a:pt x="35" y="52"/>
                    <a:pt x="32" y="54"/>
                  </a:cubicBezTo>
                  <a:cubicBezTo>
                    <a:pt x="29" y="55"/>
                    <a:pt x="26" y="58"/>
                    <a:pt x="24" y="61"/>
                  </a:cubicBezTo>
                  <a:cubicBezTo>
                    <a:pt x="22" y="64"/>
                    <a:pt x="21" y="68"/>
                    <a:pt x="19" y="73"/>
                  </a:cubicBezTo>
                  <a:cubicBezTo>
                    <a:pt x="18" y="78"/>
                    <a:pt x="18" y="83"/>
                    <a:pt x="18" y="89"/>
                  </a:cubicBezTo>
                  <a:cubicBezTo>
                    <a:pt x="18" y="94"/>
                    <a:pt x="18" y="98"/>
                    <a:pt x="19" y="102"/>
                  </a:cubicBezTo>
                  <a:cubicBezTo>
                    <a:pt x="20" y="105"/>
                    <a:pt x="21" y="109"/>
                    <a:pt x="23" y="112"/>
                  </a:cubicBezTo>
                  <a:cubicBezTo>
                    <a:pt x="25" y="115"/>
                    <a:pt x="28" y="118"/>
                    <a:pt x="31" y="120"/>
                  </a:cubicBezTo>
                  <a:cubicBezTo>
                    <a:pt x="34" y="122"/>
                    <a:pt x="38" y="123"/>
                    <a:pt x="42" y="123"/>
                  </a:cubicBezTo>
                  <a:cubicBezTo>
                    <a:pt x="46" y="123"/>
                    <a:pt x="50" y="122"/>
                    <a:pt x="53" y="120"/>
                  </a:cubicBezTo>
                  <a:cubicBezTo>
                    <a:pt x="56" y="118"/>
                    <a:pt x="58" y="116"/>
                    <a:pt x="60"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58" name="Line">
            <a:extLst>
              <a:ext uri="{FF2B5EF4-FFF2-40B4-BE49-F238E27FC236}">
                <a16:creationId xmlns:a16="http://schemas.microsoft.com/office/drawing/2014/main" id="{713A1F8E-30D2-496A-BB37-D76FBDD2181D}"/>
              </a:ext>
            </a:extLst>
          </p:cNvPr>
          <p:cNvSpPr/>
          <p:nvPr/>
        </p:nvSpPr>
        <p:spPr>
          <a:xfrm>
            <a:off x="371475" y="1268413"/>
            <a:ext cx="11449050" cy="0"/>
          </a:xfrm>
          <a:prstGeom prst="line">
            <a:avLst/>
          </a:prstGeom>
          <a:ln w="19050">
            <a:solidFill>
              <a:srgbClr val="FFFFFF"/>
            </a:solidFill>
          </a:ln>
        </p:spPr>
        <p:txBody>
          <a:bodyPr lIns="22859" tIns="22859" rIns="22859" bIns="22859"/>
          <a:lstStyle/>
          <a:p>
            <a:endParaRPr sz="800" dirty="0"/>
          </a:p>
        </p:txBody>
      </p:sp>
      <p:sp>
        <p:nvSpPr>
          <p:cNvPr id="4" name="Title 2">
            <a:extLst>
              <a:ext uri="{FF2B5EF4-FFF2-40B4-BE49-F238E27FC236}">
                <a16:creationId xmlns:a16="http://schemas.microsoft.com/office/drawing/2014/main" id="{80F3D5A1-B07B-40F6-851B-3C197F347373}"/>
              </a:ext>
            </a:extLst>
          </p:cNvPr>
          <p:cNvSpPr txBox="1">
            <a:spLocks/>
          </p:cNvSpPr>
          <p:nvPr/>
        </p:nvSpPr>
        <p:spPr>
          <a:xfrm>
            <a:off x="9876525" y="3704273"/>
            <a:ext cx="1944000" cy="492443"/>
          </a:xfrm>
          <a:prstGeom prst="rect">
            <a:avLst/>
          </a:prstGeom>
        </p:spPr>
        <p:txBody>
          <a:bodyPr wrap="square" lIns="0" tIns="0" rIns="0" bIns="0" anchor="ctr">
            <a:spAutoFit/>
          </a:bodyPr>
          <a:lstStyle>
            <a:lvl1pPr algn="l" defTabSz="609585" rtl="0" eaLnBrk="1" latinLnBrk="0" hangingPunct="1">
              <a:lnSpc>
                <a:spcPct val="90000"/>
              </a:lnSpc>
              <a:spcBef>
                <a:spcPct val="0"/>
              </a:spcBef>
              <a:buNone/>
              <a:defRPr lang="en-US" sz="4000" b="1" kern="1200">
                <a:solidFill>
                  <a:schemeClr val="bg2"/>
                </a:solidFill>
                <a:latin typeface="Arial" pitchFamily="34" charset="0"/>
                <a:ea typeface="+mj-ea"/>
                <a:cs typeface="Arial" pitchFamily="34" charset="0"/>
              </a:defRPr>
            </a:lvl1pPr>
          </a:lstStyle>
          <a:p>
            <a:pPr>
              <a:lnSpc>
                <a:spcPct val="100000"/>
              </a:lnSpc>
            </a:pPr>
            <a:r>
              <a:rPr lang="en-GB" sz="1600" dirty="0">
                <a:solidFill>
                  <a:schemeClr val="bg1"/>
                </a:solidFill>
                <a:ea typeface="Arial"/>
                <a:cs typeface="Arial"/>
                <a:sym typeface="Arial"/>
              </a:rPr>
              <a:t>Meabh Quoirin </a:t>
            </a:r>
          </a:p>
          <a:p>
            <a:pPr>
              <a:lnSpc>
                <a:spcPct val="100000"/>
              </a:lnSpc>
            </a:pPr>
            <a:r>
              <a:rPr lang="en-GB" sz="1600" b="0" dirty="0">
                <a:solidFill>
                  <a:schemeClr val="bg1"/>
                </a:solidFill>
                <a:ea typeface="Arial"/>
                <a:cs typeface="Arial"/>
                <a:sym typeface="Arial"/>
              </a:rPr>
              <a:t>Co-Owner &amp; CEO</a:t>
            </a:r>
          </a:p>
        </p:txBody>
      </p:sp>
      <p:sp>
        <p:nvSpPr>
          <p:cNvPr id="6" name="Title 2">
            <a:extLst>
              <a:ext uri="{FF2B5EF4-FFF2-40B4-BE49-F238E27FC236}">
                <a16:creationId xmlns:a16="http://schemas.microsoft.com/office/drawing/2014/main" id="{67118ED3-9980-46C8-926F-44E17EC5A3D1}"/>
              </a:ext>
            </a:extLst>
          </p:cNvPr>
          <p:cNvSpPr txBox="1">
            <a:spLocks/>
          </p:cNvSpPr>
          <p:nvPr/>
        </p:nvSpPr>
        <p:spPr>
          <a:xfrm>
            <a:off x="9876525" y="5018706"/>
            <a:ext cx="1944000" cy="492443"/>
          </a:xfrm>
          <a:prstGeom prst="rect">
            <a:avLst/>
          </a:prstGeom>
        </p:spPr>
        <p:txBody>
          <a:bodyPr wrap="square" lIns="0" tIns="0" rIns="0" bIns="0" anchor="ctr">
            <a:spAutoFit/>
          </a:bodyPr>
          <a:lstStyle>
            <a:lvl1pPr algn="l" defTabSz="609585" rtl="0" eaLnBrk="1" latinLnBrk="0" hangingPunct="1">
              <a:lnSpc>
                <a:spcPct val="90000"/>
              </a:lnSpc>
              <a:spcBef>
                <a:spcPct val="0"/>
              </a:spcBef>
              <a:buNone/>
              <a:defRPr lang="en-US" sz="4000" b="1" kern="1200">
                <a:solidFill>
                  <a:schemeClr val="bg2"/>
                </a:solidFill>
                <a:latin typeface="Arial" pitchFamily="34" charset="0"/>
                <a:ea typeface="+mj-ea"/>
                <a:cs typeface="Arial" pitchFamily="34" charset="0"/>
              </a:defRPr>
            </a:lvl1pPr>
          </a:lstStyle>
          <a:p>
            <a:pPr>
              <a:lnSpc>
                <a:spcPct val="100000"/>
              </a:lnSpc>
            </a:pPr>
            <a:r>
              <a:rPr lang="en-GB" sz="1600" dirty="0">
                <a:solidFill>
                  <a:schemeClr val="bg1"/>
                </a:solidFill>
                <a:ea typeface="Arial"/>
                <a:cs typeface="Arial"/>
                <a:sym typeface="Arial"/>
              </a:rPr>
              <a:t>Josh McBain</a:t>
            </a:r>
          </a:p>
          <a:p>
            <a:pPr>
              <a:lnSpc>
                <a:spcPct val="100000"/>
              </a:lnSpc>
            </a:pPr>
            <a:r>
              <a:rPr lang="en-GB" sz="1600" b="0" dirty="0">
                <a:solidFill>
                  <a:schemeClr val="bg1"/>
                </a:solidFill>
                <a:ea typeface="Arial"/>
                <a:cs typeface="Arial"/>
                <a:sym typeface="Arial"/>
              </a:rPr>
              <a:t>Consultancy Director</a:t>
            </a:r>
          </a:p>
        </p:txBody>
      </p:sp>
      <p:pic>
        <p:nvPicPr>
          <p:cNvPr id="8" name="Picture 7">
            <a:extLst>
              <a:ext uri="{FF2B5EF4-FFF2-40B4-BE49-F238E27FC236}">
                <a16:creationId xmlns:a16="http://schemas.microsoft.com/office/drawing/2014/main" id="{46EFB9FA-C29D-47A5-8902-B9113CE4D9D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5434" y="4652925"/>
            <a:ext cx="1224000" cy="1224000"/>
          </a:xfrm>
          <a:prstGeom prst="rect">
            <a:avLst/>
          </a:prstGeom>
        </p:spPr>
      </p:pic>
      <p:pic>
        <p:nvPicPr>
          <p:cNvPr id="12" name="Picture 11">
            <a:extLst>
              <a:ext uri="{FF2B5EF4-FFF2-40B4-BE49-F238E27FC236}">
                <a16:creationId xmlns:a16="http://schemas.microsoft.com/office/drawing/2014/main" id="{92C271AF-CAF8-4A3D-A394-17015462768E}"/>
              </a:ext>
            </a:extLst>
          </p:cNvPr>
          <p:cNvPicPr>
            <a:picLocks noChangeAspect="1"/>
          </p:cNvPicPr>
          <p:nvPr/>
        </p:nvPicPr>
        <p:blipFill rotWithShape="1">
          <a:blip r:embed="rId5">
            <a:extLst>
              <a:ext uri="{28A0092B-C50C-407E-A947-70E740481C1C}">
                <a14:useLocalDpi xmlns:a14="http://schemas.microsoft.com/office/drawing/2010/main" val="0"/>
              </a:ext>
            </a:extLst>
          </a:blip>
          <a:srcRect l="1" r="20473"/>
          <a:stretch/>
        </p:blipFill>
        <p:spPr>
          <a:xfrm>
            <a:off x="8435410" y="3338494"/>
            <a:ext cx="1216767" cy="1224000"/>
          </a:xfrm>
          <a:prstGeom prst="rect">
            <a:avLst/>
          </a:prstGeom>
        </p:spPr>
      </p:pic>
      <p:sp>
        <p:nvSpPr>
          <p:cNvPr id="62" name="Text Placeholder 15">
            <a:extLst>
              <a:ext uri="{FF2B5EF4-FFF2-40B4-BE49-F238E27FC236}">
                <a16:creationId xmlns:a16="http://schemas.microsoft.com/office/drawing/2014/main" id="{1C8AD03C-2510-45F7-8E51-A125CED745FB}"/>
              </a:ext>
            </a:extLst>
          </p:cNvPr>
          <p:cNvSpPr>
            <a:spLocks noGrp="1"/>
          </p:cNvSpPr>
          <p:nvPr>
            <p:ph type="body" sz="quarter" idx="11"/>
          </p:nvPr>
        </p:nvSpPr>
        <p:spPr>
          <a:xfrm>
            <a:off x="371475" y="2024063"/>
            <a:ext cx="5724525" cy="387798"/>
          </a:xfrm>
        </p:spPr>
        <p:txBody>
          <a:bodyPr/>
          <a:lstStyle/>
          <a:p>
            <a:r>
              <a:rPr lang="en-GB" sz="2800" dirty="0">
                <a:sym typeface="Helvetica Neue Medium"/>
              </a:rPr>
              <a:t>A new 2030 vision for:</a:t>
            </a:r>
            <a:endParaRPr lang="en-GB" sz="2800" dirty="0"/>
          </a:p>
        </p:txBody>
      </p:sp>
      <p:pic>
        <p:nvPicPr>
          <p:cNvPr id="1026" name="Picture 2" descr="ipa-logo - Social Media Week Bristol">
            <a:extLst>
              <a:ext uri="{FF2B5EF4-FFF2-40B4-BE49-F238E27FC236}">
                <a16:creationId xmlns:a16="http://schemas.microsoft.com/office/drawing/2014/main" id="{46A71C3B-4543-45EB-B20F-E8364A701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2108" y="241861"/>
            <a:ext cx="795337" cy="79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446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CF9E588-7666-450C-9A5A-06BDDF010716}"/>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FB820355-5DDF-4FFC-BD26-098FFD9B6083}"/>
              </a:ext>
            </a:extLst>
          </p:cNvPr>
          <p:cNvSpPr>
            <a:spLocks noGrp="1"/>
          </p:cNvSpPr>
          <p:nvPr>
            <p:ph type="body" sz="quarter" idx="11"/>
          </p:nvPr>
        </p:nvSpPr>
        <p:spPr/>
        <p:txBody>
          <a:bodyPr/>
          <a:lstStyle/>
          <a:p>
            <a:r>
              <a:rPr lang="en-GB" dirty="0"/>
              <a:t>IPA Business Growth Conference </a:t>
            </a:r>
          </a:p>
        </p:txBody>
      </p:sp>
      <p:sp>
        <p:nvSpPr>
          <p:cNvPr id="7" name="Title 6">
            <a:extLst>
              <a:ext uri="{FF2B5EF4-FFF2-40B4-BE49-F238E27FC236}">
                <a16:creationId xmlns:a16="http://schemas.microsoft.com/office/drawing/2014/main" id="{F7E973B2-2E3E-4E09-953D-16054E3003C9}"/>
              </a:ext>
            </a:extLst>
          </p:cNvPr>
          <p:cNvSpPr>
            <a:spLocks noGrp="1"/>
          </p:cNvSpPr>
          <p:nvPr>
            <p:ph type="title"/>
          </p:nvPr>
        </p:nvSpPr>
        <p:spPr>
          <a:xfrm>
            <a:off x="371477" y="1412875"/>
            <a:ext cx="4990264" cy="553998"/>
          </a:xfrm>
        </p:spPr>
        <p:txBody>
          <a:bodyPr/>
          <a:lstStyle/>
          <a:p>
            <a:r>
              <a:rPr lang="en-US" dirty="0">
                <a:solidFill>
                  <a:schemeClr val="tx1"/>
                </a:solidFill>
              </a:rPr>
              <a:t>Impact of COVID-19</a:t>
            </a:r>
            <a:endParaRPr lang="en-GB" dirty="0"/>
          </a:p>
        </p:txBody>
      </p:sp>
      <p:sp>
        <p:nvSpPr>
          <p:cNvPr id="6" name="Content Placeholder 5">
            <a:extLst>
              <a:ext uri="{FF2B5EF4-FFF2-40B4-BE49-F238E27FC236}">
                <a16:creationId xmlns:a16="http://schemas.microsoft.com/office/drawing/2014/main" id="{60B727FF-68C0-414C-9B71-5B4868F191B3}"/>
              </a:ext>
            </a:extLst>
          </p:cNvPr>
          <p:cNvSpPr txBox="1">
            <a:spLocks/>
          </p:cNvSpPr>
          <p:nvPr/>
        </p:nvSpPr>
        <p:spPr>
          <a:xfrm>
            <a:off x="8392284" y="1689874"/>
            <a:ext cx="3204246" cy="2723823"/>
          </a:xfrm>
          <a:prstGeom prst="rect">
            <a:avLst/>
          </a:prstGeom>
        </p:spPr>
        <p:txBody>
          <a:bodyPr wrap="square" lIns="0" tIns="0" rIns="0" bIns="0">
            <a:spAutoFit/>
          </a:bodyPr>
          <a:lstStyle>
            <a:lvl1pPr marL="180975" indent="-180975" algn="l" defTabSz="609585" rtl="0" eaLnBrk="1" latinLnBrk="0" hangingPunct="1">
              <a:lnSpc>
                <a:spcPct val="90000"/>
              </a:lnSpc>
              <a:spcBef>
                <a:spcPts val="0"/>
              </a:spcBef>
              <a:spcAft>
                <a:spcPts val="1800"/>
              </a:spcAft>
              <a:buClr>
                <a:schemeClr val="bg2"/>
              </a:buClr>
              <a:buFont typeface="Arial" panose="020B0604020202020204" pitchFamily="34" charset="0"/>
              <a:buChar char="−"/>
              <a:defRPr lang="en-GB" sz="1600" kern="1200" baseline="0">
                <a:solidFill>
                  <a:schemeClr val="tx1">
                    <a:lumMod val="65000"/>
                    <a:lumOff val="35000"/>
                  </a:schemeClr>
                </a:solidFill>
                <a:latin typeface="Arial" pitchFamily="34" charset="0"/>
                <a:ea typeface="+mn-ea"/>
                <a:cs typeface="Arial" pitchFamily="34" charset="0"/>
              </a:defRPr>
            </a:lvl1pPr>
            <a:lvl2pPr marL="361950" indent="-180975" algn="l" defTabSz="609585" rtl="0" eaLnBrk="1" latinLnBrk="0" hangingPunct="1">
              <a:lnSpc>
                <a:spcPct val="90000"/>
              </a:lnSpc>
              <a:spcBef>
                <a:spcPts val="0"/>
              </a:spcBef>
              <a:spcAft>
                <a:spcPts val="1800"/>
              </a:spcAft>
              <a:buClr>
                <a:schemeClr val="tx1"/>
              </a:buClr>
              <a:buFont typeface="Arial" panose="020B0604020202020204" pitchFamily="34" charset="0"/>
              <a:buChar char="−"/>
              <a:tabLst/>
              <a:defRPr lang="en-US" sz="1600" kern="1200">
                <a:solidFill>
                  <a:schemeClr val="tx1">
                    <a:lumMod val="65000"/>
                    <a:lumOff val="35000"/>
                  </a:schemeClr>
                </a:solidFill>
                <a:latin typeface="Arial" pitchFamily="34" charset="0"/>
                <a:ea typeface="+mn-ea"/>
                <a:cs typeface="Arial" pitchFamily="34" charset="0"/>
              </a:defRPr>
            </a:lvl2pPr>
            <a:lvl3pPr marL="1310185" indent="-355591" algn="l" defTabSz="609585" rtl="0" eaLnBrk="1" latinLnBrk="0" hangingPunct="1">
              <a:spcBef>
                <a:spcPct val="20000"/>
              </a:spcBef>
              <a:buClrTx/>
              <a:buFont typeface="Wingdings 3" pitchFamily="18" charset="2"/>
              <a:buChar char=""/>
              <a:defRPr sz="3200" kern="1200">
                <a:solidFill>
                  <a:schemeClr val="tx1">
                    <a:lumMod val="65000"/>
                    <a:lumOff val="35000"/>
                  </a:schemeClr>
                </a:solidFill>
                <a:latin typeface="Arial" pitchFamily="34" charset="0"/>
                <a:ea typeface="+mn-ea"/>
                <a:cs typeface="Arial" pitchFamily="34" charset="0"/>
              </a:defRPr>
            </a:lvl3pPr>
            <a:lvl4pPr marL="2133547"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4pPr>
            <a:lvl5pPr marL="2743131" indent="-304792" algn="l" defTabSz="609585" rtl="0" eaLnBrk="1" latinLnBrk="0" hangingPunct="1">
              <a:spcBef>
                <a:spcPct val="20000"/>
              </a:spcBef>
              <a:buFont typeface="Arial"/>
              <a:buChar char="»"/>
              <a:defRPr sz="2667" kern="1200">
                <a:solidFill>
                  <a:schemeClr val="tx1">
                    <a:lumMod val="50000"/>
                    <a:lumOff val="50000"/>
                  </a:schemeClr>
                </a:solidFill>
                <a:latin typeface="Arial" pitchFamily="34" charset="0"/>
                <a:ea typeface="+mn-ea"/>
                <a:cs typeface="Arial"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lang="en-GB" sz="2000" b="1" dirty="0">
                <a:solidFill>
                  <a:schemeClr val="tx1"/>
                </a:solidFill>
                <a:latin typeface="+mn-lt"/>
              </a:rPr>
              <a:t>How to read this map…</a:t>
            </a:r>
          </a:p>
          <a:p>
            <a:pPr marL="0" marR="0" lvl="0" indent="0" algn="l" defTabSz="609585" rtl="0" eaLnBrk="1" fontAlgn="auto" latinLnBrk="0" hangingPunct="1">
              <a:lnSpc>
                <a:spcPct val="90000"/>
              </a:lnSpc>
              <a:spcBef>
                <a:spcPts val="0"/>
              </a:spcBef>
              <a:spcAft>
                <a:spcPts val="1800"/>
              </a:spcAft>
              <a:buClr>
                <a:srgbClr val="00C7B1"/>
              </a:buClr>
              <a:buSzTx/>
              <a:buFont typeface="Arial" panose="020B0604020202020204" pitchFamily="34" charset="0"/>
              <a:buNone/>
              <a:tabLst/>
              <a:defRPr/>
            </a:pPr>
            <a:r>
              <a:rPr kumimoji="0" lang="en-GB" sz="2000" i="0" u="none" strike="noStrike" kern="1200" cap="none" spc="0" normalizeH="0" baseline="0" noProof="0" dirty="0">
                <a:ln>
                  <a:noFill/>
                </a:ln>
                <a:solidFill>
                  <a:schemeClr val="tx1"/>
                </a:solidFill>
                <a:effectLst/>
                <a:uLnTx/>
                <a:uFillTx/>
                <a:latin typeface="+mn-lt"/>
                <a:ea typeface="+mn-ea"/>
                <a:cs typeface="Arial" pitchFamily="34" charset="0"/>
              </a:rPr>
              <a:t>The visualisation on the left-hand side of the slide demonstrates which trends have been impacted by the COVID-19 pandemic and how – as well as whether we believe this impact will be temporary or sustained. </a:t>
            </a:r>
          </a:p>
        </p:txBody>
      </p:sp>
      <p:cxnSp>
        <p:nvCxnSpPr>
          <p:cNvPr id="29" name="Straight Connector 28">
            <a:extLst>
              <a:ext uri="{FF2B5EF4-FFF2-40B4-BE49-F238E27FC236}">
                <a16:creationId xmlns:a16="http://schemas.microsoft.com/office/drawing/2014/main" id="{85A5B263-91C1-4794-AA1B-877E93EFC89F}"/>
              </a:ext>
            </a:extLst>
          </p:cNvPr>
          <p:cNvCxnSpPr>
            <a:cxnSpLocks/>
          </p:cNvCxnSpPr>
          <p:nvPr/>
        </p:nvCxnSpPr>
        <p:spPr>
          <a:xfrm>
            <a:off x="371475" y="4306824"/>
            <a:ext cx="7524750"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775CC15-0EA8-4D2E-964B-86CA2C268EBA}"/>
              </a:ext>
            </a:extLst>
          </p:cNvPr>
          <p:cNvCxnSpPr>
            <a:cxnSpLocks/>
          </p:cNvCxnSpPr>
          <p:nvPr/>
        </p:nvCxnSpPr>
        <p:spPr>
          <a:xfrm>
            <a:off x="4242801" y="2041900"/>
            <a:ext cx="0" cy="4481731"/>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F6F08DB0-0BE2-4D6D-A75B-6C91BC3422AB}"/>
              </a:ext>
            </a:extLst>
          </p:cNvPr>
          <p:cNvSpPr txBox="1"/>
          <p:nvPr/>
        </p:nvSpPr>
        <p:spPr>
          <a:xfrm>
            <a:off x="4458702" y="2049664"/>
            <a:ext cx="20624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Sustained</a:t>
            </a:r>
            <a:r>
              <a:rPr kumimoji="0" lang="en-US" sz="1600" b="1" i="0" u="none" strike="noStrike" kern="1200" cap="none" spc="0" normalizeH="0" baseline="0" noProof="0" dirty="0">
                <a:ln>
                  <a:noFill/>
                </a:ln>
                <a:solidFill>
                  <a:srgbClr val="00C7B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impact</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33" name="TextBox 32">
            <a:extLst>
              <a:ext uri="{FF2B5EF4-FFF2-40B4-BE49-F238E27FC236}">
                <a16:creationId xmlns:a16="http://schemas.microsoft.com/office/drawing/2014/main" id="{215922E9-A6D5-4640-A3F4-98EB1B7FB1D1}"/>
              </a:ext>
            </a:extLst>
          </p:cNvPr>
          <p:cNvSpPr txBox="1"/>
          <p:nvPr/>
        </p:nvSpPr>
        <p:spPr>
          <a:xfrm>
            <a:off x="1787865" y="5968285"/>
            <a:ext cx="235073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Temporary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impact</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34" name="TextBox 33">
            <a:extLst>
              <a:ext uri="{FF2B5EF4-FFF2-40B4-BE49-F238E27FC236}">
                <a16:creationId xmlns:a16="http://schemas.microsoft.com/office/drawing/2014/main" id="{4BD7FB16-D72F-4A77-A34C-AA5EC2461F64}"/>
              </a:ext>
            </a:extLst>
          </p:cNvPr>
          <p:cNvSpPr txBox="1"/>
          <p:nvPr/>
        </p:nvSpPr>
        <p:spPr>
          <a:xfrm>
            <a:off x="270465" y="3438093"/>
            <a:ext cx="235073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Paused/de-prioritized by COVID-19</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35" name="TextBox 34">
            <a:extLst>
              <a:ext uri="{FF2B5EF4-FFF2-40B4-BE49-F238E27FC236}">
                <a16:creationId xmlns:a16="http://schemas.microsoft.com/office/drawing/2014/main" id="{CCA7E98D-A866-40C1-9238-D4E09DC10017}"/>
              </a:ext>
            </a:extLst>
          </p:cNvPr>
          <p:cNvSpPr txBox="1"/>
          <p:nvPr/>
        </p:nvSpPr>
        <p:spPr>
          <a:xfrm>
            <a:off x="5598466" y="4404688"/>
            <a:ext cx="235073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Energized by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COVID-19</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36" name="TextBox 35">
            <a:extLst>
              <a:ext uri="{FF2B5EF4-FFF2-40B4-BE49-F238E27FC236}">
                <a16:creationId xmlns:a16="http://schemas.microsoft.com/office/drawing/2014/main" id="{AAE9BEDC-C765-44CA-94BD-36CAC35EBE6E}"/>
              </a:ext>
            </a:extLst>
          </p:cNvPr>
          <p:cNvSpPr txBox="1"/>
          <p:nvPr/>
        </p:nvSpPr>
        <p:spPr>
          <a:xfrm>
            <a:off x="2992232" y="5114070"/>
            <a:ext cx="1198468"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Rewards</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37" name="TextBox 36">
            <a:extLst>
              <a:ext uri="{FF2B5EF4-FFF2-40B4-BE49-F238E27FC236}">
                <a16:creationId xmlns:a16="http://schemas.microsoft.com/office/drawing/2014/main" id="{1C08BDA5-FA2F-4868-A1F8-44B694C72802}"/>
              </a:ext>
            </a:extLst>
          </p:cNvPr>
          <p:cNvSpPr txBox="1"/>
          <p:nvPr/>
        </p:nvSpPr>
        <p:spPr>
          <a:xfrm>
            <a:off x="6118180" y="3388095"/>
            <a:ext cx="1198468"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Neo-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Civility</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38" name="TextBox 37">
            <a:extLst>
              <a:ext uri="{FF2B5EF4-FFF2-40B4-BE49-F238E27FC236}">
                <a16:creationId xmlns:a16="http://schemas.microsoft.com/office/drawing/2014/main" id="{287ABC48-F18A-47D1-BCC5-4DBD5729D370}"/>
              </a:ext>
            </a:extLst>
          </p:cNvPr>
          <p:cNvSpPr txBox="1"/>
          <p:nvPr/>
        </p:nvSpPr>
        <p:spPr>
          <a:xfrm>
            <a:off x="5709054" y="3831247"/>
            <a:ext cx="1198468"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Latchkey Loyalty</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46" name="TextBox 45">
            <a:extLst>
              <a:ext uri="{FF2B5EF4-FFF2-40B4-BE49-F238E27FC236}">
                <a16:creationId xmlns:a16="http://schemas.microsoft.com/office/drawing/2014/main" id="{EDB82D3A-C9CC-42C8-BB57-FEE0F430B3B6}"/>
              </a:ext>
            </a:extLst>
          </p:cNvPr>
          <p:cNvSpPr txBox="1"/>
          <p:nvPr/>
        </p:nvSpPr>
        <p:spPr>
          <a:xfrm>
            <a:off x="5314639" y="2401265"/>
            <a:ext cx="1198468"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Building Resilience</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47" name="TextBox 46">
            <a:extLst>
              <a:ext uri="{FF2B5EF4-FFF2-40B4-BE49-F238E27FC236}">
                <a16:creationId xmlns:a16="http://schemas.microsoft.com/office/drawing/2014/main" id="{D74E6D8B-CF71-4D31-81DB-F795B35FDAD2}"/>
              </a:ext>
            </a:extLst>
          </p:cNvPr>
          <p:cNvSpPr txBox="1"/>
          <p:nvPr/>
        </p:nvSpPr>
        <p:spPr>
          <a:xfrm>
            <a:off x="6412822" y="2254490"/>
            <a:ext cx="1198468"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Presence Free Living</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48" name="TextBox 47">
            <a:extLst>
              <a:ext uri="{FF2B5EF4-FFF2-40B4-BE49-F238E27FC236}">
                <a16:creationId xmlns:a16="http://schemas.microsoft.com/office/drawing/2014/main" id="{AFD1257F-A8B7-4493-8A7C-B8A986154ECD}"/>
              </a:ext>
            </a:extLst>
          </p:cNvPr>
          <p:cNvSpPr txBox="1"/>
          <p:nvPr/>
        </p:nvSpPr>
        <p:spPr>
          <a:xfrm>
            <a:off x="2748422" y="4379863"/>
            <a:ext cx="1378124"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Customized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Reality</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49" name="TextBox 48">
            <a:extLst>
              <a:ext uri="{FF2B5EF4-FFF2-40B4-BE49-F238E27FC236}">
                <a16:creationId xmlns:a16="http://schemas.microsoft.com/office/drawing/2014/main" id="{3842D1C0-1E0E-4BF2-A4C6-CE19F2576CCA}"/>
              </a:ext>
            </a:extLst>
          </p:cNvPr>
          <p:cNvSpPr txBox="1"/>
          <p:nvPr/>
        </p:nvSpPr>
        <p:spPr>
          <a:xfrm>
            <a:off x="1943168" y="4892622"/>
            <a:ext cx="1378124"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Data 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Currency</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50" name="TextBox 49">
            <a:extLst>
              <a:ext uri="{FF2B5EF4-FFF2-40B4-BE49-F238E27FC236}">
                <a16:creationId xmlns:a16="http://schemas.microsoft.com/office/drawing/2014/main" id="{5677BE16-3DF4-4BAF-98E4-8629023F5E38}"/>
              </a:ext>
            </a:extLst>
          </p:cNvPr>
          <p:cNvSpPr txBox="1"/>
          <p:nvPr/>
        </p:nvSpPr>
        <p:spPr>
          <a:xfrm>
            <a:off x="5302788" y="2975562"/>
            <a:ext cx="1198468"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Game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 On</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51" name="TextBox 50">
            <a:extLst>
              <a:ext uri="{FF2B5EF4-FFF2-40B4-BE49-F238E27FC236}">
                <a16:creationId xmlns:a16="http://schemas.microsoft.com/office/drawing/2014/main" id="{B0FBF437-B5A5-4076-9119-A816541C19DE}"/>
              </a:ext>
            </a:extLst>
          </p:cNvPr>
          <p:cNvSpPr txBox="1"/>
          <p:nvPr/>
        </p:nvSpPr>
        <p:spPr>
          <a:xfrm>
            <a:off x="4323281" y="3835034"/>
            <a:ext cx="1198468"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Meta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 Messaging</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52" name="TextBox 51">
            <a:extLst>
              <a:ext uri="{FF2B5EF4-FFF2-40B4-BE49-F238E27FC236}">
                <a16:creationId xmlns:a16="http://schemas.microsoft.com/office/drawing/2014/main" id="{F24754E3-EE3E-40E8-8F75-EAB94C116FF8}"/>
              </a:ext>
            </a:extLst>
          </p:cNvPr>
          <p:cNvSpPr txBox="1"/>
          <p:nvPr/>
        </p:nvSpPr>
        <p:spPr>
          <a:xfrm>
            <a:off x="2961103" y="3393619"/>
            <a:ext cx="1198468"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Content A La Carte</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53" name="TextBox 52">
            <a:extLst>
              <a:ext uri="{FF2B5EF4-FFF2-40B4-BE49-F238E27FC236}">
                <a16:creationId xmlns:a16="http://schemas.microsoft.com/office/drawing/2014/main" id="{0BB92C15-FF86-4CD3-9A2E-EB4B82283062}"/>
              </a:ext>
            </a:extLst>
          </p:cNvPr>
          <p:cNvSpPr txBox="1"/>
          <p:nvPr/>
        </p:nvSpPr>
        <p:spPr>
          <a:xfrm>
            <a:off x="4323281" y="2814345"/>
            <a:ext cx="1198468"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Inclusive </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54" name="TextBox 53">
            <a:extLst>
              <a:ext uri="{FF2B5EF4-FFF2-40B4-BE49-F238E27FC236}">
                <a16:creationId xmlns:a16="http://schemas.microsoft.com/office/drawing/2014/main" id="{23490F03-F25D-4521-A77F-E4F9A18CC59E}"/>
              </a:ext>
            </a:extLst>
          </p:cNvPr>
          <p:cNvSpPr txBox="1"/>
          <p:nvPr/>
        </p:nvSpPr>
        <p:spPr>
          <a:xfrm>
            <a:off x="5233098" y="4428291"/>
            <a:ext cx="1198468"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Cool to be Kind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55" name="TextBox 54">
            <a:extLst>
              <a:ext uri="{FF2B5EF4-FFF2-40B4-BE49-F238E27FC236}">
                <a16:creationId xmlns:a16="http://schemas.microsoft.com/office/drawing/2014/main" id="{DDEFFED9-F2A3-4D61-A96B-519531AE821E}"/>
              </a:ext>
            </a:extLst>
          </p:cNvPr>
          <p:cNvSpPr txBox="1"/>
          <p:nvPr/>
        </p:nvSpPr>
        <p:spPr>
          <a:xfrm>
            <a:off x="4065332" y="3457078"/>
            <a:ext cx="1164987"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Choice </a:t>
            </a:r>
            <a:b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b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Partners</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56" name="TextBox 55">
            <a:extLst>
              <a:ext uri="{FF2B5EF4-FFF2-40B4-BE49-F238E27FC236}">
                <a16:creationId xmlns:a16="http://schemas.microsoft.com/office/drawing/2014/main" id="{58AD33B5-3012-4E4A-B86B-E6F700AC5602}"/>
              </a:ext>
            </a:extLst>
          </p:cNvPr>
          <p:cNvSpPr txBox="1"/>
          <p:nvPr/>
        </p:nvSpPr>
        <p:spPr>
          <a:xfrm>
            <a:off x="3345034" y="4809566"/>
            <a:ext cx="1315440"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Audiophilia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57" name="TextBox 56">
            <a:extLst>
              <a:ext uri="{FF2B5EF4-FFF2-40B4-BE49-F238E27FC236}">
                <a16:creationId xmlns:a16="http://schemas.microsoft.com/office/drawing/2014/main" id="{5DCAB813-B4EA-49E7-B461-CFAB1F7F3A34}"/>
              </a:ext>
            </a:extLst>
          </p:cNvPr>
          <p:cNvSpPr txBox="1"/>
          <p:nvPr/>
        </p:nvSpPr>
        <p:spPr>
          <a:xfrm>
            <a:off x="1328022" y="4370346"/>
            <a:ext cx="1358290"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The </a:t>
            </a:r>
            <a:b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b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Influencer Age</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58" name="TextBox 57">
            <a:extLst>
              <a:ext uri="{FF2B5EF4-FFF2-40B4-BE49-F238E27FC236}">
                <a16:creationId xmlns:a16="http://schemas.microsoft.com/office/drawing/2014/main" id="{8BFC4518-B01C-45A1-B057-004AFA6FEBBA}"/>
              </a:ext>
            </a:extLst>
          </p:cNvPr>
          <p:cNvSpPr txBox="1"/>
          <p:nvPr/>
        </p:nvSpPr>
        <p:spPr>
          <a:xfrm>
            <a:off x="5060039" y="3683398"/>
            <a:ext cx="1378124"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The Me 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World</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59" name="TextBox 58">
            <a:extLst>
              <a:ext uri="{FF2B5EF4-FFF2-40B4-BE49-F238E27FC236}">
                <a16:creationId xmlns:a16="http://schemas.microsoft.com/office/drawing/2014/main" id="{0C0221A9-DCD9-47AD-A5AC-E22F3F2538C2}"/>
              </a:ext>
            </a:extLst>
          </p:cNvPr>
          <p:cNvSpPr txBox="1"/>
          <p:nvPr/>
        </p:nvSpPr>
        <p:spPr>
          <a:xfrm>
            <a:off x="4589922" y="3279288"/>
            <a:ext cx="1378124"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Mechanised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Truth</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60" name="TextBox 59">
            <a:extLst>
              <a:ext uri="{FF2B5EF4-FFF2-40B4-BE49-F238E27FC236}">
                <a16:creationId xmlns:a16="http://schemas.microsoft.com/office/drawing/2014/main" id="{5FEE5FAE-0961-4A29-B9E5-5910826985D1}"/>
              </a:ext>
            </a:extLst>
          </p:cNvPr>
          <p:cNvSpPr txBox="1"/>
          <p:nvPr/>
        </p:nvSpPr>
        <p:spPr>
          <a:xfrm>
            <a:off x="5021722" y="4989463"/>
            <a:ext cx="1378124"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Human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Encounters</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
        <p:nvSpPr>
          <p:cNvPr id="61" name="TextBox 60">
            <a:extLst>
              <a:ext uri="{FF2B5EF4-FFF2-40B4-BE49-F238E27FC236}">
                <a16:creationId xmlns:a16="http://schemas.microsoft.com/office/drawing/2014/main" id="{15F6A28D-8078-4892-A0DC-A187027AB3F5}"/>
              </a:ext>
            </a:extLst>
          </p:cNvPr>
          <p:cNvSpPr txBox="1"/>
          <p:nvPr/>
        </p:nvSpPr>
        <p:spPr>
          <a:xfrm>
            <a:off x="5857132" y="2768313"/>
            <a:ext cx="1523046" cy="400110"/>
          </a:xfrm>
          <a:prstGeom prst="rect">
            <a:avLst/>
          </a:prstGeom>
          <a:noFill/>
          <a:ln>
            <a:solidFill>
              <a:schemeClr val="bg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Shoppable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lumMod val="65000"/>
                    <a:lumOff val="35000"/>
                  </a:srgbClr>
                </a:solidFill>
                <a:effectLst/>
                <a:uLnTx/>
                <a:uFillTx/>
                <a:latin typeface="+mn-lt"/>
                <a:ea typeface="+mn-ea"/>
                <a:cs typeface="+mn-cs"/>
              </a:rPr>
              <a:t>Universe</a:t>
            </a:r>
            <a:endParaRPr kumimoji="0" lang="en-GB" sz="1000" b="1" i="0" u="none" strike="noStrike" kern="1200" cap="none" spc="0" normalizeH="0" baseline="0" noProof="0" dirty="0">
              <a:ln>
                <a:noFill/>
              </a:ln>
              <a:solidFill>
                <a:srgbClr val="000000">
                  <a:lumMod val="65000"/>
                  <a:lumOff val="35000"/>
                </a:srgbClr>
              </a:solidFill>
              <a:effectLst/>
              <a:uLnTx/>
              <a:uFillTx/>
              <a:latin typeface="+mn-lt"/>
              <a:ea typeface="+mn-ea"/>
              <a:cs typeface="+mn-cs"/>
            </a:endParaRPr>
          </a:p>
        </p:txBody>
      </p:sp>
    </p:spTree>
    <p:extLst>
      <p:ext uri="{BB962C8B-B14F-4D97-AF65-F5344CB8AC3E}">
        <p14:creationId xmlns:p14="http://schemas.microsoft.com/office/powerpoint/2010/main" val="251031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997196"/>
          </a:xfrm>
        </p:spPr>
        <p:txBody>
          <a:bodyPr/>
          <a:lstStyle/>
          <a:p>
            <a:r>
              <a:rPr lang="en-US" sz="3200" dirty="0">
                <a:solidFill>
                  <a:schemeClr val="tx1"/>
                </a:solidFill>
              </a:rPr>
              <a:t>The Key Five:</a:t>
            </a:r>
            <a:br>
              <a:rPr lang="en-US" dirty="0"/>
            </a:br>
            <a:r>
              <a:rPr lang="en-US" dirty="0"/>
              <a:t>Macro Consumer Drivers </a:t>
            </a:r>
          </a:p>
        </p:txBody>
      </p:sp>
      <p:sp>
        <p:nvSpPr>
          <p:cNvPr id="7" name="Slide Number Placeholder 6">
            <a:extLst>
              <a:ext uri="{FF2B5EF4-FFF2-40B4-BE49-F238E27FC236}">
                <a16:creationId xmlns:a16="http://schemas.microsoft.com/office/drawing/2014/main" id="{CD4D351B-1E10-574B-B63A-F02B1EED07DC}"/>
              </a:ext>
            </a:extLst>
          </p:cNvPr>
          <p:cNvSpPr>
            <a:spLocks noGrp="1"/>
          </p:cNvSpPr>
          <p:nvPr>
            <p:ph type="sldNum" sz="quarter" idx="13"/>
          </p:nvPr>
        </p:nvSpPr>
        <p:spPr/>
        <p:txBody>
          <a:bodyPr/>
          <a:lstStyle/>
          <a:p>
            <a:fld id="{0A52C1A0-709D-4F84-8CF1-F4FFD20C93B3}" type="slidenum">
              <a:rPr lang="en-GB" smtClean="0"/>
              <a:pPr/>
              <a:t>5</a:t>
            </a:fld>
            <a:endParaRPr lang="en-GB" dirty="0"/>
          </a:p>
        </p:txBody>
      </p:sp>
      <p:graphicFrame>
        <p:nvGraphicFramePr>
          <p:cNvPr id="20" name="Table 8">
            <a:extLst>
              <a:ext uri="{FF2B5EF4-FFF2-40B4-BE49-F238E27FC236}">
                <a16:creationId xmlns:a16="http://schemas.microsoft.com/office/drawing/2014/main" id="{C1F952DC-C057-48C7-BB70-6DF4E23CF703}"/>
              </a:ext>
            </a:extLst>
          </p:cNvPr>
          <p:cNvGraphicFramePr>
            <a:graphicFrameLocks/>
          </p:cNvGraphicFramePr>
          <p:nvPr>
            <p:extLst>
              <p:ext uri="{D42A27DB-BD31-4B8C-83A1-F6EECF244321}">
                <p14:modId xmlns:p14="http://schemas.microsoft.com/office/powerpoint/2010/main" val="4192906428"/>
              </p:ext>
            </p:extLst>
          </p:nvPr>
        </p:nvGraphicFramePr>
        <p:xfrm>
          <a:off x="371475" y="2781300"/>
          <a:ext cx="11449050" cy="3708400"/>
        </p:xfrm>
        <a:graphic>
          <a:graphicData uri="http://schemas.openxmlformats.org/drawingml/2006/table">
            <a:tbl>
              <a:tblPr firstRow="1" bandRow="1">
                <a:tableStyleId>{5C22544A-7EE6-4342-B048-85BDC9FD1C3A}</a:tableStyleId>
              </a:tblPr>
              <a:tblGrid>
                <a:gridCol w="2289810">
                  <a:extLst>
                    <a:ext uri="{9D8B030D-6E8A-4147-A177-3AD203B41FA5}">
                      <a16:colId xmlns:a16="http://schemas.microsoft.com/office/drawing/2014/main" val="2640643647"/>
                    </a:ext>
                  </a:extLst>
                </a:gridCol>
                <a:gridCol w="2289810">
                  <a:extLst>
                    <a:ext uri="{9D8B030D-6E8A-4147-A177-3AD203B41FA5}">
                      <a16:colId xmlns:a16="http://schemas.microsoft.com/office/drawing/2014/main" val="3240688175"/>
                    </a:ext>
                  </a:extLst>
                </a:gridCol>
                <a:gridCol w="2289810">
                  <a:extLst>
                    <a:ext uri="{9D8B030D-6E8A-4147-A177-3AD203B41FA5}">
                      <a16:colId xmlns:a16="http://schemas.microsoft.com/office/drawing/2014/main" val="1113396315"/>
                    </a:ext>
                  </a:extLst>
                </a:gridCol>
                <a:gridCol w="2289810">
                  <a:extLst>
                    <a:ext uri="{9D8B030D-6E8A-4147-A177-3AD203B41FA5}">
                      <a16:colId xmlns:a16="http://schemas.microsoft.com/office/drawing/2014/main" val="473699452"/>
                    </a:ext>
                  </a:extLst>
                </a:gridCol>
                <a:gridCol w="2289810">
                  <a:extLst>
                    <a:ext uri="{9D8B030D-6E8A-4147-A177-3AD203B41FA5}">
                      <a16:colId xmlns:a16="http://schemas.microsoft.com/office/drawing/2014/main" val="4163441404"/>
                    </a:ext>
                  </a:extLst>
                </a:gridCol>
              </a:tblGrid>
              <a:tr h="3708400">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lang="en-US" sz="8800" b="0" dirty="0">
                          <a:solidFill>
                            <a:schemeClr val="bg2"/>
                          </a:solidFill>
                        </a:rPr>
                        <a:t>1.</a:t>
                      </a:r>
                    </a:p>
                    <a:p>
                      <a:pPr marL="0" marR="0" lvl="0" indent="0" algn="ctr" defTabSz="410765" eaLnBrk="1" fontAlgn="auto" latinLnBrk="0" hangingPunct="1">
                        <a:lnSpc>
                          <a:spcPct val="100000"/>
                        </a:lnSpc>
                        <a:spcBef>
                          <a:spcPts val="0"/>
                        </a:spcBef>
                        <a:spcAft>
                          <a:spcPts val="1800"/>
                        </a:spcAft>
                        <a:buClrTx/>
                        <a:buSzTx/>
                        <a:buFontTx/>
                        <a:buNone/>
                        <a:tabLst/>
                        <a:defRPr/>
                      </a:pPr>
                      <a:r>
                        <a:rPr lang="en-US" sz="2400" b="0" dirty="0">
                          <a:solidFill>
                            <a:schemeClr val="tx1"/>
                          </a:solidFill>
                        </a:rPr>
                        <a:t>Consumer Centricity </a:t>
                      </a:r>
                      <a:endParaRPr lang="en-GB" sz="2400" b="0" dirty="0">
                        <a:solidFill>
                          <a:schemeClr val="tx1"/>
                        </a:solidFill>
                      </a:endParaRPr>
                    </a:p>
                  </a:txBody>
                  <a:tcPr marT="0" marB="0">
                    <a:lnL w="12700" cmpd="sng">
                      <a:noFill/>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8800" b="0" i="0" u="none" strike="noStrike" kern="0" cap="none" spc="0" normalizeH="0" baseline="0" noProof="0" dirty="0">
                          <a:ln>
                            <a:noFill/>
                          </a:ln>
                          <a:solidFill>
                            <a:srgbClr val="5E00E6"/>
                          </a:solidFill>
                          <a:effectLst/>
                          <a:uLnTx/>
                          <a:uFillTx/>
                          <a:latin typeface="+mn-lt"/>
                          <a:ea typeface="+mn-ea"/>
                          <a:cs typeface="+mn-cs"/>
                          <a:sym typeface="Arial"/>
                        </a:rPr>
                        <a:t>2.</a:t>
                      </a:r>
                    </a:p>
                    <a:p>
                      <a:pPr marL="0" marR="0" lvl="0" indent="0" algn="ctr" defTabSz="410765" eaLnBrk="1" fontAlgn="auto" latinLnBrk="0" hangingPunct="1">
                        <a:lnSpc>
                          <a:spcPct val="100000"/>
                        </a:lnSpc>
                        <a:spcBef>
                          <a:spcPts val="0"/>
                        </a:spcBef>
                        <a:spcAft>
                          <a:spcPts val="1800"/>
                        </a:spcAft>
                        <a:buClrTx/>
                        <a:buSzTx/>
                        <a:buFontTx/>
                        <a:buNone/>
                        <a:tabLst/>
                        <a:defRPr/>
                      </a:pPr>
                      <a:r>
                        <a:rPr lang="en-US" sz="2400" b="0" dirty="0">
                          <a:solidFill>
                            <a:schemeClr val="tx1"/>
                          </a:solidFill>
                        </a:rPr>
                        <a:t>Healthy Data Relationship</a:t>
                      </a:r>
                      <a:endParaRPr lang="en-GB" sz="2400" b="0" dirty="0">
                        <a:solidFill>
                          <a:schemeClr val="tx1"/>
                        </a:solidFill>
                      </a:endParaRPr>
                    </a:p>
                  </a:txBody>
                  <a:tcPr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8800" b="0" i="0" u="none" strike="noStrike" kern="0" cap="none" spc="0" normalizeH="0" baseline="0" noProof="0" dirty="0">
                          <a:ln>
                            <a:noFill/>
                          </a:ln>
                          <a:solidFill>
                            <a:srgbClr val="5E00E6"/>
                          </a:solidFill>
                          <a:effectLst/>
                          <a:uLnTx/>
                          <a:uFillTx/>
                          <a:latin typeface="+mn-lt"/>
                          <a:ea typeface="+mn-ea"/>
                          <a:cs typeface="+mn-cs"/>
                          <a:sym typeface="Arial"/>
                        </a:rPr>
                        <a:t>3.</a:t>
                      </a:r>
                    </a:p>
                    <a:p>
                      <a:pPr marL="0" marR="0" lvl="0" indent="0" algn="ctr" defTabSz="410765" eaLnBrk="1" fontAlgn="auto" latinLnBrk="0" hangingPunct="1">
                        <a:lnSpc>
                          <a:spcPct val="100000"/>
                        </a:lnSpc>
                        <a:spcBef>
                          <a:spcPts val="0"/>
                        </a:spcBef>
                        <a:spcAft>
                          <a:spcPts val="1800"/>
                        </a:spcAft>
                        <a:buClrTx/>
                        <a:buSzTx/>
                        <a:buFontTx/>
                        <a:buNone/>
                        <a:tabLst/>
                        <a:defRPr/>
                      </a:pPr>
                      <a:r>
                        <a:rPr lang="en-US" sz="2400" b="0" dirty="0">
                          <a:solidFill>
                            <a:schemeClr val="tx1"/>
                          </a:solidFill>
                        </a:rPr>
                        <a:t>Empathetic Brands</a:t>
                      </a:r>
                      <a:endParaRPr lang="en-GB" sz="2400" b="0" dirty="0">
                        <a:solidFill>
                          <a:schemeClr val="tx1"/>
                        </a:solidFill>
                      </a:endParaRPr>
                    </a:p>
                  </a:txBody>
                  <a:tcPr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8800" b="0" i="0" u="none" strike="noStrike" kern="0" cap="none" spc="0" normalizeH="0" baseline="0" noProof="0" dirty="0">
                          <a:ln>
                            <a:noFill/>
                          </a:ln>
                          <a:solidFill>
                            <a:srgbClr val="5E00E6"/>
                          </a:solidFill>
                          <a:effectLst/>
                          <a:uLnTx/>
                          <a:uFillTx/>
                          <a:latin typeface="+mn-lt"/>
                          <a:ea typeface="+mn-ea"/>
                          <a:cs typeface="+mn-cs"/>
                          <a:sym typeface="Arial"/>
                        </a:rPr>
                        <a:t>4.</a:t>
                      </a:r>
                    </a:p>
                    <a:p>
                      <a:pPr marL="0" marR="0" lvl="0" indent="0" algn="ctr" defTabSz="410765" eaLnBrk="1" fontAlgn="auto" latinLnBrk="0" hangingPunct="1">
                        <a:lnSpc>
                          <a:spcPct val="100000"/>
                        </a:lnSpc>
                        <a:spcBef>
                          <a:spcPts val="0"/>
                        </a:spcBef>
                        <a:spcAft>
                          <a:spcPts val="1800"/>
                        </a:spcAft>
                        <a:buClrTx/>
                        <a:buSzTx/>
                        <a:buFontTx/>
                        <a:buNone/>
                        <a:tabLst/>
                        <a:defRPr/>
                      </a:pPr>
                      <a:r>
                        <a:rPr lang="en-US" sz="2400" b="0" dirty="0">
                          <a:solidFill>
                            <a:schemeClr val="tx1"/>
                          </a:solidFill>
                        </a:rPr>
                        <a:t>Radical Transparency</a:t>
                      </a:r>
                      <a:endParaRPr lang="en-GB" sz="2400" b="0" dirty="0">
                        <a:solidFill>
                          <a:schemeClr val="tx1"/>
                        </a:solidFill>
                      </a:endParaRPr>
                    </a:p>
                  </a:txBody>
                  <a:tcPr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410765" eaLnBrk="1" fontAlgn="auto" latinLnBrk="0" hangingPunct="1">
                        <a:lnSpc>
                          <a:spcPct val="100000"/>
                        </a:lnSpc>
                        <a:spcBef>
                          <a:spcPts val="0"/>
                        </a:spcBef>
                        <a:spcAft>
                          <a:spcPts val="1800"/>
                        </a:spcAft>
                        <a:buClrTx/>
                        <a:buSzTx/>
                        <a:buFontTx/>
                        <a:buNone/>
                        <a:tabLst/>
                        <a:defRPr/>
                      </a:pPr>
                      <a:r>
                        <a:rPr kumimoji="0" lang="en-US" sz="8800" b="0" i="0" u="none" strike="noStrike" kern="0" cap="none" spc="0" normalizeH="0" baseline="0" noProof="0" dirty="0">
                          <a:ln>
                            <a:noFill/>
                          </a:ln>
                          <a:solidFill>
                            <a:srgbClr val="5E00E6"/>
                          </a:solidFill>
                          <a:effectLst/>
                          <a:uLnTx/>
                          <a:uFillTx/>
                          <a:latin typeface="+mn-lt"/>
                          <a:ea typeface="+mn-ea"/>
                          <a:cs typeface="+mn-cs"/>
                          <a:sym typeface="Arial"/>
                        </a:rPr>
                        <a:t>5.</a:t>
                      </a:r>
                    </a:p>
                    <a:p>
                      <a:pPr marL="0" marR="0" lvl="0" indent="0" algn="ctr" defTabSz="410765" eaLnBrk="1" fontAlgn="auto" latinLnBrk="0" hangingPunct="1">
                        <a:lnSpc>
                          <a:spcPct val="100000"/>
                        </a:lnSpc>
                        <a:spcBef>
                          <a:spcPts val="0"/>
                        </a:spcBef>
                        <a:spcAft>
                          <a:spcPts val="1800"/>
                        </a:spcAft>
                        <a:buClrTx/>
                        <a:buSzTx/>
                        <a:buFontTx/>
                        <a:buNone/>
                        <a:tabLst/>
                        <a:defRPr/>
                      </a:pPr>
                      <a:r>
                        <a:rPr lang="en-US" sz="2400" b="0" dirty="0">
                          <a:solidFill>
                            <a:schemeClr val="tx1"/>
                          </a:solidFill>
                        </a:rPr>
                        <a:t>Brand   Partners</a:t>
                      </a:r>
                      <a:endParaRPr lang="en-GB" sz="2400" b="0" dirty="0">
                        <a:solidFill>
                          <a:schemeClr val="tx1"/>
                        </a:solidFill>
                      </a:endParaRPr>
                    </a:p>
                  </a:txBody>
                  <a:tcPr marT="0" marB="0">
                    <a:lnL w="1905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1052589"/>
                  </a:ext>
                </a:extLst>
              </a:tr>
            </a:tbl>
          </a:graphicData>
        </a:graphic>
      </p:graphicFrame>
    </p:spTree>
    <p:extLst>
      <p:ext uri="{BB962C8B-B14F-4D97-AF65-F5344CB8AC3E}">
        <p14:creationId xmlns:p14="http://schemas.microsoft.com/office/powerpoint/2010/main" val="325093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886397"/>
          </a:xfrm>
        </p:spPr>
        <p:txBody>
          <a:bodyPr/>
          <a:lstStyle/>
          <a:p>
            <a:r>
              <a:rPr lang="en-GB" sz="3200" dirty="0">
                <a:solidFill>
                  <a:schemeClr val="tx1"/>
                </a:solidFill>
              </a:rPr>
              <a:t>Consumer Centricity: </a:t>
            </a:r>
            <a:br>
              <a:rPr lang="en-GB" sz="3200" dirty="0">
                <a:solidFill>
                  <a:schemeClr val="tx1"/>
                </a:solidFill>
              </a:rPr>
            </a:br>
            <a:r>
              <a:rPr lang="en-GB" sz="3200" dirty="0"/>
              <a:t>Ubiquitous brand presence across all consumer channels</a:t>
            </a:r>
            <a:endParaRPr lang="en-US" dirty="0"/>
          </a:p>
        </p:txBody>
      </p:sp>
      <p:graphicFrame>
        <p:nvGraphicFramePr>
          <p:cNvPr id="6" name="Content Placeholder 14">
            <a:extLst>
              <a:ext uri="{FF2B5EF4-FFF2-40B4-BE49-F238E27FC236}">
                <a16:creationId xmlns:a16="http://schemas.microsoft.com/office/drawing/2014/main" id="{FD828A22-E8CF-4FA8-AA4E-A414B38597F9}"/>
              </a:ext>
            </a:extLst>
          </p:cNvPr>
          <p:cNvGraphicFramePr>
            <a:graphicFrameLocks/>
          </p:cNvGraphicFramePr>
          <p:nvPr>
            <p:extLst>
              <p:ext uri="{D42A27DB-BD31-4B8C-83A1-F6EECF244321}">
                <p14:modId xmlns:p14="http://schemas.microsoft.com/office/powerpoint/2010/main" val="2418546575"/>
              </p:ext>
            </p:extLst>
          </p:nvPr>
        </p:nvGraphicFramePr>
        <p:xfrm>
          <a:off x="371472" y="3094548"/>
          <a:ext cx="11495068" cy="368553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5">
            <a:extLst>
              <a:ext uri="{FF2B5EF4-FFF2-40B4-BE49-F238E27FC236}">
                <a16:creationId xmlns:a16="http://schemas.microsoft.com/office/drawing/2014/main" id="{45ECBF5C-C5E3-4DF7-9B56-10764BF58829}"/>
              </a:ext>
            </a:extLst>
          </p:cNvPr>
          <p:cNvSpPr txBox="1">
            <a:spLocks/>
          </p:cNvSpPr>
          <p:nvPr/>
        </p:nvSpPr>
        <p:spPr>
          <a:xfrm>
            <a:off x="371475" y="6582489"/>
            <a:ext cx="11160000" cy="123111"/>
          </a:xfrm>
          <a:prstGeom prst="rect">
            <a:avLst/>
          </a:prstGeom>
        </p:spPr>
        <p:txBody>
          <a:bodyPr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1" i="0" u="none" strike="noStrike" cap="none" spc="0" baseline="0">
                <a:solidFill>
                  <a:schemeClr val="tx1"/>
                </a:solidFill>
                <a:uFillTx/>
                <a:latin typeface="+mj-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kumimoji="0" lang="en-GB" sz="800" b="0" i="0" u="none" strike="noStrike" kern="1200" cap="none" spc="0" normalizeH="0" baseline="0" noProof="0" dirty="0">
                <a:ln>
                  <a:noFill/>
                </a:ln>
                <a:effectLst/>
                <a:uLnTx/>
                <a:uFillTx/>
                <a:latin typeface="+mn-lt"/>
                <a:ea typeface="+mn-ea"/>
                <a:cs typeface="Arial" pitchFamily="34" charset="0"/>
              </a:rPr>
              <a:t>Source: Foresight Factory | Base: 1079 online respondents aged 16+, GB, 2020 June</a:t>
            </a:r>
          </a:p>
        </p:txBody>
      </p:sp>
      <p:sp>
        <p:nvSpPr>
          <p:cNvPr id="21" name="TextBox 20">
            <a:extLst>
              <a:ext uri="{FF2B5EF4-FFF2-40B4-BE49-F238E27FC236}">
                <a16:creationId xmlns:a16="http://schemas.microsoft.com/office/drawing/2014/main" id="{7013F3F9-1EF5-4B35-9035-A471DA29E232}"/>
              </a:ext>
            </a:extLst>
          </p:cNvPr>
          <p:cNvSpPr txBox="1"/>
          <p:nvPr/>
        </p:nvSpPr>
        <p:spPr>
          <a:xfrm>
            <a:off x="371472" y="2630650"/>
            <a:ext cx="11229977"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10765" rtl="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29005A"/>
                </a:solidFill>
                <a:effectLst/>
                <a:uLnTx/>
                <a:uFillTx/>
                <a:latin typeface="+mn-lt"/>
                <a:ea typeface="Helvetica Neue Medium"/>
                <a:cs typeface="Helvetica Neue Medium"/>
                <a:sym typeface="Helvetica Neue Medium"/>
              </a:rPr>
              <a:t>% who </a:t>
            </a:r>
            <a:r>
              <a:rPr kumimoji="0" lang="en-GB" sz="2000" b="1" i="0" u="none" strike="noStrike" kern="0" cap="none" spc="0" normalizeH="0" baseline="0" noProof="0" dirty="0">
                <a:ln>
                  <a:noFill/>
                </a:ln>
                <a:solidFill>
                  <a:srgbClr val="29005A"/>
                </a:solidFill>
                <a:effectLst/>
                <a:uLnTx/>
                <a:uFillTx/>
                <a:latin typeface="+mn-lt"/>
                <a:sym typeface="Helvetica Neue Medium"/>
              </a:rPr>
              <a:t>b</a:t>
            </a:r>
            <a:r>
              <a:rPr kumimoji="0" lang="en-GB" sz="2000" b="1" i="0" u="none" strike="noStrike" kern="0" cap="none" spc="0" normalizeH="0" baseline="0" noProof="0" dirty="0">
                <a:ln>
                  <a:noFill/>
                </a:ln>
                <a:solidFill>
                  <a:srgbClr val="29005A"/>
                </a:solidFill>
                <a:effectLst/>
                <a:uLnTx/>
                <a:uFillTx/>
                <a:latin typeface="+mn-lt"/>
                <a:ea typeface="Helvetica Neue Medium"/>
                <a:cs typeface="Helvetica Neue Medium"/>
                <a:sym typeface="Helvetica Neue Medium"/>
              </a:rPr>
              <a:t>uy a product/service online at least weekly </a:t>
            </a:r>
            <a:r>
              <a:rPr kumimoji="0" lang="en-GB" sz="2000" b="0" i="0" u="none" strike="noStrike" kern="0" cap="none" spc="0" normalizeH="0" baseline="0" noProof="0" dirty="0">
                <a:ln>
                  <a:noFill/>
                </a:ln>
                <a:solidFill>
                  <a:srgbClr val="29005A"/>
                </a:solidFill>
                <a:effectLst/>
                <a:uLnTx/>
                <a:uFillTx/>
                <a:latin typeface="+mn-lt"/>
                <a:ea typeface="Helvetica Neue Medium"/>
                <a:cs typeface="Helvetica Neue Medium"/>
                <a:sym typeface="Helvetica Neue Medium"/>
              </a:rPr>
              <a:t>| June 2020</a:t>
            </a:r>
            <a:r>
              <a:rPr kumimoji="0" lang="en-GB" sz="2000" b="1" i="0" u="none" strike="noStrike" kern="0" cap="none" spc="0" normalizeH="0" baseline="0" noProof="0" dirty="0">
                <a:ln>
                  <a:noFill/>
                </a:ln>
                <a:solidFill>
                  <a:srgbClr val="29005A"/>
                </a:solidFill>
                <a:effectLst/>
                <a:uLnTx/>
                <a:uFillTx/>
                <a:latin typeface="+mn-lt"/>
                <a:cs typeface="Arial"/>
                <a:sym typeface="Arial"/>
              </a:rPr>
              <a:t> </a:t>
            </a:r>
          </a:p>
        </p:txBody>
      </p:sp>
      <p:cxnSp>
        <p:nvCxnSpPr>
          <p:cNvPr id="22" name="Straight Connector 21">
            <a:extLst>
              <a:ext uri="{FF2B5EF4-FFF2-40B4-BE49-F238E27FC236}">
                <a16:creationId xmlns:a16="http://schemas.microsoft.com/office/drawing/2014/main" id="{021F98F9-375F-4B2A-9A8A-2FBC5D5CD56F}"/>
              </a:ext>
            </a:extLst>
          </p:cNvPr>
          <p:cNvCxnSpPr>
            <a:cxnSpLocks/>
          </p:cNvCxnSpPr>
          <p:nvPr/>
        </p:nvCxnSpPr>
        <p:spPr>
          <a:xfrm>
            <a:off x="371475" y="2417763"/>
            <a:ext cx="11449050" cy="0"/>
          </a:xfrm>
          <a:prstGeom prst="line">
            <a:avLst/>
          </a:prstGeom>
          <a:noFill/>
          <a:ln w="19050" cap="flat" cmpd="sng" algn="ctr">
            <a:solidFill>
              <a:srgbClr val="000000">
                <a:lumMod val="75000"/>
                <a:lumOff val="25000"/>
              </a:srgbClr>
            </a:solidFill>
            <a:prstDash val="solid"/>
          </a:ln>
          <a:effectLst/>
        </p:spPr>
      </p:cxnSp>
    </p:spTree>
    <p:extLst>
      <p:ext uri="{BB962C8B-B14F-4D97-AF65-F5344CB8AC3E}">
        <p14:creationId xmlns:p14="http://schemas.microsoft.com/office/powerpoint/2010/main" val="122401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886397"/>
          </a:xfrm>
        </p:spPr>
        <p:txBody>
          <a:bodyPr/>
          <a:lstStyle/>
          <a:p>
            <a:r>
              <a:rPr lang="en-GB" sz="3200" dirty="0">
                <a:solidFill>
                  <a:schemeClr val="tx1"/>
                </a:solidFill>
              </a:rPr>
              <a:t>Consumer Centricity: </a:t>
            </a:r>
            <a:br>
              <a:rPr lang="en-GB" sz="3200" dirty="0">
                <a:solidFill>
                  <a:schemeClr val="tx1"/>
                </a:solidFill>
              </a:rPr>
            </a:br>
            <a:r>
              <a:rPr lang="en-GB" sz="3200" dirty="0"/>
              <a:t>Ubiquitous brand presence across all consumer channels</a:t>
            </a:r>
            <a:endParaRPr lang="en-US" dirty="0"/>
          </a:p>
        </p:txBody>
      </p:sp>
      <p:cxnSp>
        <p:nvCxnSpPr>
          <p:cNvPr id="22" name="Straight Connector 21">
            <a:extLst>
              <a:ext uri="{FF2B5EF4-FFF2-40B4-BE49-F238E27FC236}">
                <a16:creationId xmlns:a16="http://schemas.microsoft.com/office/drawing/2014/main" id="{021F98F9-375F-4B2A-9A8A-2FBC5D5CD56F}"/>
              </a:ext>
            </a:extLst>
          </p:cNvPr>
          <p:cNvCxnSpPr>
            <a:cxnSpLocks/>
          </p:cNvCxnSpPr>
          <p:nvPr/>
        </p:nvCxnSpPr>
        <p:spPr>
          <a:xfrm>
            <a:off x="371475" y="2417763"/>
            <a:ext cx="11449050" cy="0"/>
          </a:xfrm>
          <a:prstGeom prst="line">
            <a:avLst/>
          </a:prstGeom>
          <a:noFill/>
          <a:ln w="19050" cap="flat" cmpd="sng" algn="ctr">
            <a:solidFill>
              <a:srgbClr val="000000">
                <a:lumMod val="75000"/>
                <a:lumOff val="25000"/>
              </a:srgbClr>
            </a:solidFill>
            <a:prstDash val="solid"/>
          </a:ln>
          <a:effectLst/>
        </p:spPr>
      </p:cxnSp>
      <p:pic>
        <p:nvPicPr>
          <p:cNvPr id="5" name="Picture 2" descr="BMW Goes Global With Esports, Signs Five Major Esports Teams – The Esports  Observer｜home of essential esports business news and insights">
            <a:extLst>
              <a:ext uri="{FF2B5EF4-FFF2-40B4-BE49-F238E27FC236}">
                <a16:creationId xmlns:a16="http://schemas.microsoft.com/office/drawing/2014/main" id="{CEF58281-4ED5-4526-A04D-86353022C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4" y="2702581"/>
            <a:ext cx="6781801" cy="38163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D86D036-E592-4A21-BFDC-9E35CACCF9A4}"/>
              </a:ext>
            </a:extLst>
          </p:cNvPr>
          <p:cNvSpPr txBox="1"/>
          <p:nvPr/>
        </p:nvSpPr>
        <p:spPr>
          <a:xfrm>
            <a:off x="8210550" y="4294580"/>
            <a:ext cx="3486150"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410765" rtl="0" eaLnBrk="1" fontAlgn="auto" latinLnBrk="0" hangingPunct="0">
              <a:lnSpc>
                <a:spcPct val="9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9005A"/>
                </a:solidFill>
                <a:effectLst/>
                <a:uLnTx/>
                <a:uFillTx/>
                <a:latin typeface="+mn-lt"/>
                <a:ea typeface="+mj-ea"/>
                <a:cs typeface="Arial" pitchFamily="34" charset="0"/>
                <a:sym typeface="Arial"/>
              </a:rPr>
              <a:t>of 16-24s have played online &amp; computer games more since  COVID-19 </a:t>
            </a:r>
            <a:endParaRPr kumimoji="0" lang="en-GB" sz="2800" b="0" i="0" u="none" strike="noStrike" kern="0" cap="none" spc="0" normalizeH="0" baseline="0" noProof="0" dirty="0">
              <a:ln>
                <a:noFill/>
              </a:ln>
              <a:solidFill>
                <a:srgbClr val="29005A"/>
              </a:solidFill>
              <a:effectLst/>
              <a:uLnTx/>
              <a:uFillTx/>
              <a:latin typeface="+mn-lt"/>
              <a:sym typeface="Helvetica Neue Medium"/>
            </a:endParaRPr>
          </a:p>
        </p:txBody>
      </p:sp>
      <p:sp>
        <p:nvSpPr>
          <p:cNvPr id="18" name="TextBox 17">
            <a:extLst>
              <a:ext uri="{FF2B5EF4-FFF2-40B4-BE49-F238E27FC236}">
                <a16:creationId xmlns:a16="http://schemas.microsoft.com/office/drawing/2014/main" id="{8653C547-EDD9-4673-9F93-56AEDC5D4384}"/>
              </a:ext>
            </a:extLst>
          </p:cNvPr>
          <p:cNvSpPr txBox="1"/>
          <p:nvPr/>
        </p:nvSpPr>
        <p:spPr>
          <a:xfrm>
            <a:off x="6999288" y="3002414"/>
            <a:ext cx="6096000" cy="1107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410765" rtl="0" eaLnBrk="1" fontAlgn="auto" latinLnBrk="0" hangingPunct="0">
              <a:lnSpc>
                <a:spcPct val="100000"/>
              </a:lnSpc>
              <a:spcBef>
                <a:spcPts val="0"/>
              </a:spcBef>
              <a:spcAft>
                <a:spcPts val="0"/>
              </a:spcAft>
              <a:buClrTx/>
              <a:buSzTx/>
              <a:buFontTx/>
              <a:buNone/>
              <a:tabLst/>
              <a:defRPr/>
            </a:pPr>
            <a:r>
              <a:rPr kumimoji="0" lang="en-GB" sz="6600" b="1" i="0" u="none" strike="noStrike" kern="0" cap="none" spc="-150" normalizeH="0" baseline="0" noProof="0" dirty="0">
                <a:ln>
                  <a:noFill/>
                </a:ln>
                <a:solidFill>
                  <a:srgbClr val="5E00E6"/>
                </a:solidFill>
                <a:effectLst/>
                <a:uLnTx/>
                <a:uFillTx/>
                <a:latin typeface="+mn-lt"/>
                <a:sym typeface="Arial"/>
              </a:rPr>
              <a:t>46%</a:t>
            </a:r>
          </a:p>
        </p:txBody>
      </p:sp>
    </p:spTree>
    <p:extLst>
      <p:ext uri="{BB962C8B-B14F-4D97-AF65-F5344CB8AC3E}">
        <p14:creationId xmlns:p14="http://schemas.microsoft.com/office/powerpoint/2010/main" val="369552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886397"/>
          </a:xfrm>
        </p:spPr>
        <p:txBody>
          <a:bodyPr/>
          <a:lstStyle/>
          <a:p>
            <a:r>
              <a:rPr lang="en-GB" sz="3200" dirty="0">
                <a:solidFill>
                  <a:schemeClr val="tx1"/>
                </a:solidFill>
              </a:rPr>
              <a:t>Healthy Data Relationship: </a:t>
            </a:r>
            <a:br>
              <a:rPr lang="en-GB" sz="3200" dirty="0">
                <a:solidFill>
                  <a:schemeClr val="tx1"/>
                </a:solidFill>
              </a:rPr>
            </a:br>
            <a:r>
              <a:rPr lang="en-GB" sz="3200" dirty="0"/>
              <a:t>Evaluating the value of personal data and incentives</a:t>
            </a:r>
            <a:endParaRPr lang="en-US" dirty="0"/>
          </a:p>
        </p:txBody>
      </p:sp>
      <p:cxnSp>
        <p:nvCxnSpPr>
          <p:cNvPr id="5" name="Straight Connector 4">
            <a:extLst>
              <a:ext uri="{FF2B5EF4-FFF2-40B4-BE49-F238E27FC236}">
                <a16:creationId xmlns:a16="http://schemas.microsoft.com/office/drawing/2014/main" id="{A55819B6-A6AA-4FFC-9300-F598B6E7167E}"/>
              </a:ext>
            </a:extLst>
          </p:cNvPr>
          <p:cNvCxnSpPr>
            <a:cxnSpLocks/>
          </p:cNvCxnSpPr>
          <p:nvPr/>
        </p:nvCxnSpPr>
        <p:spPr>
          <a:xfrm>
            <a:off x="371475" y="2417763"/>
            <a:ext cx="11449050" cy="0"/>
          </a:xfrm>
          <a:prstGeom prst="line">
            <a:avLst/>
          </a:prstGeom>
          <a:noFill/>
          <a:ln w="19050" cap="flat" cmpd="sng" algn="ctr">
            <a:solidFill>
              <a:srgbClr val="000000">
                <a:lumMod val="75000"/>
                <a:lumOff val="25000"/>
              </a:srgbClr>
            </a:solidFill>
            <a:prstDash val="solid"/>
          </a:ln>
          <a:effectLst/>
        </p:spPr>
      </p:cxnSp>
      <p:sp>
        <p:nvSpPr>
          <p:cNvPr id="7" name="TextBox 6">
            <a:extLst>
              <a:ext uri="{FF2B5EF4-FFF2-40B4-BE49-F238E27FC236}">
                <a16:creationId xmlns:a16="http://schemas.microsoft.com/office/drawing/2014/main" id="{0169F17B-5B5B-48C6-A280-4BC842589A8A}"/>
              </a:ext>
            </a:extLst>
          </p:cNvPr>
          <p:cNvSpPr txBox="1"/>
          <p:nvPr/>
        </p:nvSpPr>
        <p:spPr>
          <a:xfrm>
            <a:off x="371472" y="2630650"/>
            <a:ext cx="11229977"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10765" rtl="0" eaLnBrk="1" fontAlgn="auto" latinLnBrk="0" hangingPunct="0">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29005A"/>
                </a:solidFill>
                <a:effectLst/>
                <a:uLnTx/>
                <a:uFillTx/>
                <a:latin typeface="+mn-lt"/>
                <a:ea typeface="Helvetica Neue Medium"/>
                <a:cs typeface="Helvetica Neue Medium"/>
                <a:sym typeface="Helvetica Neue Medium"/>
              </a:rPr>
              <a:t>“I am </a:t>
            </a:r>
            <a:r>
              <a:rPr kumimoji="0" lang="en-GB" sz="2000" b="1" i="0" u="none" strike="noStrike" kern="0" cap="none" spc="0" normalizeH="0" baseline="0" noProof="0" dirty="0">
                <a:ln>
                  <a:noFill/>
                </a:ln>
                <a:solidFill>
                  <a:srgbClr val="29005A"/>
                </a:solidFill>
                <a:effectLst/>
                <a:uLnTx/>
                <a:uFillTx/>
                <a:latin typeface="+mn-lt"/>
                <a:ea typeface="Helvetica Neue Medium"/>
                <a:cs typeface="Helvetica Neue Medium"/>
                <a:sym typeface="Helvetica Neue Medium"/>
              </a:rPr>
              <a:t>happy for my healthcare data to be used </a:t>
            </a:r>
            <a:r>
              <a:rPr kumimoji="0" lang="en-GB" sz="2000" b="0" i="0" u="none" strike="noStrike" kern="0" cap="none" spc="0" normalizeH="0" baseline="0" noProof="0" dirty="0">
                <a:ln>
                  <a:noFill/>
                </a:ln>
                <a:solidFill>
                  <a:srgbClr val="29005A"/>
                </a:solidFill>
                <a:effectLst/>
                <a:uLnTx/>
                <a:uFillTx/>
                <a:latin typeface="+mn-lt"/>
                <a:ea typeface="Helvetica Neue Medium"/>
                <a:cs typeface="Helvetica Neue Medium"/>
                <a:sym typeface="Helvetica Neue Medium"/>
              </a:rPr>
              <a:t>in medical research” | June 2020</a:t>
            </a:r>
            <a:r>
              <a:rPr kumimoji="0" lang="en-GB" sz="2000" b="1" i="0" u="none" strike="noStrike" kern="0" cap="none" spc="0" normalizeH="0" baseline="0" noProof="0" dirty="0">
                <a:ln>
                  <a:noFill/>
                </a:ln>
                <a:solidFill>
                  <a:srgbClr val="29005A"/>
                </a:solidFill>
                <a:effectLst/>
                <a:uLnTx/>
                <a:uFillTx/>
                <a:latin typeface="+mn-lt"/>
                <a:cs typeface="Arial"/>
                <a:sym typeface="Arial"/>
              </a:rPr>
              <a:t> </a:t>
            </a:r>
          </a:p>
        </p:txBody>
      </p:sp>
      <p:sp>
        <p:nvSpPr>
          <p:cNvPr id="9" name="TextBox 8">
            <a:extLst>
              <a:ext uri="{FF2B5EF4-FFF2-40B4-BE49-F238E27FC236}">
                <a16:creationId xmlns:a16="http://schemas.microsoft.com/office/drawing/2014/main" id="{8D197692-0D3F-4B6B-BED4-8EB2256A4D78}"/>
              </a:ext>
            </a:extLst>
          </p:cNvPr>
          <p:cNvSpPr txBox="1">
            <a:spLocks noChangeAspect="1"/>
          </p:cNvSpPr>
          <p:nvPr/>
        </p:nvSpPr>
        <p:spPr>
          <a:xfrm>
            <a:off x="493006" y="3225330"/>
            <a:ext cx="3240000" cy="3240000"/>
          </a:xfrm>
          <a:prstGeom prst="ellipse">
            <a:avLst/>
          </a:prstGeom>
          <a:solidFill>
            <a:schemeClr val="bg2"/>
          </a:solidFill>
        </p:spPr>
        <p:txBody>
          <a:bodyPr wrap="none" lIns="0" tIns="0" rIns="0" bIns="0" rtlCol="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4400" kern="1200" spc="-150" dirty="0">
                <a:solidFill>
                  <a:srgbClr val="FFFFFF"/>
                </a:solidFill>
                <a:latin typeface="+mn-lt"/>
                <a:ea typeface="+mn-ea"/>
                <a:cs typeface="+mn-cs"/>
              </a:rPr>
              <a:t>54</a:t>
            </a:r>
            <a:r>
              <a:rPr kumimoji="0" lang="en-GB" sz="4400" b="0" i="0" u="none" strike="noStrike" kern="1200" cap="none" spc="-150" normalizeH="0" baseline="0" noProof="0" dirty="0">
                <a:ln>
                  <a:noFill/>
                </a:ln>
                <a:solidFill>
                  <a:srgbClr val="FFFFFF"/>
                </a:solidFill>
                <a:effectLst/>
                <a:uLnTx/>
                <a:uFillTx/>
                <a:latin typeface="+mn-lt"/>
                <a:ea typeface="+mn-ea"/>
                <a:cs typeface="+mn-cs"/>
              </a:rPr>
              <a:t>%</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0" i="0" u="none" strike="noStrike" kern="1200" cap="none" spc="-150" normalizeH="0" baseline="0" noProof="0" dirty="0">
                <a:ln>
                  <a:noFill/>
                </a:ln>
                <a:solidFill>
                  <a:srgbClr val="FFFFFF"/>
                </a:solidFill>
                <a:effectLst/>
                <a:uLnTx/>
                <a:uFillTx/>
                <a:latin typeface="+mn-lt"/>
                <a:ea typeface="+mn-ea"/>
                <a:cs typeface="+mn-cs"/>
              </a:rPr>
              <a:t>AGREE</a:t>
            </a:r>
            <a:endParaRPr kumimoji="0" lang="en-GB" sz="1800" b="0" i="0" u="none" strike="noStrike" kern="1200" cap="none" spc="-150" normalizeH="0" baseline="0" noProof="0" dirty="0">
              <a:ln>
                <a:noFill/>
              </a:ln>
              <a:solidFill>
                <a:srgbClr val="FFFFFF"/>
              </a:solidFill>
              <a:effectLst/>
              <a:uLnTx/>
              <a:uFillTx/>
              <a:latin typeface="+mn-lt"/>
              <a:ea typeface="+mn-ea"/>
              <a:cs typeface="+mn-cs"/>
            </a:endParaRPr>
          </a:p>
        </p:txBody>
      </p:sp>
      <p:sp>
        <p:nvSpPr>
          <p:cNvPr id="11" name="TextBox 10">
            <a:extLst>
              <a:ext uri="{FF2B5EF4-FFF2-40B4-BE49-F238E27FC236}">
                <a16:creationId xmlns:a16="http://schemas.microsoft.com/office/drawing/2014/main" id="{B4D5AFD2-4CD9-4C31-950F-BD2797DBBF35}"/>
              </a:ext>
            </a:extLst>
          </p:cNvPr>
          <p:cNvSpPr txBox="1">
            <a:spLocks noChangeAspect="1"/>
          </p:cNvSpPr>
          <p:nvPr/>
        </p:nvSpPr>
        <p:spPr>
          <a:xfrm>
            <a:off x="4152106" y="3686210"/>
            <a:ext cx="2520000" cy="2520000"/>
          </a:xfrm>
          <a:prstGeom prst="ellipse">
            <a:avLst/>
          </a:prstGeom>
          <a:solidFill>
            <a:schemeClr val="tx1"/>
          </a:solidFill>
        </p:spPr>
        <p:txBody>
          <a:bodyPr wrap="none" lIns="0" tIns="0" rIns="0" bIns="0" rtlCol="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4400" b="0" i="0" u="none" strike="noStrike" kern="1200" cap="none" spc="-150" normalizeH="0" baseline="0" noProof="0" dirty="0">
                <a:ln>
                  <a:noFill/>
                </a:ln>
                <a:solidFill>
                  <a:srgbClr val="FFFFFF"/>
                </a:solidFill>
                <a:effectLst/>
                <a:uLnTx/>
                <a:uFillTx/>
                <a:latin typeface="+mn-lt"/>
                <a:ea typeface="+mn-ea"/>
                <a:cs typeface="+mn-cs"/>
              </a:rPr>
              <a:t>16%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800" b="0" i="0" u="none" strike="noStrike" kern="1200" cap="none" spc="-150" normalizeH="0" baseline="0" noProof="0" dirty="0">
                <a:ln>
                  <a:noFill/>
                </a:ln>
                <a:solidFill>
                  <a:srgbClr val="FFFFFF"/>
                </a:solidFill>
                <a:effectLst/>
                <a:uLnTx/>
                <a:uFillTx/>
                <a:latin typeface="+mn-lt"/>
                <a:ea typeface="+mn-ea"/>
                <a:cs typeface="+mn-cs"/>
              </a:rPr>
              <a:t>DISAGREE</a:t>
            </a:r>
            <a:endParaRPr kumimoji="0" lang="en-GB" sz="1800" b="0" i="0" u="none" strike="noStrike" kern="1200" cap="none" spc="-150" normalizeH="0" baseline="0" noProof="0" dirty="0">
              <a:ln>
                <a:noFill/>
              </a:ln>
              <a:solidFill>
                <a:srgbClr val="FFFFFF"/>
              </a:solidFill>
              <a:effectLst/>
              <a:uLnTx/>
              <a:uFillTx/>
              <a:latin typeface="+mn-lt"/>
              <a:ea typeface="+mn-ea"/>
              <a:cs typeface="+mn-cs"/>
            </a:endParaRPr>
          </a:p>
        </p:txBody>
      </p:sp>
      <p:sp>
        <p:nvSpPr>
          <p:cNvPr id="13" name="Text Placeholder 25">
            <a:extLst>
              <a:ext uri="{FF2B5EF4-FFF2-40B4-BE49-F238E27FC236}">
                <a16:creationId xmlns:a16="http://schemas.microsoft.com/office/drawing/2014/main" id="{C542D233-2AAB-47AE-9B5E-BE7EC6116425}"/>
              </a:ext>
            </a:extLst>
          </p:cNvPr>
          <p:cNvSpPr txBox="1">
            <a:spLocks/>
          </p:cNvSpPr>
          <p:nvPr/>
        </p:nvSpPr>
        <p:spPr>
          <a:xfrm>
            <a:off x="371475" y="6582489"/>
            <a:ext cx="11160000" cy="123111"/>
          </a:xfrm>
          <a:prstGeom prst="rect">
            <a:avLst/>
          </a:prstGeom>
        </p:spPr>
        <p:txBody>
          <a:bodyPr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1" i="0" u="none" strike="noStrike" cap="none" spc="0" baseline="0">
                <a:solidFill>
                  <a:schemeClr val="tx1"/>
                </a:solidFill>
                <a:uFillTx/>
                <a:latin typeface="+mj-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kumimoji="0" lang="en-GB" sz="800" b="0" i="0" u="none" strike="noStrike" kern="1200" cap="none" spc="0" normalizeH="0" baseline="0" noProof="0" dirty="0">
                <a:ln>
                  <a:noFill/>
                </a:ln>
                <a:effectLst/>
                <a:uLnTx/>
                <a:uFillTx/>
                <a:latin typeface="+mn-lt"/>
                <a:ea typeface="+mn-ea"/>
                <a:cs typeface="Arial" pitchFamily="34" charset="0"/>
              </a:rPr>
              <a:t>Source: Foresight Factory | Base: 1079 online respondents aged 16+, GB, 2020 June</a:t>
            </a:r>
          </a:p>
        </p:txBody>
      </p:sp>
      <p:sp>
        <p:nvSpPr>
          <p:cNvPr id="15" name="Text Placeholder 6">
            <a:extLst>
              <a:ext uri="{FF2B5EF4-FFF2-40B4-BE49-F238E27FC236}">
                <a16:creationId xmlns:a16="http://schemas.microsoft.com/office/drawing/2014/main" id="{E46BAEEC-7F85-4F28-97B9-0BE258713B98}"/>
              </a:ext>
            </a:extLst>
          </p:cNvPr>
          <p:cNvSpPr txBox="1">
            <a:spLocks/>
          </p:cNvSpPr>
          <p:nvPr/>
        </p:nvSpPr>
        <p:spPr>
          <a:xfrm>
            <a:off x="7652066" y="3587613"/>
            <a:ext cx="3837378" cy="1938992"/>
          </a:xfrm>
          <a:prstGeom prst="rect">
            <a:avLst/>
          </a:prstGeom>
        </p:spPr>
        <p:txBody>
          <a:bodyPr wrap="square"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0" i="0" u="none" strike="noStrike" cap="none" spc="0" baseline="0">
                <a:solidFill>
                  <a:schemeClr val="tx1"/>
                </a:solidFill>
                <a:uFillTx/>
                <a:latin typeface="+mn-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algn="ctr"/>
            <a:r>
              <a:rPr lang="en-GB" sz="2000" dirty="0"/>
              <a:t>All of [these measures] must be temporary, necessary, and proportionate. When the pandemic is over, </a:t>
            </a:r>
            <a:r>
              <a:rPr lang="en-GB" sz="2000" b="1" dirty="0"/>
              <a:t>such extraordinary measures must be put to an end and held to account</a:t>
            </a:r>
            <a:r>
              <a:rPr lang="en-GB" sz="2000" dirty="0"/>
              <a:t>.</a:t>
            </a:r>
          </a:p>
        </p:txBody>
      </p:sp>
      <p:sp>
        <p:nvSpPr>
          <p:cNvPr id="17" name="Freeform 5">
            <a:extLst>
              <a:ext uri="{FF2B5EF4-FFF2-40B4-BE49-F238E27FC236}">
                <a16:creationId xmlns:a16="http://schemas.microsoft.com/office/drawing/2014/main" id="{4164E41F-5AC2-491E-83AB-778630DC9364}"/>
              </a:ext>
            </a:extLst>
          </p:cNvPr>
          <p:cNvSpPr>
            <a:spLocks noChangeAspect="1" noEditPoints="1"/>
          </p:cNvSpPr>
          <p:nvPr/>
        </p:nvSpPr>
        <p:spPr bwMode="auto">
          <a:xfrm>
            <a:off x="7181849" y="3225330"/>
            <a:ext cx="550629" cy="534569"/>
          </a:xfrm>
          <a:custGeom>
            <a:avLst/>
            <a:gdLst>
              <a:gd name="T0" fmla="*/ 0 w 960"/>
              <a:gd name="T1" fmla="*/ 932 h 932"/>
              <a:gd name="T2" fmla="*/ 0 w 960"/>
              <a:gd name="T3" fmla="*/ 507 h 932"/>
              <a:gd name="T4" fmla="*/ 282 w 960"/>
              <a:gd name="T5" fmla="*/ 0 h 932"/>
              <a:gd name="T6" fmla="*/ 445 w 960"/>
              <a:gd name="T7" fmla="*/ 0 h 932"/>
              <a:gd name="T8" fmla="*/ 227 w 960"/>
              <a:gd name="T9" fmla="*/ 507 h 932"/>
              <a:gd name="T10" fmla="*/ 409 w 960"/>
              <a:gd name="T11" fmla="*/ 507 h 932"/>
              <a:gd name="T12" fmla="*/ 409 w 960"/>
              <a:gd name="T13" fmla="*/ 932 h 932"/>
              <a:gd name="T14" fmla="*/ 0 w 960"/>
              <a:gd name="T15" fmla="*/ 932 h 932"/>
              <a:gd name="T16" fmla="*/ 542 w 960"/>
              <a:gd name="T17" fmla="*/ 932 h 932"/>
              <a:gd name="T18" fmla="*/ 542 w 960"/>
              <a:gd name="T19" fmla="*/ 507 h 932"/>
              <a:gd name="T20" fmla="*/ 824 w 960"/>
              <a:gd name="T21" fmla="*/ 0 h 932"/>
              <a:gd name="T22" fmla="*/ 960 w 960"/>
              <a:gd name="T23" fmla="*/ 0 h 932"/>
              <a:gd name="T24" fmla="*/ 762 w 960"/>
              <a:gd name="T25" fmla="*/ 507 h 932"/>
              <a:gd name="T26" fmla="*/ 960 w 960"/>
              <a:gd name="T27" fmla="*/ 507 h 932"/>
              <a:gd name="T28" fmla="*/ 960 w 960"/>
              <a:gd name="T29" fmla="*/ 932 h 932"/>
              <a:gd name="T30" fmla="*/ 542 w 960"/>
              <a:gd name="T3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932">
                <a:moveTo>
                  <a:pt x="0" y="932"/>
                </a:moveTo>
                <a:lnTo>
                  <a:pt x="0" y="507"/>
                </a:lnTo>
                <a:lnTo>
                  <a:pt x="282" y="0"/>
                </a:lnTo>
                <a:lnTo>
                  <a:pt x="445" y="0"/>
                </a:lnTo>
                <a:lnTo>
                  <a:pt x="227" y="507"/>
                </a:lnTo>
                <a:lnTo>
                  <a:pt x="409" y="507"/>
                </a:lnTo>
                <a:lnTo>
                  <a:pt x="409" y="932"/>
                </a:lnTo>
                <a:lnTo>
                  <a:pt x="0" y="932"/>
                </a:lnTo>
                <a:close/>
                <a:moveTo>
                  <a:pt x="542" y="932"/>
                </a:moveTo>
                <a:lnTo>
                  <a:pt x="542" y="507"/>
                </a:lnTo>
                <a:lnTo>
                  <a:pt x="824" y="0"/>
                </a:lnTo>
                <a:lnTo>
                  <a:pt x="960" y="0"/>
                </a:lnTo>
                <a:lnTo>
                  <a:pt x="762" y="507"/>
                </a:lnTo>
                <a:lnTo>
                  <a:pt x="960" y="507"/>
                </a:lnTo>
                <a:lnTo>
                  <a:pt x="960" y="932"/>
                </a:lnTo>
                <a:lnTo>
                  <a:pt x="542" y="93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9" name="Freeform 9">
            <a:extLst>
              <a:ext uri="{FF2B5EF4-FFF2-40B4-BE49-F238E27FC236}">
                <a16:creationId xmlns:a16="http://schemas.microsoft.com/office/drawing/2014/main" id="{C6E15B3D-76CF-4EB3-8E1A-A79EB3C5F098}"/>
              </a:ext>
            </a:extLst>
          </p:cNvPr>
          <p:cNvSpPr>
            <a:spLocks noChangeAspect="1" noEditPoints="1"/>
          </p:cNvSpPr>
          <p:nvPr/>
        </p:nvSpPr>
        <p:spPr bwMode="auto">
          <a:xfrm>
            <a:off x="11200680" y="5364988"/>
            <a:ext cx="550055" cy="534568"/>
          </a:xfrm>
          <a:custGeom>
            <a:avLst/>
            <a:gdLst>
              <a:gd name="T0" fmla="*/ 415 w 959"/>
              <a:gd name="T1" fmla="*/ 0 h 932"/>
              <a:gd name="T2" fmla="*/ 415 w 959"/>
              <a:gd name="T3" fmla="*/ 426 h 932"/>
              <a:gd name="T4" fmla="*/ 138 w 959"/>
              <a:gd name="T5" fmla="*/ 932 h 932"/>
              <a:gd name="T6" fmla="*/ 0 w 959"/>
              <a:gd name="T7" fmla="*/ 932 h 932"/>
              <a:gd name="T8" fmla="*/ 200 w 959"/>
              <a:gd name="T9" fmla="*/ 426 h 932"/>
              <a:gd name="T10" fmla="*/ 0 w 959"/>
              <a:gd name="T11" fmla="*/ 426 h 932"/>
              <a:gd name="T12" fmla="*/ 0 w 959"/>
              <a:gd name="T13" fmla="*/ 0 h 932"/>
              <a:gd name="T14" fmla="*/ 415 w 959"/>
              <a:gd name="T15" fmla="*/ 0 h 932"/>
              <a:gd name="T16" fmla="*/ 959 w 959"/>
              <a:gd name="T17" fmla="*/ 0 h 932"/>
              <a:gd name="T18" fmla="*/ 959 w 959"/>
              <a:gd name="T19" fmla="*/ 426 h 932"/>
              <a:gd name="T20" fmla="*/ 678 w 959"/>
              <a:gd name="T21" fmla="*/ 932 h 932"/>
              <a:gd name="T22" fmla="*/ 518 w 959"/>
              <a:gd name="T23" fmla="*/ 932 h 932"/>
              <a:gd name="T24" fmla="*/ 733 w 959"/>
              <a:gd name="T25" fmla="*/ 426 h 932"/>
              <a:gd name="T26" fmla="*/ 554 w 959"/>
              <a:gd name="T27" fmla="*/ 426 h 932"/>
              <a:gd name="T28" fmla="*/ 554 w 959"/>
              <a:gd name="T29" fmla="*/ 0 h 932"/>
              <a:gd name="T30" fmla="*/ 959 w 959"/>
              <a:gd name="T31"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932">
                <a:moveTo>
                  <a:pt x="415" y="0"/>
                </a:moveTo>
                <a:lnTo>
                  <a:pt x="415" y="426"/>
                </a:lnTo>
                <a:lnTo>
                  <a:pt x="138" y="932"/>
                </a:lnTo>
                <a:lnTo>
                  <a:pt x="0" y="932"/>
                </a:lnTo>
                <a:lnTo>
                  <a:pt x="200" y="426"/>
                </a:lnTo>
                <a:lnTo>
                  <a:pt x="0" y="426"/>
                </a:lnTo>
                <a:lnTo>
                  <a:pt x="0" y="0"/>
                </a:lnTo>
                <a:lnTo>
                  <a:pt x="415" y="0"/>
                </a:lnTo>
                <a:close/>
                <a:moveTo>
                  <a:pt x="959" y="0"/>
                </a:moveTo>
                <a:lnTo>
                  <a:pt x="959" y="426"/>
                </a:lnTo>
                <a:lnTo>
                  <a:pt x="678" y="932"/>
                </a:lnTo>
                <a:lnTo>
                  <a:pt x="518" y="932"/>
                </a:lnTo>
                <a:lnTo>
                  <a:pt x="733" y="426"/>
                </a:lnTo>
                <a:lnTo>
                  <a:pt x="554" y="426"/>
                </a:lnTo>
                <a:lnTo>
                  <a:pt x="554" y="0"/>
                </a:lnTo>
                <a:lnTo>
                  <a:pt x="95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1" name="TextBox 20">
            <a:extLst>
              <a:ext uri="{FF2B5EF4-FFF2-40B4-BE49-F238E27FC236}">
                <a16:creationId xmlns:a16="http://schemas.microsoft.com/office/drawing/2014/main" id="{FF6354F6-8C58-4D62-A398-2217EDFE4A3F}"/>
              </a:ext>
            </a:extLst>
          </p:cNvPr>
          <p:cNvSpPr txBox="1"/>
          <p:nvPr/>
        </p:nvSpPr>
        <p:spPr>
          <a:xfrm>
            <a:off x="8018577" y="5836878"/>
            <a:ext cx="3104356"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821530"/>
            <a:r>
              <a:rPr lang="en-GB" sz="2400" b="1" dirty="0">
                <a:solidFill>
                  <a:schemeClr val="tx1"/>
                </a:solidFill>
                <a:latin typeface="+mn-lt"/>
                <a:cs typeface="Arial" panose="020B0604020202020204" pitchFamily="34" charset="0"/>
              </a:rPr>
              <a:t>Privacy International </a:t>
            </a:r>
          </a:p>
        </p:txBody>
      </p:sp>
    </p:spTree>
    <p:extLst>
      <p:ext uri="{BB962C8B-B14F-4D97-AF65-F5344CB8AC3E}">
        <p14:creationId xmlns:p14="http://schemas.microsoft.com/office/powerpoint/2010/main" val="175915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065D-0DAA-6444-A981-01A085AE5D25}"/>
              </a:ext>
            </a:extLst>
          </p:cNvPr>
          <p:cNvSpPr>
            <a:spLocks noGrp="1"/>
          </p:cNvSpPr>
          <p:nvPr>
            <p:ph type="body" sz="quarter" idx="10"/>
          </p:nvPr>
        </p:nvSpPr>
        <p:spPr/>
        <p:txBody>
          <a:bodyPr/>
          <a:lstStyle/>
          <a:p>
            <a:r>
              <a:rPr lang="en-GB" dirty="0"/>
              <a:t>The Future of Brand &amp; Agency Relationships </a:t>
            </a:r>
          </a:p>
        </p:txBody>
      </p:sp>
      <p:sp>
        <p:nvSpPr>
          <p:cNvPr id="3" name="Text Placeholder 2">
            <a:extLst>
              <a:ext uri="{FF2B5EF4-FFF2-40B4-BE49-F238E27FC236}">
                <a16:creationId xmlns:a16="http://schemas.microsoft.com/office/drawing/2014/main" id="{AC7DF0F8-E47A-8645-8F93-CA70FA1452F6}"/>
              </a:ext>
            </a:extLst>
          </p:cNvPr>
          <p:cNvSpPr>
            <a:spLocks noGrp="1"/>
          </p:cNvSpPr>
          <p:nvPr>
            <p:ph type="body" sz="quarter" idx="11"/>
          </p:nvPr>
        </p:nvSpPr>
        <p:spPr/>
        <p:txBody>
          <a:bodyPr/>
          <a:lstStyle/>
          <a:p>
            <a:r>
              <a:rPr lang="en-GB" dirty="0"/>
              <a:t>IPA Business Growth Conference </a:t>
            </a:r>
          </a:p>
        </p:txBody>
      </p:sp>
      <p:sp>
        <p:nvSpPr>
          <p:cNvPr id="4" name="Title 3">
            <a:extLst>
              <a:ext uri="{FF2B5EF4-FFF2-40B4-BE49-F238E27FC236}">
                <a16:creationId xmlns:a16="http://schemas.microsoft.com/office/drawing/2014/main" id="{38C27BC7-4296-3249-9D81-536B7A3E1E70}"/>
              </a:ext>
            </a:extLst>
          </p:cNvPr>
          <p:cNvSpPr>
            <a:spLocks noGrp="1"/>
          </p:cNvSpPr>
          <p:nvPr>
            <p:ph type="title"/>
          </p:nvPr>
        </p:nvSpPr>
        <p:spPr>
          <a:xfrm>
            <a:off x="371476" y="1412875"/>
            <a:ext cx="11449049" cy="886397"/>
          </a:xfrm>
        </p:spPr>
        <p:txBody>
          <a:bodyPr/>
          <a:lstStyle/>
          <a:p>
            <a:r>
              <a:rPr lang="en-GB" sz="3200" dirty="0">
                <a:solidFill>
                  <a:schemeClr val="tx1"/>
                </a:solidFill>
              </a:rPr>
              <a:t>Empathetic Brand: </a:t>
            </a:r>
            <a:br>
              <a:rPr lang="en-GB" sz="3200" dirty="0">
                <a:solidFill>
                  <a:schemeClr val="tx1"/>
                </a:solidFill>
              </a:rPr>
            </a:br>
            <a:r>
              <a:rPr lang="en-GB" sz="3200" dirty="0"/>
              <a:t>Companies increasingly fulfil a key role in society at large </a:t>
            </a:r>
            <a:endParaRPr lang="en-US" dirty="0"/>
          </a:p>
        </p:txBody>
      </p:sp>
      <p:graphicFrame>
        <p:nvGraphicFramePr>
          <p:cNvPr id="5" name="Chart 4">
            <a:extLst>
              <a:ext uri="{FF2B5EF4-FFF2-40B4-BE49-F238E27FC236}">
                <a16:creationId xmlns:a16="http://schemas.microsoft.com/office/drawing/2014/main" id="{5ADE9403-8FCD-44F9-87ED-9FE4AB49A43A}"/>
              </a:ext>
            </a:extLst>
          </p:cNvPr>
          <p:cNvGraphicFramePr/>
          <p:nvPr>
            <p:extLst>
              <p:ext uri="{D42A27DB-BD31-4B8C-83A1-F6EECF244321}">
                <p14:modId xmlns:p14="http://schemas.microsoft.com/office/powerpoint/2010/main" val="1224033337"/>
              </p:ext>
            </p:extLst>
          </p:nvPr>
        </p:nvGraphicFramePr>
        <p:xfrm>
          <a:off x="590549" y="3091246"/>
          <a:ext cx="11449049" cy="312461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25">
            <a:extLst>
              <a:ext uri="{FF2B5EF4-FFF2-40B4-BE49-F238E27FC236}">
                <a16:creationId xmlns:a16="http://schemas.microsoft.com/office/drawing/2014/main" id="{3EA19942-0BEC-4BEC-A940-5AA60710C846}"/>
              </a:ext>
            </a:extLst>
          </p:cNvPr>
          <p:cNvSpPr txBox="1">
            <a:spLocks/>
          </p:cNvSpPr>
          <p:nvPr/>
        </p:nvSpPr>
        <p:spPr>
          <a:xfrm>
            <a:off x="371475" y="6582489"/>
            <a:ext cx="11160000" cy="123111"/>
          </a:xfrm>
          <a:prstGeom prst="rect">
            <a:avLst/>
          </a:prstGeom>
        </p:spPr>
        <p:txBody>
          <a:bodyPr lIns="0" tIns="0" rIns="0" bIns="0">
            <a:spAutoFit/>
          </a:bodyPr>
          <a:lstStyle>
            <a:lvl1pPr marL="0" marR="0" indent="0" algn="l" defTabSz="410765" rtl="0" eaLnBrk="1" latinLnBrk="0" hangingPunct="1">
              <a:lnSpc>
                <a:spcPct val="90000"/>
              </a:lnSpc>
              <a:spcBef>
                <a:spcPts val="0"/>
              </a:spcBef>
              <a:spcAft>
                <a:spcPts val="0"/>
              </a:spcAft>
              <a:buClrTx/>
              <a:buSzPct val="145000"/>
              <a:buFontTx/>
              <a:buNone/>
              <a:tabLst/>
              <a:defRPr sz="1800" b="1" i="0" u="none" strike="noStrike" cap="none" spc="0" baseline="0">
                <a:solidFill>
                  <a:schemeClr val="tx1"/>
                </a:solidFill>
                <a:uFillTx/>
                <a:latin typeface="+mj-lt"/>
                <a:ea typeface="+mj-ea"/>
                <a:cs typeface="+mj-cs"/>
                <a:sym typeface="Helvetica Neue"/>
              </a:defRPr>
            </a:lvl1pPr>
            <a:lvl2pPr marL="5278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2pPr>
            <a:lvl3pPr marL="750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3pPr>
            <a:lvl4pPr marL="972343"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4pPr>
            <a:lvl5pPr marL="119459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5pPr>
            <a:lvl6pPr marL="1416843" marR="0" indent="-305593"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6pPr>
            <a:lvl7pPr marL="16390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7pPr>
            <a:lvl8pPr marL="186134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8pPr>
            <a:lvl9pPr marL="2083594" marR="0" indent="-305594" algn="l" defTabSz="410765" rtl="0" eaLnBrk="1" latinLnBrk="0" hangingPunct="1">
              <a:lnSpc>
                <a:spcPct val="100000"/>
              </a:lnSpc>
              <a:spcBef>
                <a:spcPts val="2950"/>
              </a:spcBef>
              <a:spcAft>
                <a:spcPts val="0"/>
              </a:spcAft>
              <a:buClrTx/>
              <a:buSzPct val="145000"/>
              <a:buFontTx/>
              <a:buChar char="•"/>
              <a:tabLst/>
              <a:defRPr sz="2200" b="0" i="0" u="none" strike="noStrike" cap="none" spc="0" baseline="0">
                <a:solidFill>
                  <a:srgbClr val="000000"/>
                </a:solidFill>
                <a:uFillTx/>
                <a:latin typeface="+mj-lt"/>
                <a:ea typeface="+mj-ea"/>
                <a:cs typeface="+mj-cs"/>
                <a:sym typeface="Helvetica Neue"/>
              </a:defRPr>
            </a:lvl9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kumimoji="0" lang="en-GB" sz="800" b="0" i="0" u="none" strike="noStrike" kern="1200" cap="none" spc="0" normalizeH="0" baseline="0" noProof="0" dirty="0">
                <a:ln>
                  <a:noFill/>
                </a:ln>
                <a:effectLst/>
                <a:uLnTx/>
                <a:uFillTx/>
                <a:latin typeface="+mn-lt"/>
                <a:ea typeface="+mn-ea"/>
                <a:cs typeface="Arial" pitchFamily="34" charset="0"/>
              </a:rPr>
              <a:t>Source: Edelman Trust Barometer, 2020.  </a:t>
            </a:r>
          </a:p>
        </p:txBody>
      </p:sp>
      <p:sp>
        <p:nvSpPr>
          <p:cNvPr id="9" name="TextBox 8">
            <a:extLst>
              <a:ext uri="{FF2B5EF4-FFF2-40B4-BE49-F238E27FC236}">
                <a16:creationId xmlns:a16="http://schemas.microsoft.com/office/drawing/2014/main" id="{A9990C6E-59C1-4497-955A-9EDC594ED422}"/>
              </a:ext>
            </a:extLst>
          </p:cNvPr>
          <p:cNvSpPr txBox="1"/>
          <p:nvPr/>
        </p:nvSpPr>
        <p:spPr>
          <a:xfrm>
            <a:off x="371472" y="2554450"/>
            <a:ext cx="11229977"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10765" rtl="0" eaLnBrk="1"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29005A"/>
                </a:solidFill>
                <a:effectLst/>
                <a:uLnTx/>
                <a:uFillTx/>
                <a:latin typeface="+mn-lt"/>
                <a:sym typeface="Helvetica Neue Medium"/>
              </a:rPr>
              <a:t>Cool to be kind in 2020</a:t>
            </a:r>
            <a:endParaRPr kumimoji="0" lang="en-GB" sz="2000" b="1" i="0" u="none" strike="noStrike" kern="0" cap="none" spc="0" normalizeH="0" baseline="0" noProof="0" dirty="0">
              <a:ln>
                <a:noFill/>
              </a:ln>
              <a:solidFill>
                <a:srgbClr val="29005A"/>
              </a:solidFill>
              <a:effectLst/>
              <a:uLnTx/>
              <a:uFillTx/>
              <a:latin typeface="+mn-lt"/>
              <a:cs typeface="Arial"/>
              <a:sym typeface="Arial"/>
            </a:endParaRPr>
          </a:p>
        </p:txBody>
      </p:sp>
      <p:cxnSp>
        <p:nvCxnSpPr>
          <p:cNvPr id="10" name="Straight Connector 9">
            <a:extLst>
              <a:ext uri="{FF2B5EF4-FFF2-40B4-BE49-F238E27FC236}">
                <a16:creationId xmlns:a16="http://schemas.microsoft.com/office/drawing/2014/main" id="{32896905-4E59-4136-857F-744A6A3A89A5}"/>
              </a:ext>
            </a:extLst>
          </p:cNvPr>
          <p:cNvCxnSpPr>
            <a:cxnSpLocks/>
          </p:cNvCxnSpPr>
          <p:nvPr/>
        </p:nvCxnSpPr>
        <p:spPr>
          <a:xfrm>
            <a:off x="371475" y="2417763"/>
            <a:ext cx="11449050" cy="0"/>
          </a:xfrm>
          <a:prstGeom prst="line">
            <a:avLst/>
          </a:prstGeom>
          <a:noFill/>
          <a:ln w="19050" cap="flat" cmpd="sng" algn="ctr">
            <a:solidFill>
              <a:srgbClr val="000000">
                <a:lumMod val="75000"/>
                <a:lumOff val="25000"/>
              </a:srgbClr>
            </a:solidFill>
            <a:prstDash val="solid"/>
          </a:ln>
          <a:effectLst/>
        </p:spPr>
      </p:cxnSp>
    </p:spTree>
    <p:extLst>
      <p:ext uri="{BB962C8B-B14F-4D97-AF65-F5344CB8AC3E}">
        <p14:creationId xmlns:p14="http://schemas.microsoft.com/office/powerpoint/2010/main" val="367634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F2020">
  <a:themeElements>
    <a:clrScheme name="FF2020">
      <a:dk1>
        <a:srgbClr val="29005A"/>
      </a:dk1>
      <a:lt1>
        <a:srgbClr val="FFFFFF"/>
      </a:lt1>
      <a:dk2>
        <a:srgbClr val="8A66FF"/>
      </a:dk2>
      <a:lt2>
        <a:srgbClr val="5E00E6"/>
      </a:lt2>
      <a:accent1>
        <a:srgbClr val="FC33FF"/>
      </a:accent1>
      <a:accent2>
        <a:srgbClr val="FF8100"/>
      </a:accent2>
      <a:accent3>
        <a:srgbClr val="AAEE00"/>
      </a:accent3>
      <a:accent4>
        <a:srgbClr val="00BFFF"/>
      </a:accent4>
      <a:accent5>
        <a:srgbClr val="FF002A"/>
      </a:accent5>
      <a:accent6>
        <a:srgbClr val="FFE400"/>
      </a:accent6>
      <a:hlink>
        <a:srgbClr val="5E00E6"/>
      </a:hlink>
      <a:folHlink>
        <a:srgbClr val="5E00E6"/>
      </a:folHlink>
    </a:clrScheme>
    <a:fontScheme name="Arial X Georgia">
      <a:majorFont>
        <a:latin typeface="Arial"/>
        <a:ea typeface=""/>
        <a:cs typeface=""/>
      </a:majorFont>
      <a:minorFont>
        <a:latin typeface="Georgia"/>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wrap="square" rtlCol="0" anchor="ctr">
        <a:noAutofit/>
      </a:bodyPr>
      <a:lstStyle>
        <a:defPPr algn="l" defTabSz="821530">
          <a:defRPr dirty="0">
            <a:solidFill>
              <a:schemeClr val="tx1"/>
            </a:solidFill>
            <a:latin typeface="+mn-lt"/>
          </a:defRPr>
        </a:defPPr>
      </a:lstStyle>
    </a:spDef>
    <a:lnDef>
      <a:spPr>
        <a:noFill/>
        <a:ln w="19050" cap="flat">
          <a:solidFill>
            <a:schemeClr val="tx1"/>
          </a:solidFill>
          <a:prstDash val="solid"/>
          <a:round/>
        </a:ln>
        <a:effectLst/>
        <a:sp3d/>
      </a:spPr>
      <a:body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1"/>
            </a:solidFill>
            <a:effectLst/>
            <a:uFillTx/>
            <a:latin typeface="+mn-lt"/>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F2020" id="{823EC607-5ADB-4CF5-8D4A-E376EFB10CD6}" vid="{7B997299-6B6E-4AE2-9636-0C8C5BA700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F2018">
    <a:dk1>
      <a:srgbClr val="000000"/>
    </a:dk1>
    <a:lt1>
      <a:srgbClr val="FFFFFF"/>
    </a:lt1>
    <a:dk2>
      <a:srgbClr val="1A5E59"/>
    </a:dk2>
    <a:lt2>
      <a:srgbClr val="00C7B1"/>
    </a:lt2>
    <a:accent1>
      <a:srgbClr val="FF7500"/>
    </a:accent1>
    <a:accent2>
      <a:srgbClr val="BB29BB"/>
    </a:accent2>
    <a:accent3>
      <a:srgbClr val="00BB31"/>
    </a:accent3>
    <a:accent4>
      <a:srgbClr val="E40046"/>
    </a:accent4>
    <a:accent5>
      <a:srgbClr val="00A3E0"/>
    </a:accent5>
    <a:accent6>
      <a:srgbClr val="FFAD00"/>
    </a:accent6>
    <a:hlink>
      <a:srgbClr val="00C7B1"/>
    </a:hlink>
    <a:folHlink>
      <a:srgbClr val="00C7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2B3C8A61B8664AA831B834CB1CB109" ma:contentTypeVersion="4" ma:contentTypeDescription="Create a new document." ma:contentTypeScope="" ma:versionID="1d0d17f31152b124b2a5022fff5b5a13">
  <xsd:schema xmlns:xsd="http://www.w3.org/2001/XMLSchema" xmlns:xs="http://www.w3.org/2001/XMLSchema" xmlns:p="http://schemas.microsoft.com/office/2006/metadata/properties" xmlns:ns2="d958e872-6b7c-4945-a347-e867efe54b6f" targetNamespace="http://schemas.microsoft.com/office/2006/metadata/properties" ma:root="true" ma:fieldsID="ebf4e4c83c231e5a7b23a3929db57c56" ns2:_="">
    <xsd:import namespace="d958e872-6b7c-4945-a347-e867efe54b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8e872-6b7c-4945-a347-e867efe54b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8C81EA-54B0-4948-AFC3-DB11AE1A9494}">
  <ds:schemaRefs>
    <ds:schemaRef ds:uri="http://schemas.microsoft.com/sharepoint/v3/contenttype/forms"/>
  </ds:schemaRefs>
</ds:datastoreItem>
</file>

<file path=customXml/itemProps2.xml><?xml version="1.0" encoding="utf-8"?>
<ds:datastoreItem xmlns:ds="http://schemas.openxmlformats.org/officeDocument/2006/customXml" ds:itemID="{34F49D1A-3D8E-44B8-A384-8B80294195CF}">
  <ds:schemaRefs>
    <ds:schemaRef ds:uri="d958e872-6b7c-4945-a347-e867efe54b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D79318-4A23-4E08-9B20-7933D3B34AF0}">
  <ds:schemaRefs>
    <ds:schemaRef ds:uri="d958e872-6b7c-4945-a347-e867efe54b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370</TotalTime>
  <Words>2234</Words>
  <Application>Microsoft Office PowerPoint</Application>
  <PresentationFormat>Widescreen</PresentationFormat>
  <Paragraphs>380</Paragraphs>
  <Slides>33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Georgia</vt:lpstr>
      <vt:lpstr>Helvetica Neue Medium</vt:lpstr>
      <vt:lpstr>FF2020</vt:lpstr>
      <vt:lpstr>PowerPoint Presentation</vt:lpstr>
      <vt:lpstr>PowerPoint Presentation</vt:lpstr>
      <vt:lpstr>PART 1: Consumer Landscape   in Flux</vt:lpstr>
      <vt:lpstr>Impact of COVID-19</vt:lpstr>
      <vt:lpstr>The Key Five: Macro Consumer Drivers </vt:lpstr>
      <vt:lpstr>Consumer Centricity:  Ubiquitous brand presence across all consumer channels</vt:lpstr>
      <vt:lpstr>Consumer Centricity:  Ubiquitous brand presence across all consumer channels</vt:lpstr>
      <vt:lpstr>Healthy Data Relationship:  Evaluating the value of personal data and incentives</vt:lpstr>
      <vt:lpstr>Empathetic Brand:  Companies increasingly fulfil a key role in society at large </vt:lpstr>
      <vt:lpstr>Empathetic Brand:  Companies increasingly fulfil a key role in society at large </vt:lpstr>
      <vt:lpstr>Radical Transparency:  New avenues to transparent marketing communications </vt:lpstr>
      <vt:lpstr>Brand Partners:  Companies become trusted companions for consumers</vt:lpstr>
      <vt:lpstr>PART 2: Industry Futures</vt:lpstr>
      <vt:lpstr>PowerPoint Presentation</vt:lpstr>
      <vt:lpstr>Overarching Pillars:  Future of Marketing Operations </vt:lpstr>
      <vt:lpstr>The search for holistic  consumer understanding </vt:lpstr>
      <vt:lpstr>The age of Multi-Dimensional Marketing </vt:lpstr>
      <vt:lpstr>An Engineer vs Tool  (Strategy vs. Execution)</vt:lpstr>
      <vt:lpstr>Searching for a  long-term growth partner? </vt:lpstr>
      <vt:lpstr>PART 3: Future Brand &amp; Agency Relationships</vt:lpstr>
      <vt:lpstr>Pendulum of working models </vt:lpstr>
      <vt:lpstr>Model 1: The Titan Model</vt:lpstr>
      <vt:lpstr>Model 1: The Titan Model</vt:lpstr>
      <vt:lpstr>Model 2: The Engineer Model</vt:lpstr>
      <vt:lpstr>Model 2: The Engineer Model</vt:lpstr>
      <vt:lpstr>Model 3: The Coalition Model</vt:lpstr>
      <vt:lpstr>Model 3: The Coalition Model</vt:lpstr>
      <vt:lpstr>Model 4: The Hybrid Model</vt:lpstr>
      <vt:lpstr>Model 4: The Hybrid Model</vt:lpstr>
      <vt:lpstr>Model 5: The In-House Model</vt:lpstr>
      <vt:lpstr>Model 5: The In-House Model</vt:lpstr>
      <vt:lpstr>In summary: Five Key Takeaways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Noelle B</dc:creator>
  <cp:lastModifiedBy>Josh McBain</cp:lastModifiedBy>
  <cp:revision>31</cp:revision>
  <dcterms:created xsi:type="dcterms:W3CDTF">2020-11-09T20:06:04Z</dcterms:created>
  <dcterms:modified xsi:type="dcterms:W3CDTF">2020-11-11T16:39:48Z</dcterms:modified>
</cp:coreProperties>
</file>